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99"/>
  </p:notesMasterIdLst>
  <p:sldIdLst>
    <p:sldId id="801" r:id="rId2"/>
    <p:sldId id="851" r:id="rId3"/>
    <p:sldId id="807" r:id="rId4"/>
    <p:sldId id="791" r:id="rId5"/>
    <p:sldId id="793" r:id="rId6"/>
    <p:sldId id="623" r:id="rId7"/>
    <p:sldId id="810" r:id="rId8"/>
    <p:sldId id="771" r:id="rId9"/>
    <p:sldId id="819" r:id="rId10"/>
    <p:sldId id="817" r:id="rId11"/>
    <p:sldId id="818" r:id="rId12"/>
    <p:sldId id="820" r:id="rId13"/>
    <p:sldId id="850" r:id="rId14"/>
    <p:sldId id="557" r:id="rId15"/>
    <p:sldId id="675" r:id="rId16"/>
    <p:sldId id="705" r:id="rId17"/>
    <p:sldId id="679" r:id="rId18"/>
    <p:sldId id="738" r:id="rId19"/>
    <p:sldId id="739" r:id="rId20"/>
    <p:sldId id="740" r:id="rId21"/>
    <p:sldId id="700" r:id="rId22"/>
    <p:sldId id="701" r:id="rId23"/>
    <p:sldId id="702" r:id="rId24"/>
    <p:sldId id="713" r:id="rId25"/>
    <p:sldId id="811" r:id="rId26"/>
    <p:sldId id="704" r:id="rId27"/>
    <p:sldId id="849" r:id="rId28"/>
    <p:sldId id="813" r:id="rId29"/>
    <p:sldId id="821" r:id="rId30"/>
    <p:sldId id="814" r:id="rId31"/>
    <p:sldId id="815" r:id="rId32"/>
    <p:sldId id="680" r:id="rId33"/>
    <p:sldId id="741" r:id="rId34"/>
    <p:sldId id="742" r:id="rId35"/>
    <p:sldId id="743" r:id="rId36"/>
    <p:sldId id="744" r:id="rId37"/>
    <p:sldId id="745" r:id="rId38"/>
    <p:sldId id="746" r:id="rId39"/>
    <p:sldId id="722" r:id="rId40"/>
    <p:sldId id="747" r:id="rId41"/>
    <p:sldId id="748" r:id="rId42"/>
    <p:sldId id="749" r:id="rId43"/>
    <p:sldId id="822" r:id="rId44"/>
    <p:sldId id="823" r:id="rId45"/>
    <p:sldId id="824" r:id="rId46"/>
    <p:sldId id="750" r:id="rId47"/>
    <p:sldId id="751" r:id="rId48"/>
    <p:sldId id="752" r:id="rId49"/>
    <p:sldId id="825" r:id="rId50"/>
    <p:sldId id="826" r:id="rId51"/>
    <p:sldId id="827" r:id="rId52"/>
    <p:sldId id="828" r:id="rId53"/>
    <p:sldId id="829" r:id="rId54"/>
    <p:sldId id="833" r:id="rId55"/>
    <p:sldId id="830" r:id="rId56"/>
    <p:sldId id="831" r:id="rId57"/>
    <p:sldId id="848" r:id="rId58"/>
    <p:sldId id="706" r:id="rId59"/>
    <p:sldId id="676" r:id="rId60"/>
    <p:sldId id="677" r:id="rId61"/>
    <p:sldId id="708" r:id="rId62"/>
    <p:sldId id="834" r:id="rId63"/>
    <p:sldId id="835" r:id="rId64"/>
    <p:sldId id="836" r:id="rId65"/>
    <p:sldId id="837" r:id="rId66"/>
    <p:sldId id="838" r:id="rId67"/>
    <p:sldId id="839" r:id="rId68"/>
    <p:sldId id="840" r:id="rId69"/>
    <p:sldId id="841" r:id="rId70"/>
    <p:sldId id="719" r:id="rId71"/>
    <p:sldId id="843" r:id="rId72"/>
    <p:sldId id="842" r:id="rId73"/>
    <p:sldId id="797" r:id="rId74"/>
    <p:sldId id="844" r:id="rId75"/>
    <p:sldId id="846" r:id="rId76"/>
    <p:sldId id="424" r:id="rId77"/>
    <p:sldId id="453" r:id="rId78"/>
    <p:sldId id="369" r:id="rId79"/>
    <p:sldId id="799" r:id="rId80"/>
    <p:sldId id="371" r:id="rId81"/>
    <p:sldId id="845" r:id="rId82"/>
    <p:sldId id="436" r:id="rId83"/>
    <p:sldId id="853" r:id="rId84"/>
    <p:sldId id="854" r:id="rId85"/>
    <p:sldId id="855" r:id="rId86"/>
    <p:sldId id="856" r:id="rId87"/>
    <p:sldId id="857" r:id="rId88"/>
    <p:sldId id="438" r:id="rId89"/>
    <p:sldId id="439" r:id="rId90"/>
    <p:sldId id="440" r:id="rId91"/>
    <p:sldId id="372" r:id="rId92"/>
    <p:sldId id="373" r:id="rId93"/>
    <p:sldId id="800" r:id="rId94"/>
    <p:sldId id="398" r:id="rId95"/>
    <p:sldId id="427" r:id="rId96"/>
    <p:sldId id="847" r:id="rId97"/>
    <p:sldId id="325" r:id="rId9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48"/>
    <p:restoredTop sz="90340"/>
  </p:normalViewPr>
  <p:slideViewPr>
    <p:cSldViewPr snapToGrid="0" snapToObjects="1" showGuides="1">
      <p:cViewPr varScale="1">
        <p:scale>
          <a:sx n="111" d="100"/>
          <a:sy n="111" d="100"/>
        </p:scale>
        <p:origin x="1624" y="192"/>
      </p:cViewPr>
      <p:guideLst>
        <p:guide orient="horz" pos="21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dirty="0"/>
            <a:t>Nearest</a:t>
          </a:r>
          <a:r>
            <a:rPr lang="zh-CN" altLang="en-US" dirty="0"/>
            <a:t> </a:t>
          </a:r>
          <a:r>
            <a:rPr lang="en-US" altLang="zh-CN" dirty="0"/>
            <a:t>Neighbor</a:t>
          </a:r>
          <a:r>
            <a:rPr lang="zh-CN" altLang="en-US" dirty="0"/>
            <a:t> </a:t>
          </a:r>
          <a:r>
            <a:rPr lang="en-US" altLang="zh-CN" dirty="0"/>
            <a:t>Search</a:t>
          </a:r>
          <a:endParaRPr lang="en-US" dirty="0"/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Search</a:t>
          </a:r>
          <a:r>
            <a:rPr lang="zh-CN" altLang="en-US" dirty="0"/>
            <a:t> </a:t>
          </a:r>
          <a:r>
            <a:rPr lang="en-US" altLang="zh-CN" dirty="0"/>
            <a:t>in</a:t>
          </a:r>
          <a:r>
            <a:rPr lang="zh-CN" altLang="en-US" dirty="0"/>
            <a:t> </a:t>
          </a:r>
          <a:r>
            <a:rPr lang="en-US" dirty="0"/>
            <a:t>Q</a:t>
          </a:r>
          <a:r>
            <a:rPr lang="en-US" altLang="zh-CN" dirty="0"/>
            <a:t>uad</a:t>
          </a:r>
          <a:r>
            <a:rPr lang="en-US" baseline="0" dirty="0"/>
            <a:t> Tree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Search</a:t>
          </a:r>
          <a:r>
            <a:rPr lang="zh-CN" altLang="en-US" dirty="0"/>
            <a:t> </a:t>
          </a:r>
          <a:r>
            <a:rPr lang="en-US" altLang="zh-CN" dirty="0"/>
            <a:t>in</a:t>
          </a:r>
          <a:r>
            <a:rPr lang="zh-CN" altLang="en-US" dirty="0"/>
            <a:t> </a:t>
          </a:r>
          <a:r>
            <a:rPr lang="en-US" dirty="0"/>
            <a:t>K-D Tree</a:t>
          </a:r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Quad</a:t>
          </a:r>
          <a:r>
            <a:rPr lang="zh-CN" altLang="en-US" dirty="0"/>
            <a:t> </a:t>
          </a:r>
          <a:r>
            <a:rPr lang="en-US" altLang="zh-CN" dirty="0"/>
            <a:t>Tree</a:t>
          </a:r>
          <a:r>
            <a:rPr lang="zh-CN" altLang="en-US" dirty="0"/>
            <a:t> </a:t>
          </a:r>
          <a:r>
            <a:rPr lang="en-US" altLang="zh-CN" dirty="0"/>
            <a:t>Construction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Exact</a:t>
          </a:r>
          <a:r>
            <a:rPr lang="zh-CN" altLang="en-US" dirty="0"/>
            <a:t> </a:t>
          </a:r>
          <a:r>
            <a:rPr lang="en-US" altLang="zh-CN" dirty="0"/>
            <a:t>Query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NN</a:t>
          </a:r>
          <a:r>
            <a:rPr lang="zh-CN" altLang="en-US" baseline="0" dirty="0"/>
            <a:t> </a:t>
          </a:r>
          <a:r>
            <a:rPr lang="en-US" altLang="zh-CN" baseline="0" dirty="0"/>
            <a:t>search</a:t>
          </a:r>
          <a:r>
            <a:rPr lang="zh-CN" altLang="en-US" baseline="0" dirty="0"/>
            <a:t> </a:t>
          </a:r>
          <a:r>
            <a:rPr lang="en-US" altLang="zh-CN" baseline="0" dirty="0"/>
            <a:t>in</a:t>
          </a:r>
          <a:r>
            <a:rPr lang="zh-CN" altLang="en-US" baseline="0" dirty="0"/>
            <a:t> </a:t>
          </a:r>
          <a:r>
            <a:rPr lang="en-US" altLang="zh-CN" baseline="0" dirty="0"/>
            <a:t>K-D</a:t>
          </a:r>
          <a:r>
            <a:rPr lang="zh-CN" altLang="en-US" baseline="0" dirty="0"/>
            <a:t> </a:t>
          </a:r>
          <a:r>
            <a:rPr lang="en-US" altLang="zh-CN" baseline="0" dirty="0"/>
            <a:t>Tree</a:t>
          </a:r>
          <a:endParaRPr lang="zh-CN" altLang="en-US" dirty="0"/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56B66CB3-ABA1-D448-921E-6C392BEAE4CB}">
      <dgm:prSet/>
      <dgm:spPr/>
      <dgm:t>
        <a:bodyPr/>
        <a:lstStyle/>
        <a:p>
          <a:r>
            <a:rPr lang="en-US" altLang="zh-CN" dirty="0"/>
            <a:t>Hierarchical</a:t>
          </a:r>
          <a:r>
            <a:rPr lang="zh-CN" altLang="en-US" dirty="0"/>
            <a:t> </a:t>
          </a:r>
          <a:r>
            <a:rPr lang="en-US" altLang="zh-CN" dirty="0"/>
            <a:t>clustering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CC082A0D-B27D-7549-9E7B-B53935471805}" type="parTrans" cxnId="{6171A2F7-A778-5548-A432-936118279FB8}">
      <dgm:prSet/>
      <dgm:spPr/>
      <dgm:t>
        <a:bodyPr/>
        <a:lstStyle/>
        <a:p>
          <a:endParaRPr lang="zh-CN" altLang="en-US"/>
        </a:p>
      </dgm:t>
    </dgm:pt>
    <dgm:pt modelId="{B6B24702-7751-2C4F-9F32-D520BAEB4E8D}" type="sibTrans" cxnId="{6171A2F7-A778-5548-A432-936118279FB8}">
      <dgm:prSet/>
      <dgm:spPr/>
      <dgm:t>
        <a:bodyPr/>
        <a:lstStyle/>
        <a:p>
          <a:endParaRPr lang="zh-CN" altLang="en-US"/>
        </a:p>
      </dgm:t>
    </dgm:pt>
    <dgm:pt modelId="{DE32B994-2433-8247-8127-160999E74777}">
      <dgm:prSet/>
      <dgm:spPr/>
      <dgm:t>
        <a:bodyPr/>
        <a:lstStyle/>
        <a:p>
          <a:r>
            <a:rPr lang="en-US" altLang="zh-CN" dirty="0"/>
            <a:t>Nearest</a:t>
          </a:r>
          <a:r>
            <a:rPr lang="zh-CN" altLang="en-US" dirty="0"/>
            <a:t> </a:t>
          </a:r>
          <a:r>
            <a:rPr lang="en-US" altLang="zh-CN" dirty="0"/>
            <a:t>Neighbor</a:t>
          </a:r>
          <a:r>
            <a:rPr lang="zh-CN" altLang="en-US" dirty="0"/>
            <a:t> </a:t>
          </a:r>
          <a:r>
            <a:rPr lang="en-US" altLang="zh-CN" dirty="0"/>
            <a:t>Query</a:t>
          </a:r>
          <a:endParaRPr lang="zh-CN" altLang="en-US" dirty="0"/>
        </a:p>
      </dgm:t>
    </dgm:pt>
    <dgm:pt modelId="{D5D769CD-D7F3-5549-9419-3FF36EB860FD}" type="parTrans" cxnId="{F7FB684F-E3C3-D043-BE4A-5D1402BED5E0}">
      <dgm:prSet/>
      <dgm:spPr/>
      <dgm:t>
        <a:bodyPr/>
        <a:lstStyle/>
        <a:p>
          <a:endParaRPr lang="zh-CN" altLang="en-US"/>
        </a:p>
      </dgm:t>
    </dgm:pt>
    <dgm:pt modelId="{C025DF5F-8DA5-7C4F-8D26-868CE7650D79}" type="sibTrans" cxnId="{F7FB684F-E3C3-D043-BE4A-5D1402BED5E0}">
      <dgm:prSet/>
      <dgm:spPr/>
      <dgm:t>
        <a:bodyPr/>
        <a:lstStyle/>
        <a:p>
          <a:endParaRPr lang="zh-CN" altLang="en-US"/>
        </a:p>
      </dgm:t>
    </dgm:pt>
    <dgm:pt modelId="{3B7939C4-9C28-9D47-B1D9-2DAB2FBA9B55}">
      <dgm:prSet/>
      <dgm:spPr/>
      <dgm:t>
        <a:bodyPr/>
        <a:lstStyle/>
        <a:p>
          <a:r>
            <a:rPr lang="en-US" altLang="zh-CN" dirty="0"/>
            <a:t>Variants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Search</a:t>
          </a:r>
          <a:endParaRPr lang="zh-CN" altLang="en-US" dirty="0"/>
        </a:p>
      </dgm:t>
    </dgm:pt>
    <dgm:pt modelId="{EC00FBDE-E17D-464C-9C2E-E4D47BAD56E7}" type="parTrans" cxnId="{0C48190E-D22E-B041-A974-9EEBD883AEA3}">
      <dgm:prSet/>
      <dgm:spPr/>
      <dgm:t>
        <a:bodyPr/>
        <a:lstStyle/>
        <a:p>
          <a:endParaRPr lang="zh-CN" altLang="en-US"/>
        </a:p>
      </dgm:t>
    </dgm:pt>
    <dgm:pt modelId="{D18FCB12-7255-5E49-B95C-D7BA68A65745}" type="sibTrans" cxnId="{0C48190E-D22E-B041-A974-9EEBD883AEA3}">
      <dgm:prSet/>
      <dgm:spPr/>
      <dgm:t>
        <a:bodyPr/>
        <a:lstStyle/>
        <a:p>
          <a:endParaRPr lang="zh-CN" altLang="en-US"/>
        </a:p>
      </dgm:t>
    </dgm:pt>
    <dgm:pt modelId="{B56D7259-A8EE-7B43-8FF3-40A2FEFCF127}">
      <dgm:prSet/>
      <dgm:spPr/>
      <dgm:t>
        <a:bodyPr/>
        <a:lstStyle/>
        <a:p>
          <a:r>
            <a:rPr lang="en-US" altLang="zh-CN" dirty="0"/>
            <a:t>PCP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BF2B134E-39FB-C848-BA9F-11784DA3BEEA}" type="parTrans" cxnId="{5C21FF26-6D7F-784C-B875-BFC1D9D074C0}">
      <dgm:prSet/>
      <dgm:spPr/>
      <dgm:t>
        <a:bodyPr/>
        <a:lstStyle/>
        <a:p>
          <a:endParaRPr lang="zh-CN" altLang="en-US"/>
        </a:p>
      </dgm:t>
    </dgm:pt>
    <dgm:pt modelId="{69DF296A-4610-9242-9631-18D8207413EA}" type="sibTrans" cxnId="{5C21FF26-6D7F-784C-B875-BFC1D9D074C0}">
      <dgm:prSet/>
      <dgm:spPr/>
      <dgm:t>
        <a:bodyPr/>
        <a:lstStyle/>
        <a:p>
          <a:endParaRPr lang="zh-CN" altLang="en-US"/>
        </a:p>
      </dgm:t>
    </dgm:pt>
    <dgm:pt modelId="{0D400FFD-93DF-3A4A-8669-67F976B6892C}">
      <dgm:prSet/>
      <dgm:spPr/>
      <dgm:t>
        <a:bodyPr/>
        <a:lstStyle/>
        <a:p>
          <a:r>
            <a:rPr lang="en-US" altLang="zh-CN" dirty="0"/>
            <a:t>Approximate</a:t>
          </a:r>
          <a:r>
            <a:rPr lang="zh-CN" altLang="en-US" dirty="0"/>
            <a:t> </a:t>
          </a:r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in</a:t>
          </a:r>
          <a:r>
            <a:rPr lang="zh-CN" altLang="en-US" dirty="0"/>
            <a:t> </a:t>
          </a:r>
          <a:r>
            <a:rPr lang="en-US" altLang="zh-CN" dirty="0"/>
            <a:t>K-D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DDC74AF5-32E8-8F44-9064-D3D150FA8FF7}" type="parTrans" cxnId="{5DA0E643-8066-8F41-AB4C-176A0C838166}">
      <dgm:prSet/>
      <dgm:spPr/>
      <dgm:t>
        <a:bodyPr/>
        <a:lstStyle/>
        <a:p>
          <a:endParaRPr lang="zh-CN" altLang="en-US"/>
        </a:p>
      </dgm:t>
    </dgm:pt>
    <dgm:pt modelId="{DCCD73A2-2DD3-1344-A23B-0F8CD0BD734A}" type="sibTrans" cxnId="{5DA0E643-8066-8F41-AB4C-176A0C838166}">
      <dgm:prSet/>
      <dgm:spPr/>
      <dgm:t>
        <a:bodyPr/>
        <a:lstStyle/>
        <a:p>
          <a:endParaRPr lang="zh-CN" altLang="en-US"/>
        </a:p>
      </dgm:t>
    </dgm:pt>
    <dgm:pt modelId="{8E4AC655-727F-C746-B181-A3F7C9E9A39F}">
      <dgm:prSet/>
      <dgm:spPr/>
      <dgm:t>
        <a:bodyPr/>
        <a:lstStyle/>
        <a:p>
          <a:r>
            <a:rPr lang="el-GR" dirty="0"/>
            <a:t>ε‐</a:t>
          </a:r>
          <a:r>
            <a:rPr lang="en-US" dirty="0"/>
            <a:t>Approximate </a:t>
          </a:r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in</a:t>
          </a:r>
          <a:r>
            <a:rPr lang="zh-CN" altLang="en-US" dirty="0"/>
            <a:t> </a:t>
          </a:r>
          <a:r>
            <a:rPr lang="en-US" altLang="zh-CN" dirty="0"/>
            <a:t>K-D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D1A821C0-6552-8348-A25D-0CE4202CD842}" type="parTrans" cxnId="{D91C8D40-5E92-C649-8A82-3871B63F427E}">
      <dgm:prSet/>
      <dgm:spPr/>
      <dgm:t>
        <a:bodyPr/>
        <a:lstStyle/>
        <a:p>
          <a:endParaRPr lang="zh-CN" altLang="en-US"/>
        </a:p>
      </dgm:t>
    </dgm:pt>
    <dgm:pt modelId="{D7465A58-071D-234D-954F-11B02E754A38}" type="sibTrans" cxnId="{D91C8D40-5E92-C649-8A82-3871B63F427E}">
      <dgm:prSet/>
      <dgm:spPr/>
      <dgm:t>
        <a:bodyPr/>
        <a:lstStyle/>
        <a:p>
          <a:endParaRPr lang="zh-CN" altLang="en-US"/>
        </a:p>
      </dgm:t>
    </dgm:pt>
    <dgm:pt modelId="{31F3E130-88A5-9D45-A74E-8A2C798EF56B}">
      <dgm:prSet/>
      <dgm:spPr/>
      <dgm:t>
        <a:bodyPr/>
        <a:lstStyle/>
        <a:p>
          <a:r>
            <a:rPr lang="en-US" altLang="zh-CN" dirty="0"/>
            <a:t>Dictionary</a:t>
          </a:r>
          <a:r>
            <a:rPr lang="zh-CN" altLang="en-US" dirty="0"/>
            <a:t> </a:t>
          </a:r>
          <a:r>
            <a:rPr lang="en-US" altLang="zh-CN" dirty="0"/>
            <a:t>construction</a:t>
          </a:r>
          <a:endParaRPr lang="zh-CN" altLang="en-US" dirty="0"/>
        </a:p>
      </dgm:t>
    </dgm:pt>
    <dgm:pt modelId="{BF2268CE-9CB6-DC44-A0AF-A1E1E622E0DE}" type="parTrans" cxnId="{FEB8ACD1-7F39-DE44-A7AC-32E291AEA8CA}">
      <dgm:prSet/>
      <dgm:spPr/>
      <dgm:t>
        <a:bodyPr/>
        <a:lstStyle/>
        <a:p>
          <a:endParaRPr lang="zh-CN" altLang="en-US"/>
        </a:p>
      </dgm:t>
    </dgm:pt>
    <dgm:pt modelId="{3FB0E06A-A3A1-744C-A1E3-F14863D04E9D}" type="sibTrans" cxnId="{FEB8ACD1-7F39-DE44-A7AC-32E291AEA8CA}">
      <dgm:prSet/>
      <dgm:spPr/>
      <dgm:t>
        <a:bodyPr/>
        <a:lstStyle/>
        <a:p>
          <a:endParaRPr lang="zh-CN" altLang="en-US"/>
        </a:p>
      </dgm:t>
    </dgm:pt>
    <dgm:pt modelId="{CEFBA777-F500-F94B-83F1-379129A20D33}">
      <dgm:prSet/>
      <dgm:spPr/>
      <dgm:t>
        <a:bodyPr/>
        <a:lstStyle/>
        <a:p>
          <a:r>
            <a:rPr lang="en-US" altLang="zh-CN" dirty="0"/>
            <a:t>Image</a:t>
          </a:r>
          <a:r>
            <a:rPr lang="zh-CN" altLang="en-US" dirty="0"/>
            <a:t> </a:t>
          </a:r>
          <a:r>
            <a:rPr lang="en-US" altLang="zh-CN" dirty="0"/>
            <a:t>based</a:t>
          </a:r>
          <a:r>
            <a:rPr lang="zh-CN" altLang="en-US" dirty="0"/>
            <a:t> </a:t>
          </a:r>
          <a:r>
            <a:rPr lang="en-US" altLang="zh-CN" dirty="0"/>
            <a:t>localization</a:t>
          </a:r>
          <a:endParaRPr lang="zh-CN" altLang="en-US" dirty="0"/>
        </a:p>
      </dgm:t>
    </dgm:pt>
    <dgm:pt modelId="{365F92AD-ADFB-1B42-965F-537908BABE81}" type="parTrans" cxnId="{3F4290D7-A104-4D4A-9C9F-D4FEE381EFA6}">
      <dgm:prSet/>
      <dgm:spPr/>
      <dgm:t>
        <a:bodyPr/>
        <a:lstStyle/>
        <a:p>
          <a:endParaRPr lang="zh-CN" altLang="en-US"/>
        </a:p>
      </dgm:t>
    </dgm:pt>
    <dgm:pt modelId="{9924FD75-6662-0C47-803B-FDA864952A53}" type="sibTrans" cxnId="{3F4290D7-A104-4D4A-9C9F-D4FEE381EFA6}">
      <dgm:prSet/>
      <dgm:spPr/>
      <dgm:t>
        <a:bodyPr/>
        <a:lstStyle/>
        <a:p>
          <a:endParaRPr lang="zh-CN" altLang="en-US"/>
        </a:p>
      </dgm:t>
    </dgm:pt>
    <dgm:pt modelId="{C90AD606-03E5-AE4B-B3C1-EE51FF7C91FA}">
      <dgm:prSet/>
      <dgm:spPr/>
      <dgm:t>
        <a:bodyPr/>
        <a:lstStyle/>
        <a:p>
          <a:r>
            <a:rPr lang="en-US" altLang="zh-CN" dirty="0"/>
            <a:t>Review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Last</a:t>
          </a:r>
          <a:r>
            <a:rPr lang="zh-CN" altLang="en-US" dirty="0"/>
            <a:t> </a:t>
          </a:r>
          <a:r>
            <a:rPr lang="en-US" altLang="zh-CN" dirty="0"/>
            <a:t>Lecture</a:t>
          </a:r>
          <a:endParaRPr lang="en-US" dirty="0"/>
        </a:p>
      </dgm:t>
    </dgm:pt>
    <dgm:pt modelId="{EF3776A9-A38D-7845-B68B-A1DD181D0D8F}" type="parTrans" cxnId="{EFBF73D8-9896-4349-B305-8154B66DDC25}">
      <dgm:prSet/>
      <dgm:spPr/>
      <dgm:t>
        <a:bodyPr/>
        <a:lstStyle/>
        <a:p>
          <a:endParaRPr lang="zh-CN" altLang="en-US"/>
        </a:p>
      </dgm:t>
    </dgm:pt>
    <dgm:pt modelId="{F00445AE-59AB-9340-B882-CF98E434FAEF}" type="sibTrans" cxnId="{EFBF73D8-9896-4349-B305-8154B66DDC25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BC49EFD7-CCA5-DD46-AFD0-C417D257BF7C}" type="pres">
      <dgm:prSet presAssocID="{C90AD606-03E5-AE4B-B3C1-EE51FF7C91F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05C119B-FF07-3A4C-8C3B-BA9299F255F2}" type="pres">
      <dgm:prSet presAssocID="{F00445AE-59AB-9340-B882-CF98E434FAEF}" presName="spacer" presStyleCnt="0"/>
      <dgm:spPr/>
    </dgm:pt>
    <dgm:pt modelId="{F36BEC44-DAC6-6343-85FD-985E84DAB391}" type="pres">
      <dgm:prSet presAssocID="{AC918355-8F9B-4F09-B720-6574DA28704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8A43072-FD69-0140-96BE-1ECE3004433B}" type="pres">
      <dgm:prSet presAssocID="{8C98467B-A16D-46AB-89F9-E167C0071142}" presName="spacer" presStyleCnt="0"/>
      <dgm:spPr/>
    </dgm:pt>
    <dgm:pt modelId="{CAA1060A-F01D-234D-A5B5-15047FFE84C8}" type="pres">
      <dgm:prSet presAssocID="{CF2444AC-25A3-45AF-9E27-F0625589132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0" presStyleCnt="3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1" presStyleCnt="3">
        <dgm:presLayoutVars>
          <dgm:bulletEnabled val="1"/>
        </dgm:presLayoutVars>
      </dgm:prSet>
      <dgm:spPr/>
    </dgm:pt>
    <dgm:pt modelId="{AE4ADBF9-ADCC-A442-A263-E2102654DA7C}" type="pres">
      <dgm:prSet presAssocID="{56B66CB3-ABA1-D448-921E-6C392BEAE4C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AB65E93-1E86-FA42-9956-DC5B2B674080}" type="pres">
      <dgm:prSet presAssocID="{56B66CB3-ABA1-D448-921E-6C392BEAE4C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C48190E-D22E-B041-A974-9EEBD883AEA3}" srcId="{B3AC4ABD-3393-49E6-B22C-5258D54F3AA8}" destId="{3B7939C4-9C28-9D47-B1D9-2DAB2FBA9B55}" srcOrd="1" destOrd="0" parTransId="{EC00FBDE-E17D-464C-9C2E-E4D47BAD56E7}" sibTransId="{D18FCB12-7255-5E49-B95C-D7BA68A65745}"/>
    <dgm:cxn modelId="{8E0AEC1B-ACC7-5E43-83DF-BDE26A6358E4}" type="presOf" srcId="{B56D7259-A8EE-7B43-8FF3-40A2FEFCF127}" destId="{83C615D7-3F44-1542-8AB9-18060F3340FA}" srcOrd="0" destOrd="2" presId="urn:microsoft.com/office/officeart/2005/8/layout/vList2"/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A9227A23-2819-C745-8C56-449A4A9751ED}" type="presOf" srcId="{CEFBA777-F500-F94B-83F1-379129A20D33}" destId="{BAB65E93-1E86-FA42-9956-DC5B2B674080}" srcOrd="0" destOrd="1" presId="urn:microsoft.com/office/officeart/2005/8/layout/vList2"/>
    <dgm:cxn modelId="{5C21FF26-6D7F-784C-B875-BFC1D9D074C0}" srcId="{3B7939C4-9C28-9D47-B1D9-2DAB2FBA9B55}" destId="{B56D7259-A8EE-7B43-8FF3-40A2FEFCF127}" srcOrd="0" destOrd="0" parTransId="{BF2B134E-39FB-C848-BA9F-11784DA3BEEA}" sibTransId="{69DF296A-4610-9242-9631-18D8207413EA}"/>
    <dgm:cxn modelId="{0213B631-12C3-9A4E-BE08-EB908C99721A}" type="presOf" srcId="{31F3E130-88A5-9D45-A74E-8A2C798EF56B}" destId="{BAB65E93-1E86-FA42-9956-DC5B2B674080}" srcOrd="0" destOrd="0" presId="urn:microsoft.com/office/officeart/2005/8/layout/vList2"/>
    <dgm:cxn modelId="{3C8D3C3C-8254-6F49-A03D-C6DAB8DBEE2A}" type="presOf" srcId="{0D400FFD-93DF-3A4A-8669-67F976B6892C}" destId="{83C615D7-3F44-1542-8AB9-18060F3340FA}" srcOrd="0" destOrd="3" presId="urn:microsoft.com/office/officeart/2005/8/layout/vList2"/>
    <dgm:cxn modelId="{8D0D7D3F-6765-4F28-B5F2-BEDF0CF88641}" srcId="{CD4C4DF3-CDA3-4C1A-BA09-6F2AA9088C98}" destId="{AC918355-8F9B-4F09-B720-6574DA287041}" srcOrd="1" destOrd="0" parTransId="{E97D0D5F-C26B-4811-A71F-D22685DAE823}" sibTransId="{8C98467B-A16D-46AB-89F9-E167C0071142}"/>
    <dgm:cxn modelId="{D91C8D40-5E92-C649-8A82-3871B63F427E}" srcId="{3B7939C4-9C28-9D47-B1D9-2DAB2FBA9B55}" destId="{8E4AC655-727F-C746-B181-A3F7C9E9A39F}" srcOrd="2" destOrd="0" parTransId="{D1A821C0-6552-8348-A25D-0CE4202CD842}" sibTransId="{D7465A58-071D-234D-954F-11B02E754A38}"/>
    <dgm:cxn modelId="{5DA0E643-8066-8F41-AB4C-176A0C838166}" srcId="{3B7939C4-9C28-9D47-B1D9-2DAB2FBA9B55}" destId="{0D400FFD-93DF-3A4A-8669-67F976B6892C}" srcOrd="1" destOrd="0" parTransId="{DDC74AF5-32E8-8F44-9064-D3D150FA8FF7}" sibTransId="{DCCD73A2-2DD3-1344-A23B-0F8CD0BD734A}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F7FB684F-E3C3-D043-BE4A-5D1402BED5E0}" srcId="{CF2444AC-25A3-45AF-9E27-F0625589132F}" destId="{DE32B994-2433-8247-8127-160999E74777}" srcOrd="2" destOrd="0" parTransId="{D5D769CD-D7F3-5549-9419-3FF36EB860FD}" sibTransId="{C025DF5F-8DA5-7C4F-8D26-868CE7650D79}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970D3C77-8B34-8E49-95CA-7A12EEA3CE05}" type="presOf" srcId="{3B7939C4-9C28-9D47-B1D9-2DAB2FBA9B55}" destId="{83C615D7-3F44-1542-8AB9-18060F3340FA}" srcOrd="0" destOrd="1" presId="urn:microsoft.com/office/officeart/2005/8/layout/vList2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63938C83-4D1E-4B43-965E-C9A7F6D19BF9}" type="presOf" srcId="{8E4AC655-727F-C746-B181-A3F7C9E9A39F}" destId="{83C615D7-3F44-1542-8AB9-18060F3340FA}" srcOrd="0" destOrd="4" presId="urn:microsoft.com/office/officeart/2005/8/layout/vList2"/>
    <dgm:cxn modelId="{8F394AA0-C6AF-0046-964D-825527C2CE57}" type="presOf" srcId="{40C135C6-FE8A-BE49-940B-3952902C4556}" destId="{83C615D7-3F44-1542-8AB9-18060F3340FA}" srcOrd="0" destOrd="0" presId="urn:microsoft.com/office/officeart/2005/8/layout/vList2"/>
    <dgm:cxn modelId="{C5C397B8-A268-A049-8F14-DC17542335BB}" type="presOf" srcId="{DE32B994-2433-8247-8127-160999E74777}" destId="{B3D4FF40-A116-F443-A12B-EBBDAC4C5921}" srcOrd="0" destOrd="2" presId="urn:microsoft.com/office/officeart/2005/8/layout/vList2"/>
    <dgm:cxn modelId="{20AAC4C0-0D10-49F9-94CC-7F9A98CD0892}" srcId="{CD4C4DF3-CDA3-4C1A-BA09-6F2AA9088C98}" destId="{B3AC4ABD-3393-49E6-B22C-5258D54F3AA8}" srcOrd="3" destOrd="0" parTransId="{217CAF8E-9194-4CEE-B13D-4E63A1D5BC08}" sibTransId="{7625B602-CC8D-40F6-A946-15E9FF8A917C}"/>
    <dgm:cxn modelId="{48E4E5C5-8730-BD42-957A-BDD9C5649F8D}" type="presOf" srcId="{56B66CB3-ABA1-D448-921E-6C392BEAE4CB}" destId="{AE4ADBF9-ADCC-A442-A263-E2102654DA7C}" srcOrd="0" destOrd="0" presId="urn:microsoft.com/office/officeart/2005/8/layout/vList2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C9EC1DCD-3158-5144-978B-3E7340ED6B6F}" type="presOf" srcId="{C90AD606-03E5-AE4B-B3C1-EE51FF7C91FA}" destId="{BC49EFD7-CCA5-DD46-AFD0-C417D257BF7C}" srcOrd="0" destOrd="0" presId="urn:microsoft.com/office/officeart/2005/8/layout/vList2"/>
    <dgm:cxn modelId="{FEB8ACD1-7F39-DE44-A7AC-32E291AEA8CA}" srcId="{56B66CB3-ABA1-D448-921E-6C392BEAE4CB}" destId="{31F3E130-88A5-9D45-A74E-8A2C798EF56B}" srcOrd="0" destOrd="0" parTransId="{BF2268CE-9CB6-DC44-A0AF-A1E1E622E0DE}" sibTransId="{3FB0E06A-A3A1-744C-A1E3-F14863D04E9D}"/>
    <dgm:cxn modelId="{3F4290D7-A104-4D4A-9C9F-D4FEE381EFA6}" srcId="{56B66CB3-ABA1-D448-921E-6C392BEAE4CB}" destId="{CEFBA777-F500-F94B-83F1-379129A20D33}" srcOrd="1" destOrd="0" parTransId="{365F92AD-ADFB-1B42-965F-537908BABE81}" sibTransId="{9924FD75-6662-0C47-803B-FDA864952A53}"/>
    <dgm:cxn modelId="{EFBF73D8-9896-4349-B305-8154B66DDC25}" srcId="{CD4C4DF3-CDA3-4C1A-BA09-6F2AA9088C98}" destId="{C90AD606-03E5-AE4B-B3C1-EE51FF7C91FA}" srcOrd="0" destOrd="0" parTransId="{EF3776A9-A38D-7845-B68B-A1DD181D0D8F}" sibTransId="{F00445AE-59AB-9340-B882-CF98E434FAEF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967003F1-89BF-460D-A4CA-2C5AA70BC355}" srcId="{CD4C4DF3-CDA3-4C1A-BA09-6F2AA9088C98}" destId="{CF2444AC-25A3-45AF-9E27-F0625589132F}" srcOrd="2" destOrd="0" parTransId="{868C213E-ECF0-4837-9209-AC9DECD9C145}" sibTransId="{F53403EF-CE1D-433B-BCA2-CAF069B7E4B7}"/>
    <dgm:cxn modelId="{6171A2F7-A778-5548-A432-936118279FB8}" srcId="{CD4C4DF3-CDA3-4C1A-BA09-6F2AA9088C98}" destId="{56B66CB3-ABA1-D448-921E-6C392BEAE4CB}" srcOrd="4" destOrd="0" parTransId="{CC082A0D-B27D-7549-9E7B-B53935471805}" sibTransId="{B6B24702-7751-2C4F-9F32-D520BAEB4E8D}"/>
    <dgm:cxn modelId="{A905AF8D-EE44-9549-AAAC-88591B74D2F1}" type="presParOf" srcId="{E3F036DE-6942-EB4D-9A0C-88DB77F2BE78}" destId="{BC49EFD7-CCA5-DD46-AFD0-C417D257BF7C}" srcOrd="0" destOrd="0" presId="urn:microsoft.com/office/officeart/2005/8/layout/vList2"/>
    <dgm:cxn modelId="{CDA9A1AF-8E69-4D4F-B50D-A50EDDAD5152}" type="presParOf" srcId="{E3F036DE-6942-EB4D-9A0C-88DB77F2BE78}" destId="{805C119B-FF07-3A4C-8C3B-BA9299F255F2}" srcOrd="1" destOrd="0" presId="urn:microsoft.com/office/officeart/2005/8/layout/vList2"/>
    <dgm:cxn modelId="{7F7FB686-798E-5342-8DDD-4603B2ACB674}" type="presParOf" srcId="{E3F036DE-6942-EB4D-9A0C-88DB77F2BE78}" destId="{F36BEC44-DAC6-6343-85FD-985E84DAB391}" srcOrd="2" destOrd="0" presId="urn:microsoft.com/office/officeart/2005/8/layout/vList2"/>
    <dgm:cxn modelId="{CD3E64ED-3C03-594F-B0CB-27FC002932A0}" type="presParOf" srcId="{E3F036DE-6942-EB4D-9A0C-88DB77F2BE78}" destId="{68A43072-FD69-0140-96BE-1ECE3004433B}" srcOrd="3" destOrd="0" presId="urn:microsoft.com/office/officeart/2005/8/layout/vList2"/>
    <dgm:cxn modelId="{96D9C9FF-32FB-594B-8360-12EE92A92ECF}" type="presParOf" srcId="{E3F036DE-6942-EB4D-9A0C-88DB77F2BE78}" destId="{CAA1060A-F01D-234D-A5B5-15047FFE84C8}" srcOrd="4" destOrd="0" presId="urn:microsoft.com/office/officeart/2005/8/layout/vList2"/>
    <dgm:cxn modelId="{C0EF9506-2B4B-504D-A865-7EABDA17FD3E}" type="presParOf" srcId="{E3F036DE-6942-EB4D-9A0C-88DB77F2BE78}" destId="{B3D4FF40-A116-F443-A12B-EBBDAC4C5921}" srcOrd="5" destOrd="0" presId="urn:microsoft.com/office/officeart/2005/8/layout/vList2"/>
    <dgm:cxn modelId="{F24A70AF-72BE-1A4B-8A66-AC0BEE70CF99}" type="presParOf" srcId="{E3F036DE-6942-EB4D-9A0C-88DB77F2BE78}" destId="{0F9D7059-6B5A-324D-BBB2-FF4779936521}" srcOrd="6" destOrd="0" presId="urn:microsoft.com/office/officeart/2005/8/layout/vList2"/>
    <dgm:cxn modelId="{57B4991A-609D-CF41-A841-D93D8C018ABF}" type="presParOf" srcId="{E3F036DE-6942-EB4D-9A0C-88DB77F2BE78}" destId="{83C615D7-3F44-1542-8AB9-18060F3340FA}" srcOrd="7" destOrd="0" presId="urn:microsoft.com/office/officeart/2005/8/layout/vList2"/>
    <dgm:cxn modelId="{D650ABEE-D22F-454D-B231-14C85115C2AD}" type="presParOf" srcId="{E3F036DE-6942-EB4D-9A0C-88DB77F2BE78}" destId="{AE4ADBF9-ADCC-A442-A263-E2102654DA7C}" srcOrd="8" destOrd="0" presId="urn:microsoft.com/office/officeart/2005/8/layout/vList2"/>
    <dgm:cxn modelId="{43BB58F7-FB6E-9444-A589-3FF3CC64561F}" type="presParOf" srcId="{E3F036DE-6942-EB4D-9A0C-88DB77F2BE78}" destId="{BAB65E93-1E86-FA42-9956-DC5B2B674080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dirty="0"/>
            <a:t>Nearest</a:t>
          </a:r>
          <a:r>
            <a:rPr lang="zh-CN" altLang="en-US" dirty="0"/>
            <a:t> </a:t>
          </a:r>
          <a:r>
            <a:rPr lang="en-US" altLang="zh-CN" dirty="0"/>
            <a:t>Neighbor</a:t>
          </a:r>
          <a:r>
            <a:rPr lang="zh-CN" altLang="en-US" dirty="0"/>
            <a:t> </a:t>
          </a:r>
          <a:r>
            <a:rPr lang="en-US" altLang="zh-CN" dirty="0"/>
            <a:t>Search</a:t>
          </a:r>
          <a:endParaRPr lang="en-US" dirty="0"/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Search</a:t>
          </a:r>
          <a:r>
            <a:rPr lang="zh-CN" altLang="en-US" dirty="0"/>
            <a:t> </a:t>
          </a:r>
          <a:r>
            <a:rPr lang="en-US" altLang="zh-CN" dirty="0"/>
            <a:t>in</a:t>
          </a:r>
          <a:r>
            <a:rPr lang="zh-CN" altLang="en-US" dirty="0"/>
            <a:t> </a:t>
          </a:r>
          <a:r>
            <a:rPr lang="en-US" dirty="0"/>
            <a:t>Q</a:t>
          </a:r>
          <a:r>
            <a:rPr lang="en-US" altLang="zh-CN" dirty="0"/>
            <a:t>uad</a:t>
          </a:r>
          <a:r>
            <a:rPr lang="en-US" baseline="0" dirty="0"/>
            <a:t> Tree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Search</a:t>
          </a:r>
          <a:r>
            <a:rPr lang="zh-CN" altLang="en-US" dirty="0"/>
            <a:t> </a:t>
          </a:r>
          <a:r>
            <a:rPr lang="en-US" altLang="zh-CN" dirty="0"/>
            <a:t>in</a:t>
          </a:r>
          <a:r>
            <a:rPr lang="zh-CN" altLang="en-US" dirty="0"/>
            <a:t> </a:t>
          </a:r>
          <a:r>
            <a:rPr lang="en-US" dirty="0"/>
            <a:t>K-D Tree</a:t>
          </a:r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Quad</a:t>
          </a:r>
          <a:r>
            <a:rPr lang="zh-CN" altLang="en-US" dirty="0"/>
            <a:t> </a:t>
          </a:r>
          <a:r>
            <a:rPr lang="en-US" altLang="zh-CN" dirty="0"/>
            <a:t>Tree</a:t>
          </a:r>
          <a:r>
            <a:rPr lang="zh-CN" altLang="en-US" dirty="0"/>
            <a:t> </a:t>
          </a:r>
          <a:r>
            <a:rPr lang="en-US" altLang="zh-CN" dirty="0"/>
            <a:t>Construction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Exact</a:t>
          </a:r>
          <a:r>
            <a:rPr lang="zh-CN" altLang="en-US" dirty="0"/>
            <a:t> </a:t>
          </a:r>
          <a:r>
            <a:rPr lang="en-US" altLang="zh-CN" dirty="0"/>
            <a:t>Query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NN</a:t>
          </a:r>
          <a:r>
            <a:rPr lang="zh-CN" altLang="en-US" baseline="0" dirty="0"/>
            <a:t> </a:t>
          </a:r>
          <a:r>
            <a:rPr lang="en-US" altLang="zh-CN" baseline="0" dirty="0"/>
            <a:t>search</a:t>
          </a:r>
          <a:r>
            <a:rPr lang="zh-CN" altLang="en-US" baseline="0" dirty="0"/>
            <a:t> </a:t>
          </a:r>
          <a:r>
            <a:rPr lang="en-US" altLang="zh-CN" baseline="0" dirty="0"/>
            <a:t>in</a:t>
          </a:r>
          <a:r>
            <a:rPr lang="zh-CN" altLang="en-US" baseline="0" dirty="0"/>
            <a:t> </a:t>
          </a:r>
          <a:r>
            <a:rPr lang="en-US" altLang="zh-CN" baseline="0" dirty="0"/>
            <a:t>K-D</a:t>
          </a:r>
          <a:r>
            <a:rPr lang="zh-CN" altLang="en-US" baseline="0" dirty="0"/>
            <a:t> </a:t>
          </a:r>
          <a:r>
            <a:rPr lang="en-US" altLang="zh-CN" baseline="0" dirty="0"/>
            <a:t>Tree</a:t>
          </a:r>
          <a:endParaRPr lang="zh-CN" altLang="en-US" dirty="0"/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56B66CB3-ABA1-D448-921E-6C392BEAE4CB}">
      <dgm:prSet/>
      <dgm:spPr/>
      <dgm:t>
        <a:bodyPr/>
        <a:lstStyle/>
        <a:p>
          <a:r>
            <a:rPr lang="en-US" altLang="zh-CN" dirty="0"/>
            <a:t>Hierarchical</a:t>
          </a:r>
          <a:r>
            <a:rPr lang="zh-CN" altLang="en-US" dirty="0"/>
            <a:t> </a:t>
          </a:r>
          <a:r>
            <a:rPr lang="en-US" altLang="zh-CN" dirty="0"/>
            <a:t>clustering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CC082A0D-B27D-7549-9E7B-B53935471805}" type="parTrans" cxnId="{6171A2F7-A778-5548-A432-936118279FB8}">
      <dgm:prSet/>
      <dgm:spPr/>
      <dgm:t>
        <a:bodyPr/>
        <a:lstStyle/>
        <a:p>
          <a:endParaRPr lang="zh-CN" altLang="en-US"/>
        </a:p>
      </dgm:t>
    </dgm:pt>
    <dgm:pt modelId="{B6B24702-7751-2C4F-9F32-D520BAEB4E8D}" type="sibTrans" cxnId="{6171A2F7-A778-5548-A432-936118279FB8}">
      <dgm:prSet/>
      <dgm:spPr/>
      <dgm:t>
        <a:bodyPr/>
        <a:lstStyle/>
        <a:p>
          <a:endParaRPr lang="zh-CN" altLang="en-US"/>
        </a:p>
      </dgm:t>
    </dgm:pt>
    <dgm:pt modelId="{DE32B994-2433-8247-8127-160999E74777}">
      <dgm:prSet/>
      <dgm:spPr/>
      <dgm:t>
        <a:bodyPr/>
        <a:lstStyle/>
        <a:p>
          <a:r>
            <a:rPr lang="en-US" altLang="zh-CN" dirty="0"/>
            <a:t>Nearest</a:t>
          </a:r>
          <a:r>
            <a:rPr lang="zh-CN" altLang="en-US" dirty="0"/>
            <a:t> </a:t>
          </a:r>
          <a:r>
            <a:rPr lang="en-US" altLang="zh-CN" dirty="0"/>
            <a:t>Neighbor</a:t>
          </a:r>
          <a:r>
            <a:rPr lang="zh-CN" altLang="en-US" dirty="0"/>
            <a:t> </a:t>
          </a:r>
          <a:r>
            <a:rPr lang="en-US" altLang="zh-CN" dirty="0"/>
            <a:t>Query</a:t>
          </a:r>
          <a:endParaRPr lang="zh-CN" altLang="en-US" dirty="0"/>
        </a:p>
      </dgm:t>
    </dgm:pt>
    <dgm:pt modelId="{D5D769CD-D7F3-5549-9419-3FF36EB860FD}" type="parTrans" cxnId="{F7FB684F-E3C3-D043-BE4A-5D1402BED5E0}">
      <dgm:prSet/>
      <dgm:spPr/>
      <dgm:t>
        <a:bodyPr/>
        <a:lstStyle/>
        <a:p>
          <a:endParaRPr lang="zh-CN" altLang="en-US"/>
        </a:p>
      </dgm:t>
    </dgm:pt>
    <dgm:pt modelId="{C025DF5F-8DA5-7C4F-8D26-868CE7650D79}" type="sibTrans" cxnId="{F7FB684F-E3C3-D043-BE4A-5D1402BED5E0}">
      <dgm:prSet/>
      <dgm:spPr/>
      <dgm:t>
        <a:bodyPr/>
        <a:lstStyle/>
        <a:p>
          <a:endParaRPr lang="zh-CN" altLang="en-US"/>
        </a:p>
      </dgm:t>
    </dgm:pt>
    <dgm:pt modelId="{3B7939C4-9C28-9D47-B1D9-2DAB2FBA9B55}">
      <dgm:prSet/>
      <dgm:spPr/>
      <dgm:t>
        <a:bodyPr/>
        <a:lstStyle/>
        <a:p>
          <a:r>
            <a:rPr lang="en-US" altLang="zh-CN" dirty="0"/>
            <a:t>Variants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Search</a:t>
          </a:r>
          <a:endParaRPr lang="zh-CN" altLang="en-US" dirty="0"/>
        </a:p>
      </dgm:t>
    </dgm:pt>
    <dgm:pt modelId="{EC00FBDE-E17D-464C-9C2E-E4D47BAD56E7}" type="parTrans" cxnId="{0C48190E-D22E-B041-A974-9EEBD883AEA3}">
      <dgm:prSet/>
      <dgm:spPr/>
      <dgm:t>
        <a:bodyPr/>
        <a:lstStyle/>
        <a:p>
          <a:endParaRPr lang="zh-CN" altLang="en-US"/>
        </a:p>
      </dgm:t>
    </dgm:pt>
    <dgm:pt modelId="{D18FCB12-7255-5E49-B95C-D7BA68A65745}" type="sibTrans" cxnId="{0C48190E-D22E-B041-A974-9EEBD883AEA3}">
      <dgm:prSet/>
      <dgm:spPr/>
      <dgm:t>
        <a:bodyPr/>
        <a:lstStyle/>
        <a:p>
          <a:endParaRPr lang="zh-CN" altLang="en-US"/>
        </a:p>
      </dgm:t>
    </dgm:pt>
    <dgm:pt modelId="{B56D7259-A8EE-7B43-8FF3-40A2FEFCF127}">
      <dgm:prSet/>
      <dgm:spPr/>
      <dgm:t>
        <a:bodyPr/>
        <a:lstStyle/>
        <a:p>
          <a:r>
            <a:rPr lang="en-US" altLang="zh-CN" dirty="0"/>
            <a:t>PCP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BF2B134E-39FB-C848-BA9F-11784DA3BEEA}" type="parTrans" cxnId="{5C21FF26-6D7F-784C-B875-BFC1D9D074C0}">
      <dgm:prSet/>
      <dgm:spPr/>
      <dgm:t>
        <a:bodyPr/>
        <a:lstStyle/>
        <a:p>
          <a:endParaRPr lang="zh-CN" altLang="en-US"/>
        </a:p>
      </dgm:t>
    </dgm:pt>
    <dgm:pt modelId="{69DF296A-4610-9242-9631-18D8207413EA}" type="sibTrans" cxnId="{5C21FF26-6D7F-784C-B875-BFC1D9D074C0}">
      <dgm:prSet/>
      <dgm:spPr/>
      <dgm:t>
        <a:bodyPr/>
        <a:lstStyle/>
        <a:p>
          <a:endParaRPr lang="zh-CN" altLang="en-US"/>
        </a:p>
      </dgm:t>
    </dgm:pt>
    <dgm:pt modelId="{0D400FFD-93DF-3A4A-8669-67F976B6892C}">
      <dgm:prSet/>
      <dgm:spPr/>
      <dgm:t>
        <a:bodyPr/>
        <a:lstStyle/>
        <a:p>
          <a:r>
            <a:rPr lang="en-US" altLang="zh-CN" dirty="0"/>
            <a:t>Approximate</a:t>
          </a:r>
          <a:r>
            <a:rPr lang="zh-CN" altLang="en-US" dirty="0"/>
            <a:t> </a:t>
          </a:r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in</a:t>
          </a:r>
          <a:r>
            <a:rPr lang="zh-CN" altLang="en-US" dirty="0"/>
            <a:t> </a:t>
          </a:r>
          <a:r>
            <a:rPr lang="en-US" altLang="zh-CN" dirty="0"/>
            <a:t>K-D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DDC74AF5-32E8-8F44-9064-D3D150FA8FF7}" type="parTrans" cxnId="{5DA0E643-8066-8F41-AB4C-176A0C838166}">
      <dgm:prSet/>
      <dgm:spPr/>
      <dgm:t>
        <a:bodyPr/>
        <a:lstStyle/>
        <a:p>
          <a:endParaRPr lang="zh-CN" altLang="en-US"/>
        </a:p>
      </dgm:t>
    </dgm:pt>
    <dgm:pt modelId="{DCCD73A2-2DD3-1344-A23B-0F8CD0BD734A}" type="sibTrans" cxnId="{5DA0E643-8066-8F41-AB4C-176A0C838166}">
      <dgm:prSet/>
      <dgm:spPr/>
      <dgm:t>
        <a:bodyPr/>
        <a:lstStyle/>
        <a:p>
          <a:endParaRPr lang="zh-CN" altLang="en-US"/>
        </a:p>
      </dgm:t>
    </dgm:pt>
    <dgm:pt modelId="{8E4AC655-727F-C746-B181-A3F7C9E9A39F}">
      <dgm:prSet/>
      <dgm:spPr/>
      <dgm:t>
        <a:bodyPr/>
        <a:lstStyle/>
        <a:p>
          <a:r>
            <a:rPr lang="el-GR" dirty="0"/>
            <a:t>ε‐</a:t>
          </a:r>
          <a:r>
            <a:rPr lang="en-US" dirty="0"/>
            <a:t>Approximate </a:t>
          </a:r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in</a:t>
          </a:r>
          <a:r>
            <a:rPr lang="zh-CN" altLang="en-US" dirty="0"/>
            <a:t> </a:t>
          </a:r>
          <a:r>
            <a:rPr lang="en-US" altLang="zh-CN" dirty="0"/>
            <a:t>K-D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D1A821C0-6552-8348-A25D-0CE4202CD842}" type="parTrans" cxnId="{D91C8D40-5E92-C649-8A82-3871B63F427E}">
      <dgm:prSet/>
      <dgm:spPr/>
      <dgm:t>
        <a:bodyPr/>
        <a:lstStyle/>
        <a:p>
          <a:endParaRPr lang="zh-CN" altLang="en-US"/>
        </a:p>
      </dgm:t>
    </dgm:pt>
    <dgm:pt modelId="{D7465A58-071D-234D-954F-11B02E754A38}" type="sibTrans" cxnId="{D91C8D40-5E92-C649-8A82-3871B63F427E}">
      <dgm:prSet/>
      <dgm:spPr/>
      <dgm:t>
        <a:bodyPr/>
        <a:lstStyle/>
        <a:p>
          <a:endParaRPr lang="zh-CN" altLang="en-US"/>
        </a:p>
      </dgm:t>
    </dgm:pt>
    <dgm:pt modelId="{31F3E130-88A5-9D45-A74E-8A2C798EF56B}">
      <dgm:prSet/>
      <dgm:spPr/>
      <dgm:t>
        <a:bodyPr/>
        <a:lstStyle/>
        <a:p>
          <a:r>
            <a:rPr lang="en-US" altLang="zh-CN" dirty="0"/>
            <a:t>Dictionary</a:t>
          </a:r>
          <a:r>
            <a:rPr lang="zh-CN" altLang="en-US" dirty="0"/>
            <a:t> </a:t>
          </a:r>
          <a:r>
            <a:rPr lang="en-US" altLang="zh-CN" dirty="0"/>
            <a:t>construction</a:t>
          </a:r>
          <a:endParaRPr lang="zh-CN" altLang="en-US" dirty="0"/>
        </a:p>
      </dgm:t>
    </dgm:pt>
    <dgm:pt modelId="{BF2268CE-9CB6-DC44-A0AF-A1E1E622E0DE}" type="parTrans" cxnId="{FEB8ACD1-7F39-DE44-A7AC-32E291AEA8CA}">
      <dgm:prSet/>
      <dgm:spPr/>
      <dgm:t>
        <a:bodyPr/>
        <a:lstStyle/>
        <a:p>
          <a:endParaRPr lang="zh-CN" altLang="en-US"/>
        </a:p>
      </dgm:t>
    </dgm:pt>
    <dgm:pt modelId="{3FB0E06A-A3A1-744C-A1E3-F14863D04E9D}" type="sibTrans" cxnId="{FEB8ACD1-7F39-DE44-A7AC-32E291AEA8CA}">
      <dgm:prSet/>
      <dgm:spPr/>
      <dgm:t>
        <a:bodyPr/>
        <a:lstStyle/>
        <a:p>
          <a:endParaRPr lang="zh-CN" altLang="en-US"/>
        </a:p>
      </dgm:t>
    </dgm:pt>
    <dgm:pt modelId="{CEFBA777-F500-F94B-83F1-379129A20D33}">
      <dgm:prSet/>
      <dgm:spPr/>
      <dgm:t>
        <a:bodyPr/>
        <a:lstStyle/>
        <a:p>
          <a:r>
            <a:rPr lang="en-US" altLang="zh-CN" dirty="0"/>
            <a:t>Image</a:t>
          </a:r>
          <a:r>
            <a:rPr lang="zh-CN" altLang="en-US" dirty="0"/>
            <a:t> </a:t>
          </a:r>
          <a:r>
            <a:rPr lang="en-US" altLang="zh-CN" dirty="0"/>
            <a:t>based</a:t>
          </a:r>
          <a:r>
            <a:rPr lang="zh-CN" altLang="en-US" dirty="0"/>
            <a:t> </a:t>
          </a:r>
          <a:r>
            <a:rPr lang="en-US" altLang="zh-CN" dirty="0"/>
            <a:t>localization</a:t>
          </a:r>
          <a:endParaRPr lang="zh-CN" altLang="en-US" dirty="0"/>
        </a:p>
      </dgm:t>
    </dgm:pt>
    <dgm:pt modelId="{365F92AD-ADFB-1B42-965F-537908BABE81}" type="parTrans" cxnId="{3F4290D7-A104-4D4A-9C9F-D4FEE381EFA6}">
      <dgm:prSet/>
      <dgm:spPr/>
      <dgm:t>
        <a:bodyPr/>
        <a:lstStyle/>
        <a:p>
          <a:endParaRPr lang="zh-CN" altLang="en-US"/>
        </a:p>
      </dgm:t>
    </dgm:pt>
    <dgm:pt modelId="{9924FD75-6662-0C47-803B-FDA864952A53}" type="sibTrans" cxnId="{3F4290D7-A104-4D4A-9C9F-D4FEE381EFA6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A43072-FD69-0140-96BE-1ECE3004433B}" type="pres">
      <dgm:prSet presAssocID="{8C98467B-A16D-46AB-89F9-E167C0071142}" presName="spacer" presStyleCnt="0"/>
      <dgm:spPr/>
    </dgm:pt>
    <dgm:pt modelId="{CAA1060A-F01D-234D-A5B5-15047FFE84C8}" type="pres">
      <dgm:prSet presAssocID="{CF2444AC-25A3-45AF-9E27-F0625589132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0" presStyleCnt="3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1" presStyleCnt="3">
        <dgm:presLayoutVars>
          <dgm:bulletEnabled val="1"/>
        </dgm:presLayoutVars>
      </dgm:prSet>
      <dgm:spPr/>
    </dgm:pt>
    <dgm:pt modelId="{AE4ADBF9-ADCC-A442-A263-E2102654DA7C}" type="pres">
      <dgm:prSet presAssocID="{56B66CB3-ABA1-D448-921E-6C392BEAE4C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AB65E93-1E86-FA42-9956-DC5B2B674080}" type="pres">
      <dgm:prSet presAssocID="{56B66CB3-ABA1-D448-921E-6C392BEAE4C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C48190E-D22E-B041-A974-9EEBD883AEA3}" srcId="{B3AC4ABD-3393-49E6-B22C-5258D54F3AA8}" destId="{3B7939C4-9C28-9D47-B1D9-2DAB2FBA9B55}" srcOrd="1" destOrd="0" parTransId="{EC00FBDE-E17D-464C-9C2E-E4D47BAD56E7}" sibTransId="{D18FCB12-7255-5E49-B95C-D7BA68A65745}"/>
    <dgm:cxn modelId="{8E0AEC1B-ACC7-5E43-83DF-BDE26A6358E4}" type="presOf" srcId="{B56D7259-A8EE-7B43-8FF3-40A2FEFCF127}" destId="{83C615D7-3F44-1542-8AB9-18060F3340FA}" srcOrd="0" destOrd="2" presId="urn:microsoft.com/office/officeart/2005/8/layout/vList2"/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A9227A23-2819-C745-8C56-449A4A9751ED}" type="presOf" srcId="{CEFBA777-F500-F94B-83F1-379129A20D33}" destId="{BAB65E93-1E86-FA42-9956-DC5B2B674080}" srcOrd="0" destOrd="1" presId="urn:microsoft.com/office/officeart/2005/8/layout/vList2"/>
    <dgm:cxn modelId="{5C21FF26-6D7F-784C-B875-BFC1D9D074C0}" srcId="{3B7939C4-9C28-9D47-B1D9-2DAB2FBA9B55}" destId="{B56D7259-A8EE-7B43-8FF3-40A2FEFCF127}" srcOrd="0" destOrd="0" parTransId="{BF2B134E-39FB-C848-BA9F-11784DA3BEEA}" sibTransId="{69DF296A-4610-9242-9631-18D8207413EA}"/>
    <dgm:cxn modelId="{0213B631-12C3-9A4E-BE08-EB908C99721A}" type="presOf" srcId="{31F3E130-88A5-9D45-A74E-8A2C798EF56B}" destId="{BAB65E93-1E86-FA42-9956-DC5B2B674080}" srcOrd="0" destOrd="0" presId="urn:microsoft.com/office/officeart/2005/8/layout/vList2"/>
    <dgm:cxn modelId="{3C8D3C3C-8254-6F49-A03D-C6DAB8DBEE2A}" type="presOf" srcId="{0D400FFD-93DF-3A4A-8669-67F976B6892C}" destId="{83C615D7-3F44-1542-8AB9-18060F3340FA}" srcOrd="0" destOrd="3" presId="urn:microsoft.com/office/officeart/2005/8/layout/vList2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D91C8D40-5E92-C649-8A82-3871B63F427E}" srcId="{3B7939C4-9C28-9D47-B1D9-2DAB2FBA9B55}" destId="{8E4AC655-727F-C746-B181-A3F7C9E9A39F}" srcOrd="2" destOrd="0" parTransId="{D1A821C0-6552-8348-A25D-0CE4202CD842}" sibTransId="{D7465A58-071D-234D-954F-11B02E754A38}"/>
    <dgm:cxn modelId="{5DA0E643-8066-8F41-AB4C-176A0C838166}" srcId="{3B7939C4-9C28-9D47-B1D9-2DAB2FBA9B55}" destId="{0D400FFD-93DF-3A4A-8669-67F976B6892C}" srcOrd="1" destOrd="0" parTransId="{DDC74AF5-32E8-8F44-9064-D3D150FA8FF7}" sibTransId="{DCCD73A2-2DD3-1344-A23B-0F8CD0BD734A}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F7FB684F-E3C3-D043-BE4A-5D1402BED5E0}" srcId="{CF2444AC-25A3-45AF-9E27-F0625589132F}" destId="{DE32B994-2433-8247-8127-160999E74777}" srcOrd="2" destOrd="0" parTransId="{D5D769CD-D7F3-5549-9419-3FF36EB860FD}" sibTransId="{C025DF5F-8DA5-7C4F-8D26-868CE7650D79}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970D3C77-8B34-8E49-95CA-7A12EEA3CE05}" type="presOf" srcId="{3B7939C4-9C28-9D47-B1D9-2DAB2FBA9B55}" destId="{83C615D7-3F44-1542-8AB9-18060F3340FA}" srcOrd="0" destOrd="1" presId="urn:microsoft.com/office/officeart/2005/8/layout/vList2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63938C83-4D1E-4B43-965E-C9A7F6D19BF9}" type="presOf" srcId="{8E4AC655-727F-C746-B181-A3F7C9E9A39F}" destId="{83C615D7-3F44-1542-8AB9-18060F3340FA}" srcOrd="0" destOrd="4" presId="urn:microsoft.com/office/officeart/2005/8/layout/vList2"/>
    <dgm:cxn modelId="{8F394AA0-C6AF-0046-964D-825527C2CE57}" type="presOf" srcId="{40C135C6-FE8A-BE49-940B-3952902C4556}" destId="{83C615D7-3F44-1542-8AB9-18060F3340FA}" srcOrd="0" destOrd="0" presId="urn:microsoft.com/office/officeart/2005/8/layout/vList2"/>
    <dgm:cxn modelId="{C5C397B8-A268-A049-8F14-DC17542335BB}" type="presOf" srcId="{DE32B994-2433-8247-8127-160999E74777}" destId="{B3D4FF40-A116-F443-A12B-EBBDAC4C5921}" srcOrd="0" destOrd="2" presId="urn:microsoft.com/office/officeart/2005/8/layout/vList2"/>
    <dgm:cxn modelId="{20AAC4C0-0D10-49F9-94CC-7F9A98CD0892}" srcId="{CD4C4DF3-CDA3-4C1A-BA09-6F2AA9088C98}" destId="{B3AC4ABD-3393-49E6-B22C-5258D54F3AA8}" srcOrd="2" destOrd="0" parTransId="{217CAF8E-9194-4CEE-B13D-4E63A1D5BC08}" sibTransId="{7625B602-CC8D-40F6-A946-15E9FF8A917C}"/>
    <dgm:cxn modelId="{48E4E5C5-8730-BD42-957A-BDD9C5649F8D}" type="presOf" srcId="{56B66CB3-ABA1-D448-921E-6C392BEAE4CB}" destId="{AE4ADBF9-ADCC-A442-A263-E2102654DA7C}" srcOrd="0" destOrd="0" presId="urn:microsoft.com/office/officeart/2005/8/layout/vList2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FEB8ACD1-7F39-DE44-A7AC-32E291AEA8CA}" srcId="{56B66CB3-ABA1-D448-921E-6C392BEAE4CB}" destId="{31F3E130-88A5-9D45-A74E-8A2C798EF56B}" srcOrd="0" destOrd="0" parTransId="{BF2268CE-9CB6-DC44-A0AF-A1E1E622E0DE}" sibTransId="{3FB0E06A-A3A1-744C-A1E3-F14863D04E9D}"/>
    <dgm:cxn modelId="{3F4290D7-A104-4D4A-9C9F-D4FEE381EFA6}" srcId="{56B66CB3-ABA1-D448-921E-6C392BEAE4CB}" destId="{CEFBA777-F500-F94B-83F1-379129A20D33}" srcOrd="1" destOrd="0" parTransId="{365F92AD-ADFB-1B42-965F-537908BABE81}" sibTransId="{9924FD75-6662-0C47-803B-FDA864952A53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6171A2F7-A778-5548-A432-936118279FB8}" srcId="{CD4C4DF3-CDA3-4C1A-BA09-6F2AA9088C98}" destId="{56B66CB3-ABA1-D448-921E-6C392BEAE4CB}" srcOrd="3" destOrd="0" parTransId="{CC082A0D-B27D-7549-9E7B-B53935471805}" sibTransId="{B6B24702-7751-2C4F-9F32-D520BAEB4E8D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CD3E64ED-3C03-594F-B0CB-27FC002932A0}" type="presParOf" srcId="{E3F036DE-6942-EB4D-9A0C-88DB77F2BE78}" destId="{68A43072-FD69-0140-96BE-1ECE3004433B}" srcOrd="1" destOrd="0" presId="urn:microsoft.com/office/officeart/2005/8/layout/vList2"/>
    <dgm:cxn modelId="{96D9C9FF-32FB-594B-8360-12EE92A92ECF}" type="presParOf" srcId="{E3F036DE-6942-EB4D-9A0C-88DB77F2BE78}" destId="{CAA1060A-F01D-234D-A5B5-15047FFE84C8}" srcOrd="2" destOrd="0" presId="urn:microsoft.com/office/officeart/2005/8/layout/vList2"/>
    <dgm:cxn modelId="{C0EF9506-2B4B-504D-A865-7EABDA17FD3E}" type="presParOf" srcId="{E3F036DE-6942-EB4D-9A0C-88DB77F2BE78}" destId="{B3D4FF40-A116-F443-A12B-EBBDAC4C5921}" srcOrd="3" destOrd="0" presId="urn:microsoft.com/office/officeart/2005/8/layout/vList2"/>
    <dgm:cxn modelId="{F24A70AF-72BE-1A4B-8A66-AC0BEE70CF99}" type="presParOf" srcId="{E3F036DE-6942-EB4D-9A0C-88DB77F2BE78}" destId="{0F9D7059-6B5A-324D-BBB2-FF4779936521}" srcOrd="4" destOrd="0" presId="urn:microsoft.com/office/officeart/2005/8/layout/vList2"/>
    <dgm:cxn modelId="{57B4991A-609D-CF41-A841-D93D8C018ABF}" type="presParOf" srcId="{E3F036DE-6942-EB4D-9A0C-88DB77F2BE78}" destId="{83C615D7-3F44-1542-8AB9-18060F3340FA}" srcOrd="5" destOrd="0" presId="urn:microsoft.com/office/officeart/2005/8/layout/vList2"/>
    <dgm:cxn modelId="{D650ABEE-D22F-454D-B231-14C85115C2AD}" type="presParOf" srcId="{E3F036DE-6942-EB4D-9A0C-88DB77F2BE78}" destId="{AE4ADBF9-ADCC-A442-A263-E2102654DA7C}" srcOrd="6" destOrd="0" presId="urn:microsoft.com/office/officeart/2005/8/layout/vList2"/>
    <dgm:cxn modelId="{43BB58F7-FB6E-9444-A589-3FF3CC64561F}" type="presParOf" srcId="{E3F036DE-6942-EB4D-9A0C-88DB77F2BE78}" destId="{BAB65E93-1E86-FA42-9956-DC5B2B67408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dirty="0"/>
            <a:t>Nearest</a:t>
          </a:r>
          <a:r>
            <a:rPr lang="zh-CN" altLang="en-US" dirty="0"/>
            <a:t> </a:t>
          </a:r>
          <a:r>
            <a:rPr lang="en-US" altLang="zh-CN" dirty="0"/>
            <a:t>Neighbor</a:t>
          </a:r>
          <a:r>
            <a:rPr lang="zh-CN" altLang="en-US" dirty="0"/>
            <a:t> </a:t>
          </a:r>
          <a:r>
            <a:rPr lang="en-US" altLang="zh-CN" dirty="0"/>
            <a:t>Search</a:t>
          </a:r>
          <a:endParaRPr lang="en-US" dirty="0"/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Search</a:t>
          </a:r>
          <a:r>
            <a:rPr lang="zh-CN" altLang="en-US" dirty="0"/>
            <a:t> </a:t>
          </a:r>
          <a:r>
            <a:rPr lang="en-US" altLang="zh-CN" dirty="0"/>
            <a:t>in</a:t>
          </a:r>
          <a:r>
            <a:rPr lang="zh-CN" altLang="en-US" dirty="0"/>
            <a:t> </a:t>
          </a:r>
          <a:r>
            <a:rPr lang="en-US" dirty="0"/>
            <a:t>Q</a:t>
          </a:r>
          <a:r>
            <a:rPr lang="en-US" altLang="zh-CN" dirty="0"/>
            <a:t>uad</a:t>
          </a:r>
          <a:r>
            <a:rPr lang="en-US" baseline="0" dirty="0"/>
            <a:t> Tree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Search</a:t>
          </a:r>
          <a:r>
            <a:rPr lang="zh-CN" altLang="en-US" dirty="0"/>
            <a:t> </a:t>
          </a:r>
          <a:r>
            <a:rPr lang="en-US" altLang="zh-CN" dirty="0"/>
            <a:t>in</a:t>
          </a:r>
          <a:r>
            <a:rPr lang="zh-CN" altLang="en-US" dirty="0"/>
            <a:t> </a:t>
          </a:r>
          <a:r>
            <a:rPr lang="en-US" dirty="0"/>
            <a:t>K-D Tree</a:t>
          </a:r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Quad</a:t>
          </a:r>
          <a:r>
            <a:rPr lang="zh-CN" altLang="en-US" dirty="0"/>
            <a:t> </a:t>
          </a:r>
          <a:r>
            <a:rPr lang="en-US" altLang="zh-CN" dirty="0"/>
            <a:t>Tree</a:t>
          </a:r>
          <a:r>
            <a:rPr lang="zh-CN" altLang="en-US" dirty="0"/>
            <a:t> </a:t>
          </a:r>
          <a:r>
            <a:rPr lang="en-US" altLang="zh-CN" dirty="0"/>
            <a:t>Construction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Exact</a:t>
          </a:r>
          <a:r>
            <a:rPr lang="zh-CN" altLang="en-US" dirty="0"/>
            <a:t> </a:t>
          </a:r>
          <a:r>
            <a:rPr lang="en-US" altLang="zh-CN" dirty="0"/>
            <a:t>Query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NN</a:t>
          </a:r>
          <a:r>
            <a:rPr lang="zh-CN" altLang="en-US" baseline="0" dirty="0"/>
            <a:t> </a:t>
          </a:r>
          <a:r>
            <a:rPr lang="en-US" altLang="zh-CN" baseline="0" dirty="0"/>
            <a:t>search</a:t>
          </a:r>
          <a:r>
            <a:rPr lang="zh-CN" altLang="en-US" baseline="0" dirty="0"/>
            <a:t> </a:t>
          </a:r>
          <a:r>
            <a:rPr lang="en-US" altLang="zh-CN" baseline="0" dirty="0"/>
            <a:t>in</a:t>
          </a:r>
          <a:r>
            <a:rPr lang="zh-CN" altLang="en-US" baseline="0" dirty="0"/>
            <a:t> </a:t>
          </a:r>
          <a:r>
            <a:rPr lang="en-US" altLang="zh-CN" baseline="0" dirty="0"/>
            <a:t>K-D</a:t>
          </a:r>
          <a:r>
            <a:rPr lang="zh-CN" altLang="en-US" baseline="0" dirty="0"/>
            <a:t> </a:t>
          </a:r>
          <a:r>
            <a:rPr lang="en-US" altLang="zh-CN" baseline="0" dirty="0"/>
            <a:t>Tree</a:t>
          </a:r>
          <a:endParaRPr lang="zh-CN" altLang="en-US" dirty="0"/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56B66CB3-ABA1-D448-921E-6C392BEAE4CB}">
      <dgm:prSet/>
      <dgm:spPr/>
      <dgm:t>
        <a:bodyPr/>
        <a:lstStyle/>
        <a:p>
          <a:r>
            <a:rPr lang="en-US" altLang="zh-CN" dirty="0"/>
            <a:t>Hierarchical</a:t>
          </a:r>
          <a:r>
            <a:rPr lang="zh-CN" altLang="en-US" dirty="0"/>
            <a:t> </a:t>
          </a:r>
          <a:r>
            <a:rPr lang="en-US" altLang="zh-CN" dirty="0"/>
            <a:t>clustering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CC082A0D-B27D-7549-9E7B-B53935471805}" type="parTrans" cxnId="{6171A2F7-A778-5548-A432-936118279FB8}">
      <dgm:prSet/>
      <dgm:spPr/>
      <dgm:t>
        <a:bodyPr/>
        <a:lstStyle/>
        <a:p>
          <a:endParaRPr lang="zh-CN" altLang="en-US"/>
        </a:p>
      </dgm:t>
    </dgm:pt>
    <dgm:pt modelId="{B6B24702-7751-2C4F-9F32-D520BAEB4E8D}" type="sibTrans" cxnId="{6171A2F7-A778-5548-A432-936118279FB8}">
      <dgm:prSet/>
      <dgm:spPr/>
      <dgm:t>
        <a:bodyPr/>
        <a:lstStyle/>
        <a:p>
          <a:endParaRPr lang="zh-CN" altLang="en-US"/>
        </a:p>
      </dgm:t>
    </dgm:pt>
    <dgm:pt modelId="{DE32B994-2433-8247-8127-160999E74777}">
      <dgm:prSet/>
      <dgm:spPr/>
      <dgm:t>
        <a:bodyPr/>
        <a:lstStyle/>
        <a:p>
          <a:r>
            <a:rPr lang="en-US" altLang="zh-CN" dirty="0"/>
            <a:t>Nearest</a:t>
          </a:r>
          <a:r>
            <a:rPr lang="zh-CN" altLang="en-US" dirty="0"/>
            <a:t> </a:t>
          </a:r>
          <a:r>
            <a:rPr lang="en-US" altLang="zh-CN" dirty="0"/>
            <a:t>Neighbor</a:t>
          </a:r>
          <a:r>
            <a:rPr lang="zh-CN" altLang="en-US" dirty="0"/>
            <a:t> </a:t>
          </a:r>
          <a:r>
            <a:rPr lang="en-US" altLang="zh-CN" dirty="0"/>
            <a:t>Query</a:t>
          </a:r>
          <a:endParaRPr lang="zh-CN" altLang="en-US" dirty="0"/>
        </a:p>
      </dgm:t>
    </dgm:pt>
    <dgm:pt modelId="{D5D769CD-D7F3-5549-9419-3FF36EB860FD}" type="parTrans" cxnId="{F7FB684F-E3C3-D043-BE4A-5D1402BED5E0}">
      <dgm:prSet/>
      <dgm:spPr/>
      <dgm:t>
        <a:bodyPr/>
        <a:lstStyle/>
        <a:p>
          <a:endParaRPr lang="zh-CN" altLang="en-US"/>
        </a:p>
      </dgm:t>
    </dgm:pt>
    <dgm:pt modelId="{C025DF5F-8DA5-7C4F-8D26-868CE7650D79}" type="sibTrans" cxnId="{F7FB684F-E3C3-D043-BE4A-5D1402BED5E0}">
      <dgm:prSet/>
      <dgm:spPr/>
      <dgm:t>
        <a:bodyPr/>
        <a:lstStyle/>
        <a:p>
          <a:endParaRPr lang="zh-CN" altLang="en-US"/>
        </a:p>
      </dgm:t>
    </dgm:pt>
    <dgm:pt modelId="{3B7939C4-9C28-9D47-B1D9-2DAB2FBA9B55}">
      <dgm:prSet/>
      <dgm:spPr/>
      <dgm:t>
        <a:bodyPr/>
        <a:lstStyle/>
        <a:p>
          <a:r>
            <a:rPr lang="en-US" altLang="zh-CN" dirty="0"/>
            <a:t>Variants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Search</a:t>
          </a:r>
          <a:endParaRPr lang="zh-CN" altLang="en-US" dirty="0"/>
        </a:p>
      </dgm:t>
    </dgm:pt>
    <dgm:pt modelId="{EC00FBDE-E17D-464C-9C2E-E4D47BAD56E7}" type="parTrans" cxnId="{0C48190E-D22E-B041-A974-9EEBD883AEA3}">
      <dgm:prSet/>
      <dgm:spPr/>
      <dgm:t>
        <a:bodyPr/>
        <a:lstStyle/>
        <a:p>
          <a:endParaRPr lang="zh-CN" altLang="en-US"/>
        </a:p>
      </dgm:t>
    </dgm:pt>
    <dgm:pt modelId="{D18FCB12-7255-5E49-B95C-D7BA68A65745}" type="sibTrans" cxnId="{0C48190E-D22E-B041-A974-9EEBD883AEA3}">
      <dgm:prSet/>
      <dgm:spPr/>
      <dgm:t>
        <a:bodyPr/>
        <a:lstStyle/>
        <a:p>
          <a:endParaRPr lang="zh-CN" altLang="en-US"/>
        </a:p>
      </dgm:t>
    </dgm:pt>
    <dgm:pt modelId="{B56D7259-A8EE-7B43-8FF3-40A2FEFCF127}">
      <dgm:prSet/>
      <dgm:spPr/>
      <dgm:t>
        <a:bodyPr/>
        <a:lstStyle/>
        <a:p>
          <a:r>
            <a:rPr lang="en-US" altLang="zh-CN" dirty="0"/>
            <a:t>PCP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BF2B134E-39FB-C848-BA9F-11784DA3BEEA}" type="parTrans" cxnId="{5C21FF26-6D7F-784C-B875-BFC1D9D074C0}">
      <dgm:prSet/>
      <dgm:spPr/>
      <dgm:t>
        <a:bodyPr/>
        <a:lstStyle/>
        <a:p>
          <a:endParaRPr lang="zh-CN" altLang="en-US"/>
        </a:p>
      </dgm:t>
    </dgm:pt>
    <dgm:pt modelId="{69DF296A-4610-9242-9631-18D8207413EA}" type="sibTrans" cxnId="{5C21FF26-6D7F-784C-B875-BFC1D9D074C0}">
      <dgm:prSet/>
      <dgm:spPr/>
      <dgm:t>
        <a:bodyPr/>
        <a:lstStyle/>
        <a:p>
          <a:endParaRPr lang="zh-CN" altLang="en-US"/>
        </a:p>
      </dgm:t>
    </dgm:pt>
    <dgm:pt modelId="{0D400FFD-93DF-3A4A-8669-67F976B6892C}">
      <dgm:prSet/>
      <dgm:spPr/>
      <dgm:t>
        <a:bodyPr/>
        <a:lstStyle/>
        <a:p>
          <a:r>
            <a:rPr lang="en-US" altLang="zh-CN" dirty="0"/>
            <a:t>Approximate</a:t>
          </a:r>
          <a:r>
            <a:rPr lang="zh-CN" altLang="en-US" dirty="0"/>
            <a:t> </a:t>
          </a:r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in</a:t>
          </a:r>
          <a:r>
            <a:rPr lang="zh-CN" altLang="en-US" dirty="0"/>
            <a:t> </a:t>
          </a:r>
          <a:r>
            <a:rPr lang="en-US" altLang="zh-CN" dirty="0"/>
            <a:t>K-D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DDC74AF5-32E8-8F44-9064-D3D150FA8FF7}" type="parTrans" cxnId="{5DA0E643-8066-8F41-AB4C-176A0C838166}">
      <dgm:prSet/>
      <dgm:spPr/>
      <dgm:t>
        <a:bodyPr/>
        <a:lstStyle/>
        <a:p>
          <a:endParaRPr lang="zh-CN" altLang="en-US"/>
        </a:p>
      </dgm:t>
    </dgm:pt>
    <dgm:pt modelId="{DCCD73A2-2DD3-1344-A23B-0F8CD0BD734A}" type="sibTrans" cxnId="{5DA0E643-8066-8F41-AB4C-176A0C838166}">
      <dgm:prSet/>
      <dgm:spPr/>
      <dgm:t>
        <a:bodyPr/>
        <a:lstStyle/>
        <a:p>
          <a:endParaRPr lang="zh-CN" altLang="en-US"/>
        </a:p>
      </dgm:t>
    </dgm:pt>
    <dgm:pt modelId="{8E4AC655-727F-C746-B181-A3F7C9E9A39F}">
      <dgm:prSet/>
      <dgm:spPr/>
      <dgm:t>
        <a:bodyPr/>
        <a:lstStyle/>
        <a:p>
          <a:r>
            <a:rPr lang="el-GR" dirty="0"/>
            <a:t>ε‐</a:t>
          </a:r>
          <a:r>
            <a:rPr lang="en-US" dirty="0"/>
            <a:t>Approximate </a:t>
          </a:r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in</a:t>
          </a:r>
          <a:r>
            <a:rPr lang="zh-CN" altLang="en-US" dirty="0"/>
            <a:t> </a:t>
          </a:r>
          <a:r>
            <a:rPr lang="en-US" altLang="zh-CN" dirty="0"/>
            <a:t>K-D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D1A821C0-6552-8348-A25D-0CE4202CD842}" type="parTrans" cxnId="{D91C8D40-5E92-C649-8A82-3871B63F427E}">
      <dgm:prSet/>
      <dgm:spPr/>
      <dgm:t>
        <a:bodyPr/>
        <a:lstStyle/>
        <a:p>
          <a:endParaRPr lang="zh-CN" altLang="en-US"/>
        </a:p>
      </dgm:t>
    </dgm:pt>
    <dgm:pt modelId="{D7465A58-071D-234D-954F-11B02E754A38}" type="sibTrans" cxnId="{D91C8D40-5E92-C649-8A82-3871B63F427E}">
      <dgm:prSet/>
      <dgm:spPr/>
      <dgm:t>
        <a:bodyPr/>
        <a:lstStyle/>
        <a:p>
          <a:endParaRPr lang="zh-CN" altLang="en-US"/>
        </a:p>
      </dgm:t>
    </dgm:pt>
    <dgm:pt modelId="{31F3E130-88A5-9D45-A74E-8A2C798EF56B}">
      <dgm:prSet/>
      <dgm:spPr/>
      <dgm:t>
        <a:bodyPr/>
        <a:lstStyle/>
        <a:p>
          <a:r>
            <a:rPr lang="en-US" altLang="zh-CN" dirty="0"/>
            <a:t>Dictionary</a:t>
          </a:r>
          <a:r>
            <a:rPr lang="zh-CN" altLang="en-US" dirty="0"/>
            <a:t> </a:t>
          </a:r>
          <a:r>
            <a:rPr lang="en-US" altLang="zh-CN" dirty="0"/>
            <a:t>construction</a:t>
          </a:r>
          <a:endParaRPr lang="zh-CN" altLang="en-US" dirty="0"/>
        </a:p>
      </dgm:t>
    </dgm:pt>
    <dgm:pt modelId="{BF2268CE-9CB6-DC44-A0AF-A1E1E622E0DE}" type="parTrans" cxnId="{FEB8ACD1-7F39-DE44-A7AC-32E291AEA8CA}">
      <dgm:prSet/>
      <dgm:spPr/>
      <dgm:t>
        <a:bodyPr/>
        <a:lstStyle/>
        <a:p>
          <a:endParaRPr lang="zh-CN" altLang="en-US"/>
        </a:p>
      </dgm:t>
    </dgm:pt>
    <dgm:pt modelId="{3FB0E06A-A3A1-744C-A1E3-F14863D04E9D}" type="sibTrans" cxnId="{FEB8ACD1-7F39-DE44-A7AC-32E291AEA8CA}">
      <dgm:prSet/>
      <dgm:spPr/>
      <dgm:t>
        <a:bodyPr/>
        <a:lstStyle/>
        <a:p>
          <a:endParaRPr lang="zh-CN" altLang="en-US"/>
        </a:p>
      </dgm:t>
    </dgm:pt>
    <dgm:pt modelId="{CEFBA777-F500-F94B-83F1-379129A20D33}">
      <dgm:prSet/>
      <dgm:spPr/>
      <dgm:t>
        <a:bodyPr/>
        <a:lstStyle/>
        <a:p>
          <a:r>
            <a:rPr lang="en-US" altLang="zh-CN" dirty="0"/>
            <a:t>Image</a:t>
          </a:r>
          <a:r>
            <a:rPr lang="zh-CN" altLang="en-US" dirty="0"/>
            <a:t> </a:t>
          </a:r>
          <a:r>
            <a:rPr lang="en-US" altLang="zh-CN" dirty="0"/>
            <a:t>based</a:t>
          </a:r>
          <a:r>
            <a:rPr lang="zh-CN" altLang="en-US" dirty="0"/>
            <a:t> </a:t>
          </a:r>
          <a:r>
            <a:rPr lang="en-US" altLang="zh-CN" dirty="0"/>
            <a:t>localization</a:t>
          </a:r>
          <a:endParaRPr lang="zh-CN" altLang="en-US" dirty="0"/>
        </a:p>
      </dgm:t>
    </dgm:pt>
    <dgm:pt modelId="{365F92AD-ADFB-1B42-965F-537908BABE81}" type="parTrans" cxnId="{3F4290D7-A104-4D4A-9C9F-D4FEE381EFA6}">
      <dgm:prSet/>
      <dgm:spPr/>
      <dgm:t>
        <a:bodyPr/>
        <a:lstStyle/>
        <a:p>
          <a:endParaRPr lang="zh-CN" altLang="en-US"/>
        </a:p>
      </dgm:t>
    </dgm:pt>
    <dgm:pt modelId="{9924FD75-6662-0C47-803B-FDA864952A53}" type="sibTrans" cxnId="{3F4290D7-A104-4D4A-9C9F-D4FEE381EFA6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A43072-FD69-0140-96BE-1ECE3004433B}" type="pres">
      <dgm:prSet presAssocID="{8C98467B-A16D-46AB-89F9-E167C0071142}" presName="spacer" presStyleCnt="0"/>
      <dgm:spPr/>
    </dgm:pt>
    <dgm:pt modelId="{CAA1060A-F01D-234D-A5B5-15047FFE84C8}" type="pres">
      <dgm:prSet presAssocID="{CF2444AC-25A3-45AF-9E27-F0625589132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0" presStyleCnt="3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1" presStyleCnt="3">
        <dgm:presLayoutVars>
          <dgm:bulletEnabled val="1"/>
        </dgm:presLayoutVars>
      </dgm:prSet>
      <dgm:spPr/>
    </dgm:pt>
    <dgm:pt modelId="{AE4ADBF9-ADCC-A442-A263-E2102654DA7C}" type="pres">
      <dgm:prSet presAssocID="{56B66CB3-ABA1-D448-921E-6C392BEAE4C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AB65E93-1E86-FA42-9956-DC5B2B674080}" type="pres">
      <dgm:prSet presAssocID="{56B66CB3-ABA1-D448-921E-6C392BEAE4C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C48190E-D22E-B041-A974-9EEBD883AEA3}" srcId="{B3AC4ABD-3393-49E6-B22C-5258D54F3AA8}" destId="{3B7939C4-9C28-9D47-B1D9-2DAB2FBA9B55}" srcOrd="1" destOrd="0" parTransId="{EC00FBDE-E17D-464C-9C2E-E4D47BAD56E7}" sibTransId="{D18FCB12-7255-5E49-B95C-D7BA68A65745}"/>
    <dgm:cxn modelId="{8E0AEC1B-ACC7-5E43-83DF-BDE26A6358E4}" type="presOf" srcId="{B56D7259-A8EE-7B43-8FF3-40A2FEFCF127}" destId="{83C615D7-3F44-1542-8AB9-18060F3340FA}" srcOrd="0" destOrd="2" presId="urn:microsoft.com/office/officeart/2005/8/layout/vList2"/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A9227A23-2819-C745-8C56-449A4A9751ED}" type="presOf" srcId="{CEFBA777-F500-F94B-83F1-379129A20D33}" destId="{BAB65E93-1E86-FA42-9956-DC5B2B674080}" srcOrd="0" destOrd="1" presId="urn:microsoft.com/office/officeart/2005/8/layout/vList2"/>
    <dgm:cxn modelId="{5C21FF26-6D7F-784C-B875-BFC1D9D074C0}" srcId="{3B7939C4-9C28-9D47-B1D9-2DAB2FBA9B55}" destId="{B56D7259-A8EE-7B43-8FF3-40A2FEFCF127}" srcOrd="0" destOrd="0" parTransId="{BF2B134E-39FB-C848-BA9F-11784DA3BEEA}" sibTransId="{69DF296A-4610-9242-9631-18D8207413EA}"/>
    <dgm:cxn modelId="{0213B631-12C3-9A4E-BE08-EB908C99721A}" type="presOf" srcId="{31F3E130-88A5-9D45-A74E-8A2C798EF56B}" destId="{BAB65E93-1E86-FA42-9956-DC5B2B674080}" srcOrd="0" destOrd="0" presId="urn:microsoft.com/office/officeart/2005/8/layout/vList2"/>
    <dgm:cxn modelId="{3C8D3C3C-8254-6F49-A03D-C6DAB8DBEE2A}" type="presOf" srcId="{0D400FFD-93DF-3A4A-8669-67F976B6892C}" destId="{83C615D7-3F44-1542-8AB9-18060F3340FA}" srcOrd="0" destOrd="3" presId="urn:microsoft.com/office/officeart/2005/8/layout/vList2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D91C8D40-5E92-C649-8A82-3871B63F427E}" srcId="{3B7939C4-9C28-9D47-B1D9-2DAB2FBA9B55}" destId="{8E4AC655-727F-C746-B181-A3F7C9E9A39F}" srcOrd="2" destOrd="0" parTransId="{D1A821C0-6552-8348-A25D-0CE4202CD842}" sibTransId="{D7465A58-071D-234D-954F-11B02E754A38}"/>
    <dgm:cxn modelId="{5DA0E643-8066-8F41-AB4C-176A0C838166}" srcId="{3B7939C4-9C28-9D47-B1D9-2DAB2FBA9B55}" destId="{0D400FFD-93DF-3A4A-8669-67F976B6892C}" srcOrd="1" destOrd="0" parTransId="{DDC74AF5-32E8-8F44-9064-D3D150FA8FF7}" sibTransId="{DCCD73A2-2DD3-1344-A23B-0F8CD0BD734A}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F7FB684F-E3C3-D043-BE4A-5D1402BED5E0}" srcId="{CF2444AC-25A3-45AF-9E27-F0625589132F}" destId="{DE32B994-2433-8247-8127-160999E74777}" srcOrd="2" destOrd="0" parTransId="{D5D769CD-D7F3-5549-9419-3FF36EB860FD}" sibTransId="{C025DF5F-8DA5-7C4F-8D26-868CE7650D79}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970D3C77-8B34-8E49-95CA-7A12EEA3CE05}" type="presOf" srcId="{3B7939C4-9C28-9D47-B1D9-2DAB2FBA9B55}" destId="{83C615D7-3F44-1542-8AB9-18060F3340FA}" srcOrd="0" destOrd="1" presId="urn:microsoft.com/office/officeart/2005/8/layout/vList2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63938C83-4D1E-4B43-965E-C9A7F6D19BF9}" type="presOf" srcId="{8E4AC655-727F-C746-B181-A3F7C9E9A39F}" destId="{83C615D7-3F44-1542-8AB9-18060F3340FA}" srcOrd="0" destOrd="4" presId="urn:microsoft.com/office/officeart/2005/8/layout/vList2"/>
    <dgm:cxn modelId="{8F394AA0-C6AF-0046-964D-825527C2CE57}" type="presOf" srcId="{40C135C6-FE8A-BE49-940B-3952902C4556}" destId="{83C615D7-3F44-1542-8AB9-18060F3340FA}" srcOrd="0" destOrd="0" presId="urn:microsoft.com/office/officeart/2005/8/layout/vList2"/>
    <dgm:cxn modelId="{C5C397B8-A268-A049-8F14-DC17542335BB}" type="presOf" srcId="{DE32B994-2433-8247-8127-160999E74777}" destId="{B3D4FF40-A116-F443-A12B-EBBDAC4C5921}" srcOrd="0" destOrd="2" presId="urn:microsoft.com/office/officeart/2005/8/layout/vList2"/>
    <dgm:cxn modelId="{20AAC4C0-0D10-49F9-94CC-7F9A98CD0892}" srcId="{CD4C4DF3-CDA3-4C1A-BA09-6F2AA9088C98}" destId="{B3AC4ABD-3393-49E6-B22C-5258D54F3AA8}" srcOrd="2" destOrd="0" parTransId="{217CAF8E-9194-4CEE-B13D-4E63A1D5BC08}" sibTransId="{7625B602-CC8D-40F6-A946-15E9FF8A917C}"/>
    <dgm:cxn modelId="{48E4E5C5-8730-BD42-957A-BDD9C5649F8D}" type="presOf" srcId="{56B66CB3-ABA1-D448-921E-6C392BEAE4CB}" destId="{AE4ADBF9-ADCC-A442-A263-E2102654DA7C}" srcOrd="0" destOrd="0" presId="urn:microsoft.com/office/officeart/2005/8/layout/vList2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FEB8ACD1-7F39-DE44-A7AC-32E291AEA8CA}" srcId="{56B66CB3-ABA1-D448-921E-6C392BEAE4CB}" destId="{31F3E130-88A5-9D45-A74E-8A2C798EF56B}" srcOrd="0" destOrd="0" parTransId="{BF2268CE-9CB6-DC44-A0AF-A1E1E622E0DE}" sibTransId="{3FB0E06A-A3A1-744C-A1E3-F14863D04E9D}"/>
    <dgm:cxn modelId="{3F4290D7-A104-4D4A-9C9F-D4FEE381EFA6}" srcId="{56B66CB3-ABA1-D448-921E-6C392BEAE4CB}" destId="{CEFBA777-F500-F94B-83F1-379129A20D33}" srcOrd="1" destOrd="0" parTransId="{365F92AD-ADFB-1B42-965F-537908BABE81}" sibTransId="{9924FD75-6662-0C47-803B-FDA864952A53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6171A2F7-A778-5548-A432-936118279FB8}" srcId="{CD4C4DF3-CDA3-4C1A-BA09-6F2AA9088C98}" destId="{56B66CB3-ABA1-D448-921E-6C392BEAE4CB}" srcOrd="3" destOrd="0" parTransId="{CC082A0D-B27D-7549-9E7B-B53935471805}" sibTransId="{B6B24702-7751-2C4F-9F32-D520BAEB4E8D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CD3E64ED-3C03-594F-B0CB-27FC002932A0}" type="presParOf" srcId="{E3F036DE-6942-EB4D-9A0C-88DB77F2BE78}" destId="{68A43072-FD69-0140-96BE-1ECE3004433B}" srcOrd="1" destOrd="0" presId="urn:microsoft.com/office/officeart/2005/8/layout/vList2"/>
    <dgm:cxn modelId="{96D9C9FF-32FB-594B-8360-12EE92A92ECF}" type="presParOf" srcId="{E3F036DE-6942-EB4D-9A0C-88DB77F2BE78}" destId="{CAA1060A-F01D-234D-A5B5-15047FFE84C8}" srcOrd="2" destOrd="0" presId="urn:microsoft.com/office/officeart/2005/8/layout/vList2"/>
    <dgm:cxn modelId="{C0EF9506-2B4B-504D-A865-7EABDA17FD3E}" type="presParOf" srcId="{E3F036DE-6942-EB4D-9A0C-88DB77F2BE78}" destId="{B3D4FF40-A116-F443-A12B-EBBDAC4C5921}" srcOrd="3" destOrd="0" presId="urn:microsoft.com/office/officeart/2005/8/layout/vList2"/>
    <dgm:cxn modelId="{F24A70AF-72BE-1A4B-8A66-AC0BEE70CF99}" type="presParOf" srcId="{E3F036DE-6942-EB4D-9A0C-88DB77F2BE78}" destId="{0F9D7059-6B5A-324D-BBB2-FF4779936521}" srcOrd="4" destOrd="0" presId="urn:microsoft.com/office/officeart/2005/8/layout/vList2"/>
    <dgm:cxn modelId="{57B4991A-609D-CF41-A841-D93D8C018ABF}" type="presParOf" srcId="{E3F036DE-6942-EB4D-9A0C-88DB77F2BE78}" destId="{83C615D7-3F44-1542-8AB9-18060F3340FA}" srcOrd="5" destOrd="0" presId="urn:microsoft.com/office/officeart/2005/8/layout/vList2"/>
    <dgm:cxn modelId="{D650ABEE-D22F-454D-B231-14C85115C2AD}" type="presParOf" srcId="{E3F036DE-6942-EB4D-9A0C-88DB77F2BE78}" destId="{AE4ADBF9-ADCC-A442-A263-E2102654DA7C}" srcOrd="6" destOrd="0" presId="urn:microsoft.com/office/officeart/2005/8/layout/vList2"/>
    <dgm:cxn modelId="{43BB58F7-FB6E-9444-A589-3FF3CC64561F}" type="presParOf" srcId="{E3F036DE-6942-EB4D-9A0C-88DB77F2BE78}" destId="{BAB65E93-1E86-FA42-9956-DC5B2B67408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dirty="0"/>
            <a:t>Nearest</a:t>
          </a:r>
          <a:r>
            <a:rPr lang="zh-CN" altLang="en-US" dirty="0"/>
            <a:t> </a:t>
          </a:r>
          <a:r>
            <a:rPr lang="en-US" altLang="zh-CN" dirty="0"/>
            <a:t>Neighbor</a:t>
          </a:r>
          <a:r>
            <a:rPr lang="zh-CN" altLang="en-US" dirty="0"/>
            <a:t> </a:t>
          </a:r>
          <a:r>
            <a:rPr lang="en-US" altLang="zh-CN" dirty="0"/>
            <a:t>Search</a:t>
          </a:r>
          <a:endParaRPr lang="en-US" dirty="0"/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Search</a:t>
          </a:r>
          <a:r>
            <a:rPr lang="zh-CN" altLang="en-US" dirty="0"/>
            <a:t> </a:t>
          </a:r>
          <a:r>
            <a:rPr lang="en-US" altLang="zh-CN" dirty="0"/>
            <a:t>in</a:t>
          </a:r>
          <a:r>
            <a:rPr lang="zh-CN" altLang="en-US" dirty="0"/>
            <a:t> </a:t>
          </a:r>
          <a:r>
            <a:rPr lang="en-US" dirty="0"/>
            <a:t>Q</a:t>
          </a:r>
          <a:r>
            <a:rPr lang="en-US" altLang="zh-CN" dirty="0"/>
            <a:t>uad</a:t>
          </a:r>
          <a:r>
            <a:rPr lang="en-US" baseline="0" dirty="0"/>
            <a:t> Tree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Search</a:t>
          </a:r>
          <a:r>
            <a:rPr lang="zh-CN" altLang="en-US" dirty="0"/>
            <a:t> </a:t>
          </a:r>
          <a:r>
            <a:rPr lang="en-US" altLang="zh-CN" dirty="0"/>
            <a:t>in</a:t>
          </a:r>
          <a:r>
            <a:rPr lang="zh-CN" altLang="en-US" dirty="0"/>
            <a:t> </a:t>
          </a:r>
          <a:r>
            <a:rPr lang="en-US" dirty="0"/>
            <a:t>K-D Tree</a:t>
          </a:r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Quad</a:t>
          </a:r>
          <a:r>
            <a:rPr lang="zh-CN" altLang="en-US" dirty="0"/>
            <a:t> </a:t>
          </a:r>
          <a:r>
            <a:rPr lang="en-US" altLang="zh-CN" dirty="0"/>
            <a:t>Tree</a:t>
          </a:r>
          <a:r>
            <a:rPr lang="zh-CN" altLang="en-US" dirty="0"/>
            <a:t> </a:t>
          </a:r>
          <a:r>
            <a:rPr lang="en-US" altLang="zh-CN" dirty="0"/>
            <a:t>Construction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Exact</a:t>
          </a:r>
          <a:r>
            <a:rPr lang="zh-CN" altLang="en-US" dirty="0"/>
            <a:t> </a:t>
          </a:r>
          <a:r>
            <a:rPr lang="en-US" altLang="zh-CN" dirty="0"/>
            <a:t>Query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NN</a:t>
          </a:r>
          <a:r>
            <a:rPr lang="zh-CN" altLang="en-US" baseline="0" dirty="0"/>
            <a:t> </a:t>
          </a:r>
          <a:r>
            <a:rPr lang="en-US" altLang="zh-CN" baseline="0" dirty="0"/>
            <a:t>search</a:t>
          </a:r>
          <a:r>
            <a:rPr lang="zh-CN" altLang="en-US" baseline="0" dirty="0"/>
            <a:t> </a:t>
          </a:r>
          <a:r>
            <a:rPr lang="en-US" altLang="zh-CN" baseline="0" dirty="0"/>
            <a:t>in</a:t>
          </a:r>
          <a:r>
            <a:rPr lang="zh-CN" altLang="en-US" baseline="0" dirty="0"/>
            <a:t> </a:t>
          </a:r>
          <a:r>
            <a:rPr lang="en-US" altLang="zh-CN" baseline="0" dirty="0"/>
            <a:t>K-D</a:t>
          </a:r>
          <a:r>
            <a:rPr lang="zh-CN" altLang="en-US" baseline="0" dirty="0"/>
            <a:t> </a:t>
          </a:r>
          <a:r>
            <a:rPr lang="en-US" altLang="zh-CN" baseline="0" dirty="0"/>
            <a:t>Tree</a:t>
          </a:r>
          <a:endParaRPr lang="zh-CN" altLang="en-US" dirty="0"/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56B66CB3-ABA1-D448-921E-6C392BEAE4CB}">
      <dgm:prSet/>
      <dgm:spPr/>
      <dgm:t>
        <a:bodyPr/>
        <a:lstStyle/>
        <a:p>
          <a:r>
            <a:rPr lang="en-US" altLang="zh-CN" dirty="0"/>
            <a:t>Hierarchical</a:t>
          </a:r>
          <a:r>
            <a:rPr lang="zh-CN" altLang="en-US" dirty="0"/>
            <a:t> </a:t>
          </a:r>
          <a:r>
            <a:rPr lang="en-US" altLang="zh-CN" dirty="0"/>
            <a:t>clustering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CC082A0D-B27D-7549-9E7B-B53935471805}" type="parTrans" cxnId="{6171A2F7-A778-5548-A432-936118279FB8}">
      <dgm:prSet/>
      <dgm:spPr/>
      <dgm:t>
        <a:bodyPr/>
        <a:lstStyle/>
        <a:p>
          <a:endParaRPr lang="zh-CN" altLang="en-US"/>
        </a:p>
      </dgm:t>
    </dgm:pt>
    <dgm:pt modelId="{B6B24702-7751-2C4F-9F32-D520BAEB4E8D}" type="sibTrans" cxnId="{6171A2F7-A778-5548-A432-936118279FB8}">
      <dgm:prSet/>
      <dgm:spPr/>
      <dgm:t>
        <a:bodyPr/>
        <a:lstStyle/>
        <a:p>
          <a:endParaRPr lang="zh-CN" altLang="en-US"/>
        </a:p>
      </dgm:t>
    </dgm:pt>
    <dgm:pt modelId="{DE32B994-2433-8247-8127-160999E74777}">
      <dgm:prSet/>
      <dgm:spPr/>
      <dgm:t>
        <a:bodyPr/>
        <a:lstStyle/>
        <a:p>
          <a:r>
            <a:rPr lang="en-US" altLang="zh-CN" dirty="0"/>
            <a:t>Nearest</a:t>
          </a:r>
          <a:r>
            <a:rPr lang="zh-CN" altLang="en-US" dirty="0"/>
            <a:t> </a:t>
          </a:r>
          <a:r>
            <a:rPr lang="en-US" altLang="zh-CN" dirty="0"/>
            <a:t>Neighbor</a:t>
          </a:r>
          <a:r>
            <a:rPr lang="zh-CN" altLang="en-US" dirty="0"/>
            <a:t> </a:t>
          </a:r>
          <a:r>
            <a:rPr lang="en-US" altLang="zh-CN" dirty="0"/>
            <a:t>Query</a:t>
          </a:r>
          <a:endParaRPr lang="zh-CN" altLang="en-US" dirty="0"/>
        </a:p>
      </dgm:t>
    </dgm:pt>
    <dgm:pt modelId="{D5D769CD-D7F3-5549-9419-3FF36EB860FD}" type="parTrans" cxnId="{F7FB684F-E3C3-D043-BE4A-5D1402BED5E0}">
      <dgm:prSet/>
      <dgm:spPr/>
      <dgm:t>
        <a:bodyPr/>
        <a:lstStyle/>
        <a:p>
          <a:endParaRPr lang="zh-CN" altLang="en-US"/>
        </a:p>
      </dgm:t>
    </dgm:pt>
    <dgm:pt modelId="{C025DF5F-8DA5-7C4F-8D26-868CE7650D79}" type="sibTrans" cxnId="{F7FB684F-E3C3-D043-BE4A-5D1402BED5E0}">
      <dgm:prSet/>
      <dgm:spPr/>
      <dgm:t>
        <a:bodyPr/>
        <a:lstStyle/>
        <a:p>
          <a:endParaRPr lang="zh-CN" altLang="en-US"/>
        </a:p>
      </dgm:t>
    </dgm:pt>
    <dgm:pt modelId="{3B7939C4-9C28-9D47-B1D9-2DAB2FBA9B55}">
      <dgm:prSet/>
      <dgm:spPr/>
      <dgm:t>
        <a:bodyPr/>
        <a:lstStyle/>
        <a:p>
          <a:r>
            <a:rPr lang="en-US" altLang="zh-CN" dirty="0"/>
            <a:t>Variants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Search</a:t>
          </a:r>
          <a:endParaRPr lang="zh-CN" altLang="en-US" dirty="0"/>
        </a:p>
      </dgm:t>
    </dgm:pt>
    <dgm:pt modelId="{EC00FBDE-E17D-464C-9C2E-E4D47BAD56E7}" type="parTrans" cxnId="{0C48190E-D22E-B041-A974-9EEBD883AEA3}">
      <dgm:prSet/>
      <dgm:spPr/>
      <dgm:t>
        <a:bodyPr/>
        <a:lstStyle/>
        <a:p>
          <a:endParaRPr lang="zh-CN" altLang="en-US"/>
        </a:p>
      </dgm:t>
    </dgm:pt>
    <dgm:pt modelId="{D18FCB12-7255-5E49-B95C-D7BA68A65745}" type="sibTrans" cxnId="{0C48190E-D22E-B041-A974-9EEBD883AEA3}">
      <dgm:prSet/>
      <dgm:spPr/>
      <dgm:t>
        <a:bodyPr/>
        <a:lstStyle/>
        <a:p>
          <a:endParaRPr lang="zh-CN" altLang="en-US"/>
        </a:p>
      </dgm:t>
    </dgm:pt>
    <dgm:pt modelId="{B56D7259-A8EE-7B43-8FF3-40A2FEFCF127}">
      <dgm:prSet/>
      <dgm:spPr/>
      <dgm:t>
        <a:bodyPr/>
        <a:lstStyle/>
        <a:p>
          <a:r>
            <a:rPr lang="en-US" altLang="zh-CN" dirty="0"/>
            <a:t>PCP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BF2B134E-39FB-C848-BA9F-11784DA3BEEA}" type="parTrans" cxnId="{5C21FF26-6D7F-784C-B875-BFC1D9D074C0}">
      <dgm:prSet/>
      <dgm:spPr/>
      <dgm:t>
        <a:bodyPr/>
        <a:lstStyle/>
        <a:p>
          <a:endParaRPr lang="zh-CN" altLang="en-US"/>
        </a:p>
      </dgm:t>
    </dgm:pt>
    <dgm:pt modelId="{69DF296A-4610-9242-9631-18D8207413EA}" type="sibTrans" cxnId="{5C21FF26-6D7F-784C-B875-BFC1D9D074C0}">
      <dgm:prSet/>
      <dgm:spPr/>
      <dgm:t>
        <a:bodyPr/>
        <a:lstStyle/>
        <a:p>
          <a:endParaRPr lang="zh-CN" altLang="en-US"/>
        </a:p>
      </dgm:t>
    </dgm:pt>
    <dgm:pt modelId="{0D400FFD-93DF-3A4A-8669-67F976B6892C}">
      <dgm:prSet/>
      <dgm:spPr/>
      <dgm:t>
        <a:bodyPr/>
        <a:lstStyle/>
        <a:p>
          <a:r>
            <a:rPr lang="en-US" altLang="zh-CN" dirty="0"/>
            <a:t>Approximate</a:t>
          </a:r>
          <a:r>
            <a:rPr lang="zh-CN" altLang="en-US" dirty="0"/>
            <a:t> </a:t>
          </a:r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in</a:t>
          </a:r>
          <a:r>
            <a:rPr lang="zh-CN" altLang="en-US" dirty="0"/>
            <a:t> </a:t>
          </a:r>
          <a:r>
            <a:rPr lang="en-US" altLang="zh-CN" dirty="0"/>
            <a:t>K-D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DDC74AF5-32E8-8F44-9064-D3D150FA8FF7}" type="parTrans" cxnId="{5DA0E643-8066-8F41-AB4C-176A0C838166}">
      <dgm:prSet/>
      <dgm:spPr/>
      <dgm:t>
        <a:bodyPr/>
        <a:lstStyle/>
        <a:p>
          <a:endParaRPr lang="zh-CN" altLang="en-US"/>
        </a:p>
      </dgm:t>
    </dgm:pt>
    <dgm:pt modelId="{DCCD73A2-2DD3-1344-A23B-0F8CD0BD734A}" type="sibTrans" cxnId="{5DA0E643-8066-8F41-AB4C-176A0C838166}">
      <dgm:prSet/>
      <dgm:spPr/>
      <dgm:t>
        <a:bodyPr/>
        <a:lstStyle/>
        <a:p>
          <a:endParaRPr lang="zh-CN" altLang="en-US"/>
        </a:p>
      </dgm:t>
    </dgm:pt>
    <dgm:pt modelId="{8E4AC655-727F-C746-B181-A3F7C9E9A39F}">
      <dgm:prSet/>
      <dgm:spPr/>
      <dgm:t>
        <a:bodyPr/>
        <a:lstStyle/>
        <a:p>
          <a:r>
            <a:rPr lang="el-GR" dirty="0"/>
            <a:t>ε‐</a:t>
          </a:r>
          <a:r>
            <a:rPr lang="en-US" dirty="0"/>
            <a:t>Approximate </a:t>
          </a:r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in</a:t>
          </a:r>
          <a:r>
            <a:rPr lang="zh-CN" altLang="en-US" dirty="0"/>
            <a:t> </a:t>
          </a:r>
          <a:r>
            <a:rPr lang="en-US" altLang="zh-CN" dirty="0"/>
            <a:t>K-D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D1A821C0-6552-8348-A25D-0CE4202CD842}" type="parTrans" cxnId="{D91C8D40-5E92-C649-8A82-3871B63F427E}">
      <dgm:prSet/>
      <dgm:spPr/>
      <dgm:t>
        <a:bodyPr/>
        <a:lstStyle/>
        <a:p>
          <a:endParaRPr lang="zh-CN" altLang="en-US"/>
        </a:p>
      </dgm:t>
    </dgm:pt>
    <dgm:pt modelId="{D7465A58-071D-234D-954F-11B02E754A38}" type="sibTrans" cxnId="{D91C8D40-5E92-C649-8A82-3871B63F427E}">
      <dgm:prSet/>
      <dgm:spPr/>
      <dgm:t>
        <a:bodyPr/>
        <a:lstStyle/>
        <a:p>
          <a:endParaRPr lang="zh-CN" altLang="en-US"/>
        </a:p>
      </dgm:t>
    </dgm:pt>
    <dgm:pt modelId="{31F3E130-88A5-9D45-A74E-8A2C798EF56B}">
      <dgm:prSet/>
      <dgm:spPr/>
      <dgm:t>
        <a:bodyPr/>
        <a:lstStyle/>
        <a:p>
          <a:r>
            <a:rPr lang="en-US" altLang="zh-CN" dirty="0"/>
            <a:t>Dictionary</a:t>
          </a:r>
          <a:r>
            <a:rPr lang="zh-CN" altLang="en-US" dirty="0"/>
            <a:t> </a:t>
          </a:r>
          <a:r>
            <a:rPr lang="en-US" altLang="zh-CN" dirty="0"/>
            <a:t>construction</a:t>
          </a:r>
          <a:endParaRPr lang="zh-CN" altLang="en-US" dirty="0"/>
        </a:p>
      </dgm:t>
    </dgm:pt>
    <dgm:pt modelId="{BF2268CE-9CB6-DC44-A0AF-A1E1E622E0DE}" type="parTrans" cxnId="{FEB8ACD1-7F39-DE44-A7AC-32E291AEA8CA}">
      <dgm:prSet/>
      <dgm:spPr/>
      <dgm:t>
        <a:bodyPr/>
        <a:lstStyle/>
        <a:p>
          <a:endParaRPr lang="zh-CN" altLang="en-US"/>
        </a:p>
      </dgm:t>
    </dgm:pt>
    <dgm:pt modelId="{3FB0E06A-A3A1-744C-A1E3-F14863D04E9D}" type="sibTrans" cxnId="{FEB8ACD1-7F39-DE44-A7AC-32E291AEA8CA}">
      <dgm:prSet/>
      <dgm:spPr/>
      <dgm:t>
        <a:bodyPr/>
        <a:lstStyle/>
        <a:p>
          <a:endParaRPr lang="zh-CN" altLang="en-US"/>
        </a:p>
      </dgm:t>
    </dgm:pt>
    <dgm:pt modelId="{CEFBA777-F500-F94B-83F1-379129A20D33}">
      <dgm:prSet/>
      <dgm:spPr/>
      <dgm:t>
        <a:bodyPr/>
        <a:lstStyle/>
        <a:p>
          <a:r>
            <a:rPr lang="en-US" altLang="zh-CN" dirty="0"/>
            <a:t>Image</a:t>
          </a:r>
          <a:r>
            <a:rPr lang="zh-CN" altLang="en-US" dirty="0"/>
            <a:t> </a:t>
          </a:r>
          <a:r>
            <a:rPr lang="en-US" altLang="zh-CN" dirty="0"/>
            <a:t>based</a:t>
          </a:r>
          <a:r>
            <a:rPr lang="zh-CN" altLang="en-US" dirty="0"/>
            <a:t> </a:t>
          </a:r>
          <a:r>
            <a:rPr lang="en-US" altLang="zh-CN" dirty="0"/>
            <a:t>localization</a:t>
          </a:r>
          <a:endParaRPr lang="zh-CN" altLang="en-US" dirty="0"/>
        </a:p>
      </dgm:t>
    </dgm:pt>
    <dgm:pt modelId="{365F92AD-ADFB-1B42-965F-537908BABE81}" type="parTrans" cxnId="{3F4290D7-A104-4D4A-9C9F-D4FEE381EFA6}">
      <dgm:prSet/>
      <dgm:spPr/>
      <dgm:t>
        <a:bodyPr/>
        <a:lstStyle/>
        <a:p>
          <a:endParaRPr lang="zh-CN" altLang="en-US"/>
        </a:p>
      </dgm:t>
    </dgm:pt>
    <dgm:pt modelId="{9924FD75-6662-0C47-803B-FDA864952A53}" type="sibTrans" cxnId="{3F4290D7-A104-4D4A-9C9F-D4FEE381EFA6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A43072-FD69-0140-96BE-1ECE3004433B}" type="pres">
      <dgm:prSet presAssocID="{8C98467B-A16D-46AB-89F9-E167C0071142}" presName="spacer" presStyleCnt="0"/>
      <dgm:spPr/>
    </dgm:pt>
    <dgm:pt modelId="{CAA1060A-F01D-234D-A5B5-15047FFE84C8}" type="pres">
      <dgm:prSet presAssocID="{CF2444AC-25A3-45AF-9E27-F0625589132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0" presStyleCnt="3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1" presStyleCnt="3">
        <dgm:presLayoutVars>
          <dgm:bulletEnabled val="1"/>
        </dgm:presLayoutVars>
      </dgm:prSet>
      <dgm:spPr/>
    </dgm:pt>
    <dgm:pt modelId="{AE4ADBF9-ADCC-A442-A263-E2102654DA7C}" type="pres">
      <dgm:prSet presAssocID="{56B66CB3-ABA1-D448-921E-6C392BEAE4C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AB65E93-1E86-FA42-9956-DC5B2B674080}" type="pres">
      <dgm:prSet presAssocID="{56B66CB3-ABA1-D448-921E-6C392BEAE4C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C48190E-D22E-B041-A974-9EEBD883AEA3}" srcId="{B3AC4ABD-3393-49E6-B22C-5258D54F3AA8}" destId="{3B7939C4-9C28-9D47-B1D9-2DAB2FBA9B55}" srcOrd="1" destOrd="0" parTransId="{EC00FBDE-E17D-464C-9C2E-E4D47BAD56E7}" sibTransId="{D18FCB12-7255-5E49-B95C-D7BA68A65745}"/>
    <dgm:cxn modelId="{8E0AEC1B-ACC7-5E43-83DF-BDE26A6358E4}" type="presOf" srcId="{B56D7259-A8EE-7B43-8FF3-40A2FEFCF127}" destId="{83C615D7-3F44-1542-8AB9-18060F3340FA}" srcOrd="0" destOrd="2" presId="urn:microsoft.com/office/officeart/2005/8/layout/vList2"/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A9227A23-2819-C745-8C56-449A4A9751ED}" type="presOf" srcId="{CEFBA777-F500-F94B-83F1-379129A20D33}" destId="{BAB65E93-1E86-FA42-9956-DC5B2B674080}" srcOrd="0" destOrd="1" presId="urn:microsoft.com/office/officeart/2005/8/layout/vList2"/>
    <dgm:cxn modelId="{5C21FF26-6D7F-784C-B875-BFC1D9D074C0}" srcId="{3B7939C4-9C28-9D47-B1D9-2DAB2FBA9B55}" destId="{B56D7259-A8EE-7B43-8FF3-40A2FEFCF127}" srcOrd="0" destOrd="0" parTransId="{BF2B134E-39FB-C848-BA9F-11784DA3BEEA}" sibTransId="{69DF296A-4610-9242-9631-18D8207413EA}"/>
    <dgm:cxn modelId="{0213B631-12C3-9A4E-BE08-EB908C99721A}" type="presOf" srcId="{31F3E130-88A5-9D45-A74E-8A2C798EF56B}" destId="{BAB65E93-1E86-FA42-9956-DC5B2B674080}" srcOrd="0" destOrd="0" presId="urn:microsoft.com/office/officeart/2005/8/layout/vList2"/>
    <dgm:cxn modelId="{3C8D3C3C-8254-6F49-A03D-C6DAB8DBEE2A}" type="presOf" srcId="{0D400FFD-93DF-3A4A-8669-67F976B6892C}" destId="{83C615D7-3F44-1542-8AB9-18060F3340FA}" srcOrd="0" destOrd="3" presId="urn:microsoft.com/office/officeart/2005/8/layout/vList2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D91C8D40-5E92-C649-8A82-3871B63F427E}" srcId="{3B7939C4-9C28-9D47-B1D9-2DAB2FBA9B55}" destId="{8E4AC655-727F-C746-B181-A3F7C9E9A39F}" srcOrd="2" destOrd="0" parTransId="{D1A821C0-6552-8348-A25D-0CE4202CD842}" sibTransId="{D7465A58-071D-234D-954F-11B02E754A38}"/>
    <dgm:cxn modelId="{5DA0E643-8066-8F41-AB4C-176A0C838166}" srcId="{3B7939C4-9C28-9D47-B1D9-2DAB2FBA9B55}" destId="{0D400FFD-93DF-3A4A-8669-67F976B6892C}" srcOrd="1" destOrd="0" parTransId="{DDC74AF5-32E8-8F44-9064-D3D150FA8FF7}" sibTransId="{DCCD73A2-2DD3-1344-A23B-0F8CD0BD734A}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F7FB684F-E3C3-D043-BE4A-5D1402BED5E0}" srcId="{CF2444AC-25A3-45AF-9E27-F0625589132F}" destId="{DE32B994-2433-8247-8127-160999E74777}" srcOrd="2" destOrd="0" parTransId="{D5D769CD-D7F3-5549-9419-3FF36EB860FD}" sibTransId="{C025DF5F-8DA5-7C4F-8D26-868CE7650D79}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970D3C77-8B34-8E49-95CA-7A12EEA3CE05}" type="presOf" srcId="{3B7939C4-9C28-9D47-B1D9-2DAB2FBA9B55}" destId="{83C615D7-3F44-1542-8AB9-18060F3340FA}" srcOrd="0" destOrd="1" presId="urn:microsoft.com/office/officeart/2005/8/layout/vList2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63938C83-4D1E-4B43-965E-C9A7F6D19BF9}" type="presOf" srcId="{8E4AC655-727F-C746-B181-A3F7C9E9A39F}" destId="{83C615D7-3F44-1542-8AB9-18060F3340FA}" srcOrd="0" destOrd="4" presId="urn:microsoft.com/office/officeart/2005/8/layout/vList2"/>
    <dgm:cxn modelId="{8F394AA0-C6AF-0046-964D-825527C2CE57}" type="presOf" srcId="{40C135C6-FE8A-BE49-940B-3952902C4556}" destId="{83C615D7-3F44-1542-8AB9-18060F3340FA}" srcOrd="0" destOrd="0" presId="urn:microsoft.com/office/officeart/2005/8/layout/vList2"/>
    <dgm:cxn modelId="{C5C397B8-A268-A049-8F14-DC17542335BB}" type="presOf" srcId="{DE32B994-2433-8247-8127-160999E74777}" destId="{B3D4FF40-A116-F443-A12B-EBBDAC4C5921}" srcOrd="0" destOrd="2" presId="urn:microsoft.com/office/officeart/2005/8/layout/vList2"/>
    <dgm:cxn modelId="{20AAC4C0-0D10-49F9-94CC-7F9A98CD0892}" srcId="{CD4C4DF3-CDA3-4C1A-BA09-6F2AA9088C98}" destId="{B3AC4ABD-3393-49E6-B22C-5258D54F3AA8}" srcOrd="2" destOrd="0" parTransId="{217CAF8E-9194-4CEE-B13D-4E63A1D5BC08}" sibTransId="{7625B602-CC8D-40F6-A946-15E9FF8A917C}"/>
    <dgm:cxn modelId="{48E4E5C5-8730-BD42-957A-BDD9C5649F8D}" type="presOf" srcId="{56B66CB3-ABA1-D448-921E-6C392BEAE4CB}" destId="{AE4ADBF9-ADCC-A442-A263-E2102654DA7C}" srcOrd="0" destOrd="0" presId="urn:microsoft.com/office/officeart/2005/8/layout/vList2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FEB8ACD1-7F39-DE44-A7AC-32E291AEA8CA}" srcId="{56B66CB3-ABA1-D448-921E-6C392BEAE4CB}" destId="{31F3E130-88A5-9D45-A74E-8A2C798EF56B}" srcOrd="0" destOrd="0" parTransId="{BF2268CE-9CB6-DC44-A0AF-A1E1E622E0DE}" sibTransId="{3FB0E06A-A3A1-744C-A1E3-F14863D04E9D}"/>
    <dgm:cxn modelId="{3F4290D7-A104-4D4A-9C9F-D4FEE381EFA6}" srcId="{56B66CB3-ABA1-D448-921E-6C392BEAE4CB}" destId="{CEFBA777-F500-F94B-83F1-379129A20D33}" srcOrd="1" destOrd="0" parTransId="{365F92AD-ADFB-1B42-965F-537908BABE81}" sibTransId="{9924FD75-6662-0C47-803B-FDA864952A53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6171A2F7-A778-5548-A432-936118279FB8}" srcId="{CD4C4DF3-CDA3-4C1A-BA09-6F2AA9088C98}" destId="{56B66CB3-ABA1-D448-921E-6C392BEAE4CB}" srcOrd="3" destOrd="0" parTransId="{CC082A0D-B27D-7549-9E7B-B53935471805}" sibTransId="{B6B24702-7751-2C4F-9F32-D520BAEB4E8D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CD3E64ED-3C03-594F-B0CB-27FC002932A0}" type="presParOf" srcId="{E3F036DE-6942-EB4D-9A0C-88DB77F2BE78}" destId="{68A43072-FD69-0140-96BE-1ECE3004433B}" srcOrd="1" destOrd="0" presId="urn:microsoft.com/office/officeart/2005/8/layout/vList2"/>
    <dgm:cxn modelId="{96D9C9FF-32FB-594B-8360-12EE92A92ECF}" type="presParOf" srcId="{E3F036DE-6942-EB4D-9A0C-88DB77F2BE78}" destId="{CAA1060A-F01D-234D-A5B5-15047FFE84C8}" srcOrd="2" destOrd="0" presId="urn:microsoft.com/office/officeart/2005/8/layout/vList2"/>
    <dgm:cxn modelId="{C0EF9506-2B4B-504D-A865-7EABDA17FD3E}" type="presParOf" srcId="{E3F036DE-6942-EB4D-9A0C-88DB77F2BE78}" destId="{B3D4FF40-A116-F443-A12B-EBBDAC4C5921}" srcOrd="3" destOrd="0" presId="urn:microsoft.com/office/officeart/2005/8/layout/vList2"/>
    <dgm:cxn modelId="{F24A70AF-72BE-1A4B-8A66-AC0BEE70CF99}" type="presParOf" srcId="{E3F036DE-6942-EB4D-9A0C-88DB77F2BE78}" destId="{0F9D7059-6B5A-324D-BBB2-FF4779936521}" srcOrd="4" destOrd="0" presId="urn:microsoft.com/office/officeart/2005/8/layout/vList2"/>
    <dgm:cxn modelId="{57B4991A-609D-CF41-A841-D93D8C018ABF}" type="presParOf" srcId="{E3F036DE-6942-EB4D-9A0C-88DB77F2BE78}" destId="{83C615D7-3F44-1542-8AB9-18060F3340FA}" srcOrd="5" destOrd="0" presId="urn:microsoft.com/office/officeart/2005/8/layout/vList2"/>
    <dgm:cxn modelId="{D650ABEE-D22F-454D-B231-14C85115C2AD}" type="presParOf" srcId="{E3F036DE-6942-EB4D-9A0C-88DB77F2BE78}" destId="{AE4ADBF9-ADCC-A442-A263-E2102654DA7C}" srcOrd="6" destOrd="0" presId="urn:microsoft.com/office/officeart/2005/8/layout/vList2"/>
    <dgm:cxn modelId="{43BB58F7-FB6E-9444-A589-3FF3CC64561F}" type="presParOf" srcId="{E3F036DE-6942-EB4D-9A0C-88DB77F2BE78}" destId="{BAB65E93-1E86-FA42-9956-DC5B2B67408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dirty="0"/>
            <a:t>Nearest</a:t>
          </a:r>
          <a:r>
            <a:rPr lang="zh-CN" altLang="en-US" dirty="0"/>
            <a:t> </a:t>
          </a:r>
          <a:r>
            <a:rPr lang="en-US" altLang="zh-CN" dirty="0"/>
            <a:t>Neighbor</a:t>
          </a:r>
          <a:r>
            <a:rPr lang="zh-CN" altLang="en-US" dirty="0"/>
            <a:t> </a:t>
          </a:r>
          <a:r>
            <a:rPr lang="en-US" altLang="zh-CN" dirty="0"/>
            <a:t>Search</a:t>
          </a:r>
          <a:endParaRPr lang="en-US" dirty="0"/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Search</a:t>
          </a:r>
          <a:r>
            <a:rPr lang="zh-CN" altLang="en-US" dirty="0"/>
            <a:t> </a:t>
          </a:r>
          <a:r>
            <a:rPr lang="en-US" altLang="zh-CN" dirty="0"/>
            <a:t>in</a:t>
          </a:r>
          <a:r>
            <a:rPr lang="zh-CN" altLang="en-US" dirty="0"/>
            <a:t> </a:t>
          </a:r>
          <a:r>
            <a:rPr lang="en-US" dirty="0"/>
            <a:t>Q</a:t>
          </a:r>
          <a:r>
            <a:rPr lang="en-US" altLang="zh-CN" dirty="0"/>
            <a:t>uad</a:t>
          </a:r>
          <a:r>
            <a:rPr lang="en-US" baseline="0" dirty="0"/>
            <a:t> Tree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Search</a:t>
          </a:r>
          <a:r>
            <a:rPr lang="zh-CN" altLang="en-US" dirty="0"/>
            <a:t> </a:t>
          </a:r>
          <a:r>
            <a:rPr lang="en-US" altLang="zh-CN" dirty="0"/>
            <a:t>in</a:t>
          </a:r>
          <a:r>
            <a:rPr lang="zh-CN" altLang="en-US" dirty="0"/>
            <a:t> </a:t>
          </a:r>
          <a:r>
            <a:rPr lang="en-US" dirty="0"/>
            <a:t>K-D Tree</a:t>
          </a:r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Quad</a:t>
          </a:r>
          <a:r>
            <a:rPr lang="zh-CN" altLang="en-US" dirty="0"/>
            <a:t> </a:t>
          </a:r>
          <a:r>
            <a:rPr lang="en-US" altLang="zh-CN" dirty="0"/>
            <a:t>Tree</a:t>
          </a:r>
          <a:r>
            <a:rPr lang="zh-CN" altLang="en-US" dirty="0"/>
            <a:t> </a:t>
          </a:r>
          <a:r>
            <a:rPr lang="en-US" altLang="zh-CN" dirty="0"/>
            <a:t>Construction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Exact</a:t>
          </a:r>
          <a:r>
            <a:rPr lang="zh-CN" altLang="en-US" dirty="0"/>
            <a:t> </a:t>
          </a:r>
          <a:r>
            <a:rPr lang="en-US" altLang="zh-CN" dirty="0"/>
            <a:t>Query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NN</a:t>
          </a:r>
          <a:r>
            <a:rPr lang="zh-CN" altLang="en-US" baseline="0" dirty="0"/>
            <a:t> </a:t>
          </a:r>
          <a:r>
            <a:rPr lang="en-US" altLang="zh-CN" baseline="0" dirty="0"/>
            <a:t>search</a:t>
          </a:r>
          <a:r>
            <a:rPr lang="zh-CN" altLang="en-US" baseline="0" dirty="0"/>
            <a:t> </a:t>
          </a:r>
          <a:r>
            <a:rPr lang="en-US" altLang="zh-CN" baseline="0" dirty="0"/>
            <a:t>in</a:t>
          </a:r>
          <a:r>
            <a:rPr lang="zh-CN" altLang="en-US" baseline="0" dirty="0"/>
            <a:t> </a:t>
          </a:r>
          <a:r>
            <a:rPr lang="en-US" altLang="zh-CN" baseline="0" dirty="0"/>
            <a:t>K-D</a:t>
          </a:r>
          <a:r>
            <a:rPr lang="zh-CN" altLang="en-US" baseline="0" dirty="0"/>
            <a:t> </a:t>
          </a:r>
          <a:r>
            <a:rPr lang="en-US" altLang="zh-CN" baseline="0" dirty="0"/>
            <a:t>Tree</a:t>
          </a:r>
          <a:endParaRPr lang="zh-CN" altLang="en-US" dirty="0"/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56B66CB3-ABA1-D448-921E-6C392BEAE4CB}">
      <dgm:prSet/>
      <dgm:spPr/>
      <dgm:t>
        <a:bodyPr/>
        <a:lstStyle/>
        <a:p>
          <a:r>
            <a:rPr lang="en-US" altLang="zh-CN" dirty="0"/>
            <a:t>Hierarchical</a:t>
          </a:r>
          <a:r>
            <a:rPr lang="zh-CN" altLang="en-US" dirty="0"/>
            <a:t> </a:t>
          </a:r>
          <a:r>
            <a:rPr lang="en-US" altLang="zh-CN" dirty="0"/>
            <a:t>clustering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CC082A0D-B27D-7549-9E7B-B53935471805}" type="parTrans" cxnId="{6171A2F7-A778-5548-A432-936118279FB8}">
      <dgm:prSet/>
      <dgm:spPr/>
      <dgm:t>
        <a:bodyPr/>
        <a:lstStyle/>
        <a:p>
          <a:endParaRPr lang="zh-CN" altLang="en-US"/>
        </a:p>
      </dgm:t>
    </dgm:pt>
    <dgm:pt modelId="{B6B24702-7751-2C4F-9F32-D520BAEB4E8D}" type="sibTrans" cxnId="{6171A2F7-A778-5548-A432-936118279FB8}">
      <dgm:prSet/>
      <dgm:spPr/>
      <dgm:t>
        <a:bodyPr/>
        <a:lstStyle/>
        <a:p>
          <a:endParaRPr lang="zh-CN" altLang="en-US"/>
        </a:p>
      </dgm:t>
    </dgm:pt>
    <dgm:pt modelId="{DE32B994-2433-8247-8127-160999E74777}">
      <dgm:prSet/>
      <dgm:spPr/>
      <dgm:t>
        <a:bodyPr/>
        <a:lstStyle/>
        <a:p>
          <a:r>
            <a:rPr lang="en-US" altLang="zh-CN" dirty="0"/>
            <a:t>Nearest</a:t>
          </a:r>
          <a:r>
            <a:rPr lang="zh-CN" altLang="en-US" dirty="0"/>
            <a:t> </a:t>
          </a:r>
          <a:r>
            <a:rPr lang="en-US" altLang="zh-CN" dirty="0"/>
            <a:t>Neighbor</a:t>
          </a:r>
          <a:r>
            <a:rPr lang="zh-CN" altLang="en-US" dirty="0"/>
            <a:t> </a:t>
          </a:r>
          <a:r>
            <a:rPr lang="en-US" altLang="zh-CN" dirty="0"/>
            <a:t>Query</a:t>
          </a:r>
          <a:endParaRPr lang="zh-CN" altLang="en-US" dirty="0"/>
        </a:p>
      </dgm:t>
    </dgm:pt>
    <dgm:pt modelId="{D5D769CD-D7F3-5549-9419-3FF36EB860FD}" type="parTrans" cxnId="{F7FB684F-E3C3-D043-BE4A-5D1402BED5E0}">
      <dgm:prSet/>
      <dgm:spPr/>
      <dgm:t>
        <a:bodyPr/>
        <a:lstStyle/>
        <a:p>
          <a:endParaRPr lang="zh-CN" altLang="en-US"/>
        </a:p>
      </dgm:t>
    </dgm:pt>
    <dgm:pt modelId="{C025DF5F-8DA5-7C4F-8D26-868CE7650D79}" type="sibTrans" cxnId="{F7FB684F-E3C3-D043-BE4A-5D1402BED5E0}">
      <dgm:prSet/>
      <dgm:spPr/>
      <dgm:t>
        <a:bodyPr/>
        <a:lstStyle/>
        <a:p>
          <a:endParaRPr lang="zh-CN" altLang="en-US"/>
        </a:p>
      </dgm:t>
    </dgm:pt>
    <dgm:pt modelId="{3B7939C4-9C28-9D47-B1D9-2DAB2FBA9B55}">
      <dgm:prSet/>
      <dgm:spPr/>
      <dgm:t>
        <a:bodyPr/>
        <a:lstStyle/>
        <a:p>
          <a:r>
            <a:rPr lang="en-US" altLang="zh-CN" dirty="0"/>
            <a:t>Variants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Search</a:t>
          </a:r>
          <a:endParaRPr lang="zh-CN" altLang="en-US" dirty="0"/>
        </a:p>
      </dgm:t>
    </dgm:pt>
    <dgm:pt modelId="{EC00FBDE-E17D-464C-9C2E-E4D47BAD56E7}" type="parTrans" cxnId="{0C48190E-D22E-B041-A974-9EEBD883AEA3}">
      <dgm:prSet/>
      <dgm:spPr/>
      <dgm:t>
        <a:bodyPr/>
        <a:lstStyle/>
        <a:p>
          <a:endParaRPr lang="zh-CN" altLang="en-US"/>
        </a:p>
      </dgm:t>
    </dgm:pt>
    <dgm:pt modelId="{D18FCB12-7255-5E49-B95C-D7BA68A65745}" type="sibTrans" cxnId="{0C48190E-D22E-B041-A974-9EEBD883AEA3}">
      <dgm:prSet/>
      <dgm:spPr/>
      <dgm:t>
        <a:bodyPr/>
        <a:lstStyle/>
        <a:p>
          <a:endParaRPr lang="zh-CN" altLang="en-US"/>
        </a:p>
      </dgm:t>
    </dgm:pt>
    <dgm:pt modelId="{B56D7259-A8EE-7B43-8FF3-40A2FEFCF127}">
      <dgm:prSet/>
      <dgm:spPr/>
      <dgm:t>
        <a:bodyPr/>
        <a:lstStyle/>
        <a:p>
          <a:r>
            <a:rPr lang="en-US" altLang="zh-CN" dirty="0"/>
            <a:t>PCP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BF2B134E-39FB-C848-BA9F-11784DA3BEEA}" type="parTrans" cxnId="{5C21FF26-6D7F-784C-B875-BFC1D9D074C0}">
      <dgm:prSet/>
      <dgm:spPr/>
      <dgm:t>
        <a:bodyPr/>
        <a:lstStyle/>
        <a:p>
          <a:endParaRPr lang="zh-CN" altLang="en-US"/>
        </a:p>
      </dgm:t>
    </dgm:pt>
    <dgm:pt modelId="{69DF296A-4610-9242-9631-18D8207413EA}" type="sibTrans" cxnId="{5C21FF26-6D7F-784C-B875-BFC1D9D074C0}">
      <dgm:prSet/>
      <dgm:spPr/>
      <dgm:t>
        <a:bodyPr/>
        <a:lstStyle/>
        <a:p>
          <a:endParaRPr lang="zh-CN" altLang="en-US"/>
        </a:p>
      </dgm:t>
    </dgm:pt>
    <dgm:pt modelId="{0D400FFD-93DF-3A4A-8669-67F976B6892C}">
      <dgm:prSet/>
      <dgm:spPr/>
      <dgm:t>
        <a:bodyPr/>
        <a:lstStyle/>
        <a:p>
          <a:r>
            <a:rPr lang="en-US" altLang="zh-CN" dirty="0"/>
            <a:t>Approximate</a:t>
          </a:r>
          <a:r>
            <a:rPr lang="zh-CN" altLang="en-US" dirty="0"/>
            <a:t> </a:t>
          </a:r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in</a:t>
          </a:r>
          <a:r>
            <a:rPr lang="zh-CN" altLang="en-US" dirty="0"/>
            <a:t> </a:t>
          </a:r>
          <a:r>
            <a:rPr lang="en-US" altLang="zh-CN" dirty="0"/>
            <a:t>K-D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DDC74AF5-32E8-8F44-9064-D3D150FA8FF7}" type="parTrans" cxnId="{5DA0E643-8066-8F41-AB4C-176A0C838166}">
      <dgm:prSet/>
      <dgm:spPr/>
      <dgm:t>
        <a:bodyPr/>
        <a:lstStyle/>
        <a:p>
          <a:endParaRPr lang="zh-CN" altLang="en-US"/>
        </a:p>
      </dgm:t>
    </dgm:pt>
    <dgm:pt modelId="{DCCD73A2-2DD3-1344-A23B-0F8CD0BD734A}" type="sibTrans" cxnId="{5DA0E643-8066-8F41-AB4C-176A0C838166}">
      <dgm:prSet/>
      <dgm:spPr/>
      <dgm:t>
        <a:bodyPr/>
        <a:lstStyle/>
        <a:p>
          <a:endParaRPr lang="zh-CN" altLang="en-US"/>
        </a:p>
      </dgm:t>
    </dgm:pt>
    <dgm:pt modelId="{8E4AC655-727F-C746-B181-A3F7C9E9A39F}">
      <dgm:prSet/>
      <dgm:spPr/>
      <dgm:t>
        <a:bodyPr/>
        <a:lstStyle/>
        <a:p>
          <a:r>
            <a:rPr lang="el-GR" dirty="0"/>
            <a:t>ε‐</a:t>
          </a:r>
          <a:r>
            <a:rPr lang="en-US" dirty="0"/>
            <a:t>Approximate </a:t>
          </a:r>
          <a:r>
            <a:rPr lang="en-US" altLang="zh-CN" dirty="0"/>
            <a:t>NN</a:t>
          </a:r>
          <a:r>
            <a:rPr lang="zh-CN" altLang="en-US" dirty="0"/>
            <a:t> </a:t>
          </a:r>
          <a:r>
            <a:rPr lang="en-US" altLang="zh-CN" dirty="0"/>
            <a:t>in</a:t>
          </a:r>
          <a:r>
            <a:rPr lang="zh-CN" altLang="en-US" dirty="0"/>
            <a:t> </a:t>
          </a:r>
          <a:r>
            <a:rPr lang="en-US" altLang="zh-CN" dirty="0"/>
            <a:t>K-D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D1A821C0-6552-8348-A25D-0CE4202CD842}" type="parTrans" cxnId="{D91C8D40-5E92-C649-8A82-3871B63F427E}">
      <dgm:prSet/>
      <dgm:spPr/>
      <dgm:t>
        <a:bodyPr/>
        <a:lstStyle/>
        <a:p>
          <a:endParaRPr lang="zh-CN" altLang="en-US"/>
        </a:p>
      </dgm:t>
    </dgm:pt>
    <dgm:pt modelId="{D7465A58-071D-234D-954F-11B02E754A38}" type="sibTrans" cxnId="{D91C8D40-5E92-C649-8A82-3871B63F427E}">
      <dgm:prSet/>
      <dgm:spPr/>
      <dgm:t>
        <a:bodyPr/>
        <a:lstStyle/>
        <a:p>
          <a:endParaRPr lang="zh-CN" altLang="en-US"/>
        </a:p>
      </dgm:t>
    </dgm:pt>
    <dgm:pt modelId="{31F3E130-88A5-9D45-A74E-8A2C798EF56B}">
      <dgm:prSet/>
      <dgm:spPr/>
      <dgm:t>
        <a:bodyPr/>
        <a:lstStyle/>
        <a:p>
          <a:r>
            <a:rPr lang="en-US" altLang="zh-CN" dirty="0"/>
            <a:t>Dictionary</a:t>
          </a:r>
          <a:r>
            <a:rPr lang="zh-CN" altLang="en-US" dirty="0"/>
            <a:t> </a:t>
          </a:r>
          <a:r>
            <a:rPr lang="en-US" altLang="zh-CN" dirty="0"/>
            <a:t>construction</a:t>
          </a:r>
          <a:endParaRPr lang="zh-CN" altLang="en-US" dirty="0"/>
        </a:p>
      </dgm:t>
    </dgm:pt>
    <dgm:pt modelId="{BF2268CE-9CB6-DC44-A0AF-A1E1E622E0DE}" type="parTrans" cxnId="{FEB8ACD1-7F39-DE44-A7AC-32E291AEA8CA}">
      <dgm:prSet/>
      <dgm:spPr/>
      <dgm:t>
        <a:bodyPr/>
        <a:lstStyle/>
        <a:p>
          <a:endParaRPr lang="zh-CN" altLang="en-US"/>
        </a:p>
      </dgm:t>
    </dgm:pt>
    <dgm:pt modelId="{3FB0E06A-A3A1-744C-A1E3-F14863D04E9D}" type="sibTrans" cxnId="{FEB8ACD1-7F39-DE44-A7AC-32E291AEA8CA}">
      <dgm:prSet/>
      <dgm:spPr/>
      <dgm:t>
        <a:bodyPr/>
        <a:lstStyle/>
        <a:p>
          <a:endParaRPr lang="zh-CN" altLang="en-US"/>
        </a:p>
      </dgm:t>
    </dgm:pt>
    <dgm:pt modelId="{CEFBA777-F500-F94B-83F1-379129A20D33}">
      <dgm:prSet/>
      <dgm:spPr/>
      <dgm:t>
        <a:bodyPr/>
        <a:lstStyle/>
        <a:p>
          <a:r>
            <a:rPr lang="en-US" altLang="zh-CN" dirty="0"/>
            <a:t>Image</a:t>
          </a:r>
          <a:r>
            <a:rPr lang="zh-CN" altLang="en-US" dirty="0"/>
            <a:t> </a:t>
          </a:r>
          <a:r>
            <a:rPr lang="en-US" altLang="zh-CN" dirty="0"/>
            <a:t>based</a:t>
          </a:r>
          <a:r>
            <a:rPr lang="zh-CN" altLang="en-US" dirty="0"/>
            <a:t> </a:t>
          </a:r>
          <a:r>
            <a:rPr lang="en-US" altLang="zh-CN" dirty="0"/>
            <a:t>localization</a:t>
          </a:r>
          <a:endParaRPr lang="zh-CN" altLang="en-US" dirty="0"/>
        </a:p>
      </dgm:t>
    </dgm:pt>
    <dgm:pt modelId="{365F92AD-ADFB-1B42-965F-537908BABE81}" type="parTrans" cxnId="{3F4290D7-A104-4D4A-9C9F-D4FEE381EFA6}">
      <dgm:prSet/>
      <dgm:spPr/>
      <dgm:t>
        <a:bodyPr/>
        <a:lstStyle/>
        <a:p>
          <a:endParaRPr lang="zh-CN" altLang="en-US"/>
        </a:p>
      </dgm:t>
    </dgm:pt>
    <dgm:pt modelId="{9924FD75-6662-0C47-803B-FDA864952A53}" type="sibTrans" cxnId="{3F4290D7-A104-4D4A-9C9F-D4FEE381EFA6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A43072-FD69-0140-96BE-1ECE3004433B}" type="pres">
      <dgm:prSet presAssocID="{8C98467B-A16D-46AB-89F9-E167C0071142}" presName="spacer" presStyleCnt="0"/>
      <dgm:spPr/>
    </dgm:pt>
    <dgm:pt modelId="{CAA1060A-F01D-234D-A5B5-15047FFE84C8}" type="pres">
      <dgm:prSet presAssocID="{CF2444AC-25A3-45AF-9E27-F0625589132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0" presStyleCnt="3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1" presStyleCnt="3">
        <dgm:presLayoutVars>
          <dgm:bulletEnabled val="1"/>
        </dgm:presLayoutVars>
      </dgm:prSet>
      <dgm:spPr/>
    </dgm:pt>
    <dgm:pt modelId="{AE4ADBF9-ADCC-A442-A263-E2102654DA7C}" type="pres">
      <dgm:prSet presAssocID="{56B66CB3-ABA1-D448-921E-6C392BEAE4C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AB65E93-1E86-FA42-9956-DC5B2B674080}" type="pres">
      <dgm:prSet presAssocID="{56B66CB3-ABA1-D448-921E-6C392BEAE4C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C48190E-D22E-B041-A974-9EEBD883AEA3}" srcId="{B3AC4ABD-3393-49E6-B22C-5258D54F3AA8}" destId="{3B7939C4-9C28-9D47-B1D9-2DAB2FBA9B55}" srcOrd="1" destOrd="0" parTransId="{EC00FBDE-E17D-464C-9C2E-E4D47BAD56E7}" sibTransId="{D18FCB12-7255-5E49-B95C-D7BA68A65745}"/>
    <dgm:cxn modelId="{8E0AEC1B-ACC7-5E43-83DF-BDE26A6358E4}" type="presOf" srcId="{B56D7259-A8EE-7B43-8FF3-40A2FEFCF127}" destId="{83C615D7-3F44-1542-8AB9-18060F3340FA}" srcOrd="0" destOrd="2" presId="urn:microsoft.com/office/officeart/2005/8/layout/vList2"/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A9227A23-2819-C745-8C56-449A4A9751ED}" type="presOf" srcId="{CEFBA777-F500-F94B-83F1-379129A20D33}" destId="{BAB65E93-1E86-FA42-9956-DC5B2B674080}" srcOrd="0" destOrd="1" presId="urn:microsoft.com/office/officeart/2005/8/layout/vList2"/>
    <dgm:cxn modelId="{5C21FF26-6D7F-784C-B875-BFC1D9D074C0}" srcId="{3B7939C4-9C28-9D47-B1D9-2DAB2FBA9B55}" destId="{B56D7259-A8EE-7B43-8FF3-40A2FEFCF127}" srcOrd="0" destOrd="0" parTransId="{BF2B134E-39FB-C848-BA9F-11784DA3BEEA}" sibTransId="{69DF296A-4610-9242-9631-18D8207413EA}"/>
    <dgm:cxn modelId="{0213B631-12C3-9A4E-BE08-EB908C99721A}" type="presOf" srcId="{31F3E130-88A5-9D45-A74E-8A2C798EF56B}" destId="{BAB65E93-1E86-FA42-9956-DC5B2B674080}" srcOrd="0" destOrd="0" presId="urn:microsoft.com/office/officeart/2005/8/layout/vList2"/>
    <dgm:cxn modelId="{3C8D3C3C-8254-6F49-A03D-C6DAB8DBEE2A}" type="presOf" srcId="{0D400FFD-93DF-3A4A-8669-67F976B6892C}" destId="{83C615D7-3F44-1542-8AB9-18060F3340FA}" srcOrd="0" destOrd="3" presId="urn:microsoft.com/office/officeart/2005/8/layout/vList2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D91C8D40-5E92-C649-8A82-3871B63F427E}" srcId="{3B7939C4-9C28-9D47-B1D9-2DAB2FBA9B55}" destId="{8E4AC655-727F-C746-B181-A3F7C9E9A39F}" srcOrd="2" destOrd="0" parTransId="{D1A821C0-6552-8348-A25D-0CE4202CD842}" sibTransId="{D7465A58-071D-234D-954F-11B02E754A38}"/>
    <dgm:cxn modelId="{5DA0E643-8066-8F41-AB4C-176A0C838166}" srcId="{3B7939C4-9C28-9D47-B1D9-2DAB2FBA9B55}" destId="{0D400FFD-93DF-3A4A-8669-67F976B6892C}" srcOrd="1" destOrd="0" parTransId="{DDC74AF5-32E8-8F44-9064-D3D150FA8FF7}" sibTransId="{DCCD73A2-2DD3-1344-A23B-0F8CD0BD734A}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F7FB684F-E3C3-D043-BE4A-5D1402BED5E0}" srcId="{CF2444AC-25A3-45AF-9E27-F0625589132F}" destId="{DE32B994-2433-8247-8127-160999E74777}" srcOrd="2" destOrd="0" parTransId="{D5D769CD-D7F3-5549-9419-3FF36EB860FD}" sibTransId="{C025DF5F-8DA5-7C4F-8D26-868CE7650D79}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970D3C77-8B34-8E49-95CA-7A12EEA3CE05}" type="presOf" srcId="{3B7939C4-9C28-9D47-B1D9-2DAB2FBA9B55}" destId="{83C615D7-3F44-1542-8AB9-18060F3340FA}" srcOrd="0" destOrd="1" presId="urn:microsoft.com/office/officeart/2005/8/layout/vList2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63938C83-4D1E-4B43-965E-C9A7F6D19BF9}" type="presOf" srcId="{8E4AC655-727F-C746-B181-A3F7C9E9A39F}" destId="{83C615D7-3F44-1542-8AB9-18060F3340FA}" srcOrd="0" destOrd="4" presId="urn:microsoft.com/office/officeart/2005/8/layout/vList2"/>
    <dgm:cxn modelId="{8F394AA0-C6AF-0046-964D-825527C2CE57}" type="presOf" srcId="{40C135C6-FE8A-BE49-940B-3952902C4556}" destId="{83C615D7-3F44-1542-8AB9-18060F3340FA}" srcOrd="0" destOrd="0" presId="urn:microsoft.com/office/officeart/2005/8/layout/vList2"/>
    <dgm:cxn modelId="{C5C397B8-A268-A049-8F14-DC17542335BB}" type="presOf" srcId="{DE32B994-2433-8247-8127-160999E74777}" destId="{B3D4FF40-A116-F443-A12B-EBBDAC4C5921}" srcOrd="0" destOrd="2" presId="urn:microsoft.com/office/officeart/2005/8/layout/vList2"/>
    <dgm:cxn modelId="{20AAC4C0-0D10-49F9-94CC-7F9A98CD0892}" srcId="{CD4C4DF3-CDA3-4C1A-BA09-6F2AA9088C98}" destId="{B3AC4ABD-3393-49E6-B22C-5258D54F3AA8}" srcOrd="2" destOrd="0" parTransId="{217CAF8E-9194-4CEE-B13D-4E63A1D5BC08}" sibTransId="{7625B602-CC8D-40F6-A946-15E9FF8A917C}"/>
    <dgm:cxn modelId="{48E4E5C5-8730-BD42-957A-BDD9C5649F8D}" type="presOf" srcId="{56B66CB3-ABA1-D448-921E-6C392BEAE4CB}" destId="{AE4ADBF9-ADCC-A442-A263-E2102654DA7C}" srcOrd="0" destOrd="0" presId="urn:microsoft.com/office/officeart/2005/8/layout/vList2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FEB8ACD1-7F39-DE44-A7AC-32E291AEA8CA}" srcId="{56B66CB3-ABA1-D448-921E-6C392BEAE4CB}" destId="{31F3E130-88A5-9D45-A74E-8A2C798EF56B}" srcOrd="0" destOrd="0" parTransId="{BF2268CE-9CB6-DC44-A0AF-A1E1E622E0DE}" sibTransId="{3FB0E06A-A3A1-744C-A1E3-F14863D04E9D}"/>
    <dgm:cxn modelId="{3F4290D7-A104-4D4A-9C9F-D4FEE381EFA6}" srcId="{56B66CB3-ABA1-D448-921E-6C392BEAE4CB}" destId="{CEFBA777-F500-F94B-83F1-379129A20D33}" srcOrd="1" destOrd="0" parTransId="{365F92AD-ADFB-1B42-965F-537908BABE81}" sibTransId="{9924FD75-6662-0C47-803B-FDA864952A53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6171A2F7-A778-5548-A432-936118279FB8}" srcId="{CD4C4DF3-CDA3-4C1A-BA09-6F2AA9088C98}" destId="{56B66CB3-ABA1-D448-921E-6C392BEAE4CB}" srcOrd="3" destOrd="0" parTransId="{CC082A0D-B27D-7549-9E7B-B53935471805}" sibTransId="{B6B24702-7751-2C4F-9F32-D520BAEB4E8D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CD3E64ED-3C03-594F-B0CB-27FC002932A0}" type="presParOf" srcId="{E3F036DE-6942-EB4D-9A0C-88DB77F2BE78}" destId="{68A43072-FD69-0140-96BE-1ECE3004433B}" srcOrd="1" destOrd="0" presId="urn:microsoft.com/office/officeart/2005/8/layout/vList2"/>
    <dgm:cxn modelId="{96D9C9FF-32FB-594B-8360-12EE92A92ECF}" type="presParOf" srcId="{E3F036DE-6942-EB4D-9A0C-88DB77F2BE78}" destId="{CAA1060A-F01D-234D-A5B5-15047FFE84C8}" srcOrd="2" destOrd="0" presId="urn:microsoft.com/office/officeart/2005/8/layout/vList2"/>
    <dgm:cxn modelId="{C0EF9506-2B4B-504D-A865-7EABDA17FD3E}" type="presParOf" srcId="{E3F036DE-6942-EB4D-9A0C-88DB77F2BE78}" destId="{B3D4FF40-A116-F443-A12B-EBBDAC4C5921}" srcOrd="3" destOrd="0" presId="urn:microsoft.com/office/officeart/2005/8/layout/vList2"/>
    <dgm:cxn modelId="{F24A70AF-72BE-1A4B-8A66-AC0BEE70CF99}" type="presParOf" srcId="{E3F036DE-6942-EB4D-9A0C-88DB77F2BE78}" destId="{0F9D7059-6B5A-324D-BBB2-FF4779936521}" srcOrd="4" destOrd="0" presId="urn:microsoft.com/office/officeart/2005/8/layout/vList2"/>
    <dgm:cxn modelId="{57B4991A-609D-CF41-A841-D93D8C018ABF}" type="presParOf" srcId="{E3F036DE-6942-EB4D-9A0C-88DB77F2BE78}" destId="{83C615D7-3F44-1542-8AB9-18060F3340FA}" srcOrd="5" destOrd="0" presId="urn:microsoft.com/office/officeart/2005/8/layout/vList2"/>
    <dgm:cxn modelId="{D650ABEE-D22F-454D-B231-14C85115C2AD}" type="presParOf" srcId="{E3F036DE-6942-EB4D-9A0C-88DB77F2BE78}" destId="{AE4ADBF9-ADCC-A442-A263-E2102654DA7C}" srcOrd="6" destOrd="0" presId="urn:microsoft.com/office/officeart/2005/8/layout/vList2"/>
    <dgm:cxn modelId="{43BB58F7-FB6E-9444-A589-3FF3CC64561F}" type="presParOf" srcId="{E3F036DE-6942-EB4D-9A0C-88DB77F2BE78}" destId="{BAB65E93-1E86-FA42-9956-DC5B2B67408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9EFD7-CCA5-DD46-AFD0-C417D257BF7C}">
      <dsp:nvSpPr>
        <dsp:cNvPr id="0" name=""/>
        <dsp:cNvSpPr/>
      </dsp:nvSpPr>
      <dsp:spPr>
        <a:xfrm>
          <a:off x="0" y="57912"/>
          <a:ext cx="4697730" cy="5036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Review</a:t>
          </a:r>
          <a:r>
            <a:rPr lang="zh-CN" altLang="en-US" sz="2100" kern="1200" dirty="0"/>
            <a:t> </a:t>
          </a:r>
          <a:r>
            <a:rPr lang="en-US" altLang="zh-CN" sz="2100" kern="1200" dirty="0"/>
            <a:t>of</a:t>
          </a:r>
          <a:r>
            <a:rPr lang="zh-CN" altLang="en-US" sz="2100" kern="1200" dirty="0"/>
            <a:t> </a:t>
          </a:r>
          <a:r>
            <a:rPr lang="en-US" altLang="zh-CN" sz="2100" kern="1200" dirty="0"/>
            <a:t>Last</a:t>
          </a:r>
          <a:r>
            <a:rPr lang="zh-CN" altLang="en-US" sz="2100" kern="1200" dirty="0"/>
            <a:t> </a:t>
          </a:r>
          <a:r>
            <a:rPr lang="en-US" altLang="zh-CN" sz="2100" kern="1200" dirty="0"/>
            <a:t>Lecture</a:t>
          </a:r>
          <a:endParaRPr lang="en-US" sz="2100" kern="1200" dirty="0"/>
        </a:p>
      </dsp:txBody>
      <dsp:txXfrm>
        <a:off x="24588" y="82500"/>
        <a:ext cx="4648554" cy="454509"/>
      </dsp:txXfrm>
    </dsp:sp>
    <dsp:sp modelId="{F36BEC44-DAC6-6343-85FD-985E84DAB391}">
      <dsp:nvSpPr>
        <dsp:cNvPr id="0" name=""/>
        <dsp:cNvSpPr/>
      </dsp:nvSpPr>
      <dsp:spPr>
        <a:xfrm>
          <a:off x="0" y="622077"/>
          <a:ext cx="4697730" cy="503685"/>
        </a:xfrm>
        <a:prstGeom prst="roundRect">
          <a:avLst/>
        </a:prstGeom>
        <a:solidFill>
          <a:schemeClr val="accent2">
            <a:hueOff val="810023"/>
            <a:satOff val="113"/>
            <a:lumOff val="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Nearest</a:t>
          </a:r>
          <a:r>
            <a:rPr lang="zh-CN" altLang="en-US" sz="2100" kern="1200" dirty="0"/>
            <a:t> </a:t>
          </a:r>
          <a:r>
            <a:rPr lang="en-US" altLang="zh-CN" sz="2100" kern="1200" dirty="0"/>
            <a:t>Neighbor</a:t>
          </a:r>
          <a:r>
            <a:rPr lang="zh-CN" altLang="en-US" sz="2100" kern="1200" dirty="0"/>
            <a:t> </a:t>
          </a:r>
          <a:r>
            <a:rPr lang="en-US" altLang="zh-CN" sz="2100" kern="1200" dirty="0"/>
            <a:t>Search</a:t>
          </a:r>
          <a:endParaRPr lang="en-US" sz="2100" kern="1200" dirty="0"/>
        </a:p>
      </dsp:txBody>
      <dsp:txXfrm>
        <a:off x="24588" y="646665"/>
        <a:ext cx="4648554" cy="454509"/>
      </dsp:txXfrm>
    </dsp:sp>
    <dsp:sp modelId="{CAA1060A-F01D-234D-A5B5-15047FFE84C8}">
      <dsp:nvSpPr>
        <dsp:cNvPr id="0" name=""/>
        <dsp:cNvSpPr/>
      </dsp:nvSpPr>
      <dsp:spPr>
        <a:xfrm>
          <a:off x="0" y="1186242"/>
          <a:ext cx="4697730" cy="503685"/>
        </a:xfrm>
        <a:prstGeom prst="roundRect">
          <a:avLst/>
        </a:prstGeom>
        <a:solidFill>
          <a:schemeClr val="accent2">
            <a:hueOff val="1620045"/>
            <a:satOff val="225"/>
            <a:lumOff val="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NN</a:t>
          </a:r>
          <a:r>
            <a:rPr lang="zh-CN" altLang="en-US" sz="2100" kern="1200" dirty="0"/>
            <a:t> </a:t>
          </a:r>
          <a:r>
            <a:rPr lang="en-US" altLang="zh-CN" sz="2100" kern="1200" dirty="0"/>
            <a:t>Search</a:t>
          </a:r>
          <a:r>
            <a:rPr lang="zh-CN" altLang="en-US" sz="2100" kern="1200" dirty="0"/>
            <a:t> </a:t>
          </a:r>
          <a:r>
            <a:rPr lang="en-US" altLang="zh-CN" sz="2100" kern="1200" dirty="0"/>
            <a:t>in</a:t>
          </a:r>
          <a:r>
            <a:rPr lang="zh-CN" altLang="en-US" sz="2100" kern="1200" dirty="0"/>
            <a:t> </a:t>
          </a:r>
          <a:r>
            <a:rPr lang="en-US" sz="2100" kern="1200" dirty="0"/>
            <a:t>Q</a:t>
          </a:r>
          <a:r>
            <a:rPr lang="en-US" altLang="zh-CN" sz="2100" kern="1200" dirty="0"/>
            <a:t>uad</a:t>
          </a:r>
          <a:r>
            <a:rPr lang="en-US" sz="2100" kern="1200" baseline="0" dirty="0"/>
            <a:t> Tree</a:t>
          </a:r>
          <a:endParaRPr lang="en-US" sz="2100" kern="1200" dirty="0"/>
        </a:p>
      </dsp:txBody>
      <dsp:txXfrm>
        <a:off x="24588" y="1210830"/>
        <a:ext cx="4648554" cy="454509"/>
      </dsp:txXfrm>
    </dsp:sp>
    <dsp:sp modelId="{B3D4FF40-A116-F443-A12B-EBBDAC4C5921}">
      <dsp:nvSpPr>
        <dsp:cNvPr id="0" name=""/>
        <dsp:cNvSpPr/>
      </dsp:nvSpPr>
      <dsp:spPr>
        <a:xfrm>
          <a:off x="0" y="1689927"/>
          <a:ext cx="4697730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/>
            <a:t>Quad</a:t>
          </a:r>
          <a:r>
            <a:rPr lang="zh-CN" altLang="en-US" sz="1600" kern="1200" dirty="0"/>
            <a:t> </a:t>
          </a:r>
          <a:r>
            <a:rPr lang="en-US" altLang="zh-CN" sz="1600" kern="1200" dirty="0"/>
            <a:t>Tree</a:t>
          </a:r>
          <a:r>
            <a:rPr lang="zh-CN" altLang="en-US" sz="1600" kern="1200" dirty="0"/>
            <a:t> </a:t>
          </a:r>
          <a:r>
            <a:rPr lang="en-US" altLang="zh-CN" sz="1600" kern="1200" dirty="0"/>
            <a:t>Construction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/>
            <a:t>Exact</a:t>
          </a:r>
          <a:r>
            <a:rPr lang="zh-CN" altLang="en-US" sz="1600" kern="1200" dirty="0"/>
            <a:t> </a:t>
          </a:r>
          <a:r>
            <a:rPr lang="en-US" altLang="zh-CN" sz="1600" kern="1200" dirty="0"/>
            <a:t>Query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/>
            <a:t>Nearest</a:t>
          </a:r>
          <a:r>
            <a:rPr lang="zh-CN" altLang="en-US" sz="1600" kern="1200" dirty="0"/>
            <a:t> </a:t>
          </a:r>
          <a:r>
            <a:rPr lang="en-US" altLang="zh-CN" sz="1600" kern="1200" dirty="0"/>
            <a:t>Neighbor</a:t>
          </a:r>
          <a:r>
            <a:rPr lang="zh-CN" altLang="en-US" sz="1600" kern="1200" dirty="0"/>
            <a:t> </a:t>
          </a:r>
          <a:r>
            <a:rPr lang="en-US" altLang="zh-CN" sz="1600" kern="1200" dirty="0"/>
            <a:t>Query</a:t>
          </a:r>
          <a:endParaRPr lang="zh-CN" altLang="en-US" sz="1600" kern="1200" dirty="0"/>
        </a:p>
      </dsp:txBody>
      <dsp:txXfrm>
        <a:off x="0" y="1689927"/>
        <a:ext cx="4697730" cy="825930"/>
      </dsp:txXfrm>
    </dsp:sp>
    <dsp:sp modelId="{0F9D7059-6B5A-324D-BBB2-FF4779936521}">
      <dsp:nvSpPr>
        <dsp:cNvPr id="0" name=""/>
        <dsp:cNvSpPr/>
      </dsp:nvSpPr>
      <dsp:spPr>
        <a:xfrm>
          <a:off x="0" y="2515857"/>
          <a:ext cx="4697730" cy="503685"/>
        </a:xfrm>
        <a:prstGeom prst="roundRect">
          <a:avLst/>
        </a:prstGeom>
        <a:solidFill>
          <a:schemeClr val="accent2">
            <a:hueOff val="2430068"/>
            <a:satOff val="338"/>
            <a:lumOff val="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NN</a:t>
          </a:r>
          <a:r>
            <a:rPr lang="zh-CN" altLang="en-US" sz="2100" kern="1200" dirty="0"/>
            <a:t> </a:t>
          </a:r>
          <a:r>
            <a:rPr lang="en-US" altLang="zh-CN" sz="2100" kern="1200" dirty="0"/>
            <a:t>Search</a:t>
          </a:r>
          <a:r>
            <a:rPr lang="zh-CN" altLang="en-US" sz="2100" kern="1200" dirty="0"/>
            <a:t> </a:t>
          </a:r>
          <a:r>
            <a:rPr lang="en-US" altLang="zh-CN" sz="2100" kern="1200" dirty="0"/>
            <a:t>in</a:t>
          </a:r>
          <a:r>
            <a:rPr lang="zh-CN" altLang="en-US" sz="2100" kern="1200" dirty="0"/>
            <a:t> </a:t>
          </a:r>
          <a:r>
            <a:rPr lang="en-US" sz="2100" kern="1200" dirty="0"/>
            <a:t>K-D Tree</a:t>
          </a:r>
        </a:p>
      </dsp:txBody>
      <dsp:txXfrm>
        <a:off x="24588" y="2540445"/>
        <a:ext cx="4648554" cy="454509"/>
      </dsp:txXfrm>
    </dsp:sp>
    <dsp:sp modelId="{83C615D7-3F44-1542-8AB9-18060F3340FA}">
      <dsp:nvSpPr>
        <dsp:cNvPr id="0" name=""/>
        <dsp:cNvSpPr/>
      </dsp:nvSpPr>
      <dsp:spPr>
        <a:xfrm>
          <a:off x="0" y="3019542"/>
          <a:ext cx="4697730" cy="1369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/>
            <a:t>NN</a:t>
          </a:r>
          <a:r>
            <a:rPr lang="zh-CN" altLang="en-US" sz="1600" kern="1200" baseline="0" dirty="0"/>
            <a:t> </a:t>
          </a:r>
          <a:r>
            <a:rPr lang="en-US" altLang="zh-CN" sz="1600" kern="1200" baseline="0" dirty="0"/>
            <a:t>search</a:t>
          </a:r>
          <a:r>
            <a:rPr lang="zh-CN" altLang="en-US" sz="1600" kern="1200" baseline="0" dirty="0"/>
            <a:t> </a:t>
          </a:r>
          <a:r>
            <a:rPr lang="en-US" altLang="zh-CN" sz="1600" kern="1200" baseline="0" dirty="0"/>
            <a:t>in</a:t>
          </a:r>
          <a:r>
            <a:rPr lang="zh-CN" altLang="en-US" sz="1600" kern="1200" baseline="0" dirty="0"/>
            <a:t> </a:t>
          </a:r>
          <a:r>
            <a:rPr lang="en-US" altLang="zh-CN" sz="1600" kern="1200" baseline="0" dirty="0"/>
            <a:t>K-D</a:t>
          </a:r>
          <a:r>
            <a:rPr lang="zh-CN" altLang="en-US" sz="1600" kern="1200" baseline="0" dirty="0"/>
            <a:t> </a:t>
          </a:r>
          <a:r>
            <a:rPr lang="en-US" altLang="zh-CN" sz="1600" kern="1200" baseline="0" dirty="0"/>
            <a:t>Tree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/>
            <a:t>Variants</a:t>
          </a:r>
          <a:r>
            <a:rPr lang="zh-CN" altLang="en-US" sz="1600" kern="1200" dirty="0"/>
            <a:t> </a:t>
          </a:r>
          <a:r>
            <a:rPr lang="en-US" altLang="zh-CN" sz="1600" kern="1200" dirty="0"/>
            <a:t>of</a:t>
          </a:r>
          <a:r>
            <a:rPr lang="zh-CN" altLang="en-US" sz="1600" kern="1200" dirty="0"/>
            <a:t> </a:t>
          </a:r>
          <a:r>
            <a:rPr lang="en-US" altLang="zh-CN" sz="1600" kern="1200" dirty="0"/>
            <a:t>NN</a:t>
          </a:r>
          <a:r>
            <a:rPr lang="zh-CN" altLang="en-US" sz="1600" kern="1200" dirty="0"/>
            <a:t> </a:t>
          </a:r>
          <a:r>
            <a:rPr lang="en-US" altLang="zh-CN" sz="1600" kern="1200" dirty="0"/>
            <a:t>Search</a:t>
          </a:r>
          <a:endParaRPr lang="zh-CN" alt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/>
            <a:t>PCP</a:t>
          </a:r>
          <a:r>
            <a:rPr lang="zh-CN" altLang="en-US" sz="1600" kern="1200" dirty="0"/>
            <a:t> </a:t>
          </a:r>
          <a:r>
            <a:rPr lang="en-US" altLang="zh-CN" sz="1600" kern="1200" dirty="0"/>
            <a:t>Tree</a:t>
          </a:r>
          <a:endParaRPr lang="zh-CN" alt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/>
            <a:t>Approximate</a:t>
          </a:r>
          <a:r>
            <a:rPr lang="zh-CN" altLang="en-US" sz="1600" kern="1200" dirty="0"/>
            <a:t> </a:t>
          </a:r>
          <a:r>
            <a:rPr lang="en-US" altLang="zh-CN" sz="1600" kern="1200" dirty="0"/>
            <a:t>NN</a:t>
          </a:r>
          <a:r>
            <a:rPr lang="zh-CN" altLang="en-US" sz="1600" kern="1200" dirty="0"/>
            <a:t> </a:t>
          </a:r>
          <a:r>
            <a:rPr lang="en-US" altLang="zh-CN" sz="1600" kern="1200" dirty="0"/>
            <a:t>in</a:t>
          </a:r>
          <a:r>
            <a:rPr lang="zh-CN" altLang="en-US" sz="1600" kern="1200" dirty="0"/>
            <a:t> </a:t>
          </a:r>
          <a:r>
            <a:rPr lang="en-US" altLang="zh-CN" sz="1600" kern="1200" dirty="0"/>
            <a:t>K-D</a:t>
          </a:r>
          <a:r>
            <a:rPr lang="zh-CN" altLang="en-US" sz="1600" kern="1200" dirty="0"/>
            <a:t> </a:t>
          </a:r>
          <a:r>
            <a:rPr lang="en-US" altLang="zh-CN" sz="1600" kern="1200" dirty="0"/>
            <a:t>Tree</a:t>
          </a:r>
          <a:endParaRPr lang="zh-CN" alt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ε‐</a:t>
          </a:r>
          <a:r>
            <a:rPr lang="en-US" sz="1600" kern="1200" dirty="0"/>
            <a:t>Approximate </a:t>
          </a:r>
          <a:r>
            <a:rPr lang="en-US" altLang="zh-CN" sz="1600" kern="1200" dirty="0"/>
            <a:t>NN</a:t>
          </a:r>
          <a:r>
            <a:rPr lang="zh-CN" altLang="en-US" sz="1600" kern="1200" dirty="0"/>
            <a:t> </a:t>
          </a:r>
          <a:r>
            <a:rPr lang="en-US" altLang="zh-CN" sz="1600" kern="1200" dirty="0"/>
            <a:t>in</a:t>
          </a:r>
          <a:r>
            <a:rPr lang="zh-CN" altLang="en-US" sz="1600" kern="1200" dirty="0"/>
            <a:t> </a:t>
          </a:r>
          <a:r>
            <a:rPr lang="en-US" altLang="zh-CN" sz="1600" kern="1200" dirty="0"/>
            <a:t>K-D</a:t>
          </a:r>
          <a:r>
            <a:rPr lang="zh-CN" altLang="en-US" sz="1600" kern="1200" dirty="0"/>
            <a:t> </a:t>
          </a:r>
          <a:r>
            <a:rPr lang="en-US" altLang="zh-CN" sz="1600" kern="1200" dirty="0"/>
            <a:t>Tree</a:t>
          </a:r>
          <a:endParaRPr lang="zh-CN" altLang="en-US" sz="1600" kern="1200" dirty="0"/>
        </a:p>
      </dsp:txBody>
      <dsp:txXfrm>
        <a:off x="0" y="3019542"/>
        <a:ext cx="4697730" cy="1369305"/>
      </dsp:txXfrm>
    </dsp:sp>
    <dsp:sp modelId="{AE4ADBF9-ADCC-A442-A263-E2102654DA7C}">
      <dsp:nvSpPr>
        <dsp:cNvPr id="0" name=""/>
        <dsp:cNvSpPr/>
      </dsp:nvSpPr>
      <dsp:spPr>
        <a:xfrm>
          <a:off x="0" y="4388847"/>
          <a:ext cx="4697730" cy="503685"/>
        </a:xfrm>
        <a:prstGeom prst="roundRec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Hierarchical</a:t>
          </a:r>
          <a:r>
            <a:rPr lang="zh-CN" altLang="en-US" sz="2100" kern="1200" dirty="0"/>
            <a:t> </a:t>
          </a:r>
          <a:r>
            <a:rPr lang="en-US" altLang="zh-CN" sz="2100" kern="1200" dirty="0"/>
            <a:t>clustering</a:t>
          </a:r>
          <a:r>
            <a:rPr lang="zh-CN" altLang="en-US" sz="2100" kern="1200" dirty="0"/>
            <a:t> </a:t>
          </a:r>
          <a:r>
            <a:rPr lang="en-US" altLang="zh-CN" sz="2100" kern="1200" dirty="0"/>
            <a:t>tree</a:t>
          </a:r>
          <a:endParaRPr lang="zh-CN" altLang="en-US" sz="2100" kern="1200" dirty="0"/>
        </a:p>
      </dsp:txBody>
      <dsp:txXfrm>
        <a:off x="24588" y="4413435"/>
        <a:ext cx="4648554" cy="454509"/>
      </dsp:txXfrm>
    </dsp:sp>
    <dsp:sp modelId="{BAB65E93-1E86-FA42-9956-DC5B2B674080}">
      <dsp:nvSpPr>
        <dsp:cNvPr id="0" name=""/>
        <dsp:cNvSpPr/>
      </dsp:nvSpPr>
      <dsp:spPr>
        <a:xfrm>
          <a:off x="0" y="4892532"/>
          <a:ext cx="4697730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/>
            <a:t>Dictionary</a:t>
          </a:r>
          <a:r>
            <a:rPr lang="zh-CN" altLang="en-US" sz="1600" kern="1200" dirty="0"/>
            <a:t> </a:t>
          </a:r>
          <a:r>
            <a:rPr lang="en-US" altLang="zh-CN" sz="1600" kern="1200" dirty="0"/>
            <a:t>construction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/>
            <a:t>Image</a:t>
          </a:r>
          <a:r>
            <a:rPr lang="zh-CN" altLang="en-US" sz="1600" kern="1200" dirty="0"/>
            <a:t> </a:t>
          </a:r>
          <a:r>
            <a:rPr lang="en-US" altLang="zh-CN" sz="1600" kern="1200" dirty="0"/>
            <a:t>based</a:t>
          </a:r>
          <a:r>
            <a:rPr lang="zh-CN" altLang="en-US" sz="1600" kern="1200" dirty="0"/>
            <a:t> </a:t>
          </a:r>
          <a:r>
            <a:rPr lang="en-US" altLang="zh-CN" sz="1600" kern="1200" dirty="0"/>
            <a:t>localization</a:t>
          </a:r>
          <a:endParaRPr lang="zh-CN" altLang="en-US" sz="1600" kern="1200" dirty="0"/>
        </a:p>
      </dsp:txBody>
      <dsp:txXfrm>
        <a:off x="0" y="4892532"/>
        <a:ext cx="4697730" cy="5542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56686"/>
          <a:ext cx="4697730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Nearest</a:t>
          </a:r>
          <a:r>
            <a:rPr lang="zh-CN" altLang="en-US" sz="2300" kern="1200" dirty="0"/>
            <a:t> </a:t>
          </a:r>
          <a:r>
            <a:rPr lang="en-US" altLang="zh-CN" sz="2300" kern="1200" dirty="0"/>
            <a:t>Neighbor</a:t>
          </a:r>
          <a:r>
            <a:rPr lang="zh-CN" altLang="en-US" sz="2300" kern="1200" dirty="0"/>
            <a:t> </a:t>
          </a:r>
          <a:r>
            <a:rPr lang="en-US" altLang="zh-CN" sz="2300" kern="1200" dirty="0"/>
            <a:t>Search</a:t>
          </a:r>
          <a:endParaRPr lang="en-US" sz="2300" kern="1200" dirty="0"/>
        </a:p>
      </dsp:txBody>
      <dsp:txXfrm>
        <a:off x="26930" y="83616"/>
        <a:ext cx="4643870" cy="497795"/>
      </dsp:txXfrm>
    </dsp:sp>
    <dsp:sp modelId="{CAA1060A-F01D-234D-A5B5-15047FFE84C8}">
      <dsp:nvSpPr>
        <dsp:cNvPr id="0" name=""/>
        <dsp:cNvSpPr/>
      </dsp:nvSpPr>
      <dsp:spPr>
        <a:xfrm>
          <a:off x="0" y="674581"/>
          <a:ext cx="4697730" cy="551655"/>
        </a:xfrm>
        <a:prstGeom prst="roundRect">
          <a:avLst/>
        </a:prstGeom>
        <a:solidFill>
          <a:schemeClr val="accent2">
            <a:hueOff val="1080030"/>
            <a:satOff val="150"/>
            <a:lumOff val="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NN</a:t>
          </a:r>
          <a:r>
            <a:rPr lang="zh-CN" altLang="en-US" sz="2300" kern="1200" dirty="0"/>
            <a:t> </a:t>
          </a:r>
          <a:r>
            <a:rPr lang="en-US" altLang="zh-CN" sz="2300" kern="1200" dirty="0"/>
            <a:t>Search</a:t>
          </a:r>
          <a:r>
            <a:rPr lang="zh-CN" altLang="en-US" sz="2300" kern="1200" dirty="0"/>
            <a:t> </a:t>
          </a:r>
          <a:r>
            <a:rPr lang="en-US" altLang="zh-CN" sz="2300" kern="1200" dirty="0"/>
            <a:t>in</a:t>
          </a:r>
          <a:r>
            <a:rPr lang="zh-CN" altLang="en-US" sz="2300" kern="1200" dirty="0"/>
            <a:t> </a:t>
          </a:r>
          <a:r>
            <a:rPr lang="en-US" sz="2300" kern="1200" dirty="0"/>
            <a:t>Q</a:t>
          </a:r>
          <a:r>
            <a:rPr lang="en-US" altLang="zh-CN" sz="2300" kern="1200" dirty="0"/>
            <a:t>uad</a:t>
          </a:r>
          <a:r>
            <a:rPr lang="en-US" sz="2300" kern="1200" baseline="0" dirty="0"/>
            <a:t> Tree</a:t>
          </a:r>
          <a:endParaRPr lang="en-US" sz="2300" kern="1200" dirty="0"/>
        </a:p>
      </dsp:txBody>
      <dsp:txXfrm>
        <a:off x="26930" y="701511"/>
        <a:ext cx="4643870" cy="497795"/>
      </dsp:txXfrm>
    </dsp:sp>
    <dsp:sp modelId="{B3D4FF40-A116-F443-A12B-EBBDAC4C5921}">
      <dsp:nvSpPr>
        <dsp:cNvPr id="0" name=""/>
        <dsp:cNvSpPr/>
      </dsp:nvSpPr>
      <dsp:spPr>
        <a:xfrm>
          <a:off x="0" y="1226236"/>
          <a:ext cx="4697730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Quad</a:t>
          </a:r>
          <a:r>
            <a:rPr lang="zh-CN" altLang="en-US" sz="1800" kern="1200" dirty="0"/>
            <a:t> </a:t>
          </a:r>
          <a:r>
            <a:rPr lang="en-US" altLang="zh-CN" sz="1800" kern="1200" dirty="0"/>
            <a:t>Tree</a:t>
          </a:r>
          <a:r>
            <a:rPr lang="zh-CN" altLang="en-US" sz="1800" kern="1200" dirty="0"/>
            <a:t> </a:t>
          </a:r>
          <a:r>
            <a:rPr lang="en-US" altLang="zh-CN" sz="1800" kern="1200" dirty="0"/>
            <a:t>Construction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Exact</a:t>
          </a:r>
          <a:r>
            <a:rPr lang="zh-CN" altLang="en-US" sz="1800" kern="1200" dirty="0"/>
            <a:t> </a:t>
          </a:r>
          <a:r>
            <a:rPr lang="en-US" altLang="zh-CN" sz="1800" kern="1200" dirty="0"/>
            <a:t>Query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Nearest</a:t>
          </a:r>
          <a:r>
            <a:rPr lang="zh-CN" altLang="en-US" sz="1800" kern="1200" dirty="0"/>
            <a:t> </a:t>
          </a:r>
          <a:r>
            <a:rPr lang="en-US" altLang="zh-CN" sz="1800" kern="1200" dirty="0"/>
            <a:t>Neighbor</a:t>
          </a:r>
          <a:r>
            <a:rPr lang="zh-CN" altLang="en-US" sz="1800" kern="1200" dirty="0"/>
            <a:t> </a:t>
          </a:r>
          <a:r>
            <a:rPr lang="en-US" altLang="zh-CN" sz="1800" kern="1200" dirty="0"/>
            <a:t>Query</a:t>
          </a:r>
          <a:endParaRPr lang="zh-CN" altLang="en-US" sz="1800" kern="1200" dirty="0"/>
        </a:p>
      </dsp:txBody>
      <dsp:txXfrm>
        <a:off x="0" y="1226236"/>
        <a:ext cx="4697730" cy="928395"/>
      </dsp:txXfrm>
    </dsp:sp>
    <dsp:sp modelId="{0F9D7059-6B5A-324D-BBB2-FF4779936521}">
      <dsp:nvSpPr>
        <dsp:cNvPr id="0" name=""/>
        <dsp:cNvSpPr/>
      </dsp:nvSpPr>
      <dsp:spPr>
        <a:xfrm>
          <a:off x="0" y="2154631"/>
          <a:ext cx="4697730" cy="551655"/>
        </a:xfrm>
        <a:prstGeom prst="roundRect">
          <a:avLst/>
        </a:prstGeom>
        <a:solidFill>
          <a:schemeClr val="accent2">
            <a:hueOff val="2160060"/>
            <a:satOff val="301"/>
            <a:lumOff val="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NN</a:t>
          </a:r>
          <a:r>
            <a:rPr lang="zh-CN" altLang="en-US" sz="2300" kern="1200" dirty="0"/>
            <a:t> </a:t>
          </a:r>
          <a:r>
            <a:rPr lang="en-US" altLang="zh-CN" sz="2300" kern="1200" dirty="0"/>
            <a:t>Search</a:t>
          </a:r>
          <a:r>
            <a:rPr lang="zh-CN" altLang="en-US" sz="2300" kern="1200" dirty="0"/>
            <a:t> </a:t>
          </a:r>
          <a:r>
            <a:rPr lang="en-US" altLang="zh-CN" sz="2300" kern="1200" dirty="0"/>
            <a:t>in</a:t>
          </a:r>
          <a:r>
            <a:rPr lang="zh-CN" altLang="en-US" sz="2300" kern="1200" dirty="0"/>
            <a:t> </a:t>
          </a:r>
          <a:r>
            <a:rPr lang="en-US" sz="2300" kern="1200" dirty="0"/>
            <a:t>K-D Tree</a:t>
          </a:r>
        </a:p>
      </dsp:txBody>
      <dsp:txXfrm>
        <a:off x="26930" y="2181561"/>
        <a:ext cx="4643870" cy="497795"/>
      </dsp:txXfrm>
    </dsp:sp>
    <dsp:sp modelId="{83C615D7-3F44-1542-8AB9-18060F3340FA}">
      <dsp:nvSpPr>
        <dsp:cNvPr id="0" name=""/>
        <dsp:cNvSpPr/>
      </dsp:nvSpPr>
      <dsp:spPr>
        <a:xfrm>
          <a:off x="0" y="2706286"/>
          <a:ext cx="4697730" cy="1571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NN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search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in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K-D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Tree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Variants</a:t>
          </a:r>
          <a:r>
            <a:rPr lang="zh-CN" altLang="en-US" sz="1800" kern="1200" dirty="0"/>
            <a:t> </a:t>
          </a:r>
          <a:r>
            <a:rPr lang="en-US" altLang="zh-CN" sz="1800" kern="1200" dirty="0"/>
            <a:t>of</a:t>
          </a:r>
          <a:r>
            <a:rPr lang="zh-CN" altLang="en-US" sz="1800" kern="1200" dirty="0"/>
            <a:t> </a:t>
          </a:r>
          <a:r>
            <a:rPr lang="en-US" altLang="zh-CN" sz="1800" kern="1200" dirty="0"/>
            <a:t>NN</a:t>
          </a:r>
          <a:r>
            <a:rPr lang="zh-CN" altLang="en-US" sz="1800" kern="1200" dirty="0"/>
            <a:t> </a:t>
          </a:r>
          <a:r>
            <a:rPr lang="en-US" altLang="zh-CN" sz="1800" kern="1200" dirty="0"/>
            <a:t>Search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PCP</a:t>
          </a:r>
          <a:r>
            <a:rPr lang="zh-CN" altLang="en-US" sz="1800" kern="1200" dirty="0"/>
            <a:t> </a:t>
          </a:r>
          <a:r>
            <a:rPr lang="en-US" altLang="zh-CN" sz="1800" kern="1200" dirty="0"/>
            <a:t>Tree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Approximate</a:t>
          </a:r>
          <a:r>
            <a:rPr lang="zh-CN" altLang="en-US" sz="1800" kern="1200" dirty="0"/>
            <a:t> </a:t>
          </a:r>
          <a:r>
            <a:rPr lang="en-US" altLang="zh-CN" sz="1800" kern="1200" dirty="0"/>
            <a:t>NN</a:t>
          </a:r>
          <a:r>
            <a:rPr lang="zh-CN" altLang="en-US" sz="1800" kern="1200" dirty="0"/>
            <a:t> </a:t>
          </a:r>
          <a:r>
            <a:rPr lang="en-US" altLang="zh-CN" sz="1800" kern="1200" dirty="0"/>
            <a:t>in</a:t>
          </a:r>
          <a:r>
            <a:rPr lang="zh-CN" altLang="en-US" sz="1800" kern="1200" dirty="0"/>
            <a:t> </a:t>
          </a:r>
          <a:r>
            <a:rPr lang="en-US" altLang="zh-CN" sz="1800" kern="1200" dirty="0"/>
            <a:t>K-D</a:t>
          </a:r>
          <a:r>
            <a:rPr lang="zh-CN" altLang="en-US" sz="1800" kern="1200" dirty="0"/>
            <a:t> </a:t>
          </a:r>
          <a:r>
            <a:rPr lang="en-US" altLang="zh-CN" sz="1800" kern="1200" dirty="0"/>
            <a:t>Tree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800" kern="1200" dirty="0"/>
            <a:t>ε‐</a:t>
          </a:r>
          <a:r>
            <a:rPr lang="en-US" sz="1800" kern="1200" dirty="0"/>
            <a:t>Approximate </a:t>
          </a:r>
          <a:r>
            <a:rPr lang="en-US" altLang="zh-CN" sz="1800" kern="1200" dirty="0"/>
            <a:t>NN</a:t>
          </a:r>
          <a:r>
            <a:rPr lang="zh-CN" altLang="en-US" sz="1800" kern="1200" dirty="0"/>
            <a:t> </a:t>
          </a:r>
          <a:r>
            <a:rPr lang="en-US" altLang="zh-CN" sz="1800" kern="1200" dirty="0"/>
            <a:t>in</a:t>
          </a:r>
          <a:r>
            <a:rPr lang="zh-CN" altLang="en-US" sz="1800" kern="1200" dirty="0"/>
            <a:t> </a:t>
          </a:r>
          <a:r>
            <a:rPr lang="en-US" altLang="zh-CN" sz="1800" kern="1200" dirty="0"/>
            <a:t>K-D</a:t>
          </a:r>
          <a:r>
            <a:rPr lang="zh-CN" altLang="en-US" sz="1800" kern="1200" dirty="0"/>
            <a:t> </a:t>
          </a:r>
          <a:r>
            <a:rPr lang="en-US" altLang="zh-CN" sz="1800" kern="1200" dirty="0"/>
            <a:t>Tree</a:t>
          </a:r>
          <a:endParaRPr lang="zh-CN" altLang="en-US" sz="1800" kern="1200" dirty="0"/>
        </a:p>
      </dsp:txBody>
      <dsp:txXfrm>
        <a:off x="0" y="2706286"/>
        <a:ext cx="4697730" cy="1571130"/>
      </dsp:txXfrm>
    </dsp:sp>
    <dsp:sp modelId="{AE4ADBF9-ADCC-A442-A263-E2102654DA7C}">
      <dsp:nvSpPr>
        <dsp:cNvPr id="0" name=""/>
        <dsp:cNvSpPr/>
      </dsp:nvSpPr>
      <dsp:spPr>
        <a:xfrm>
          <a:off x="0" y="4277416"/>
          <a:ext cx="4697730" cy="551655"/>
        </a:xfrm>
        <a:prstGeom prst="roundRec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Hierarchical</a:t>
          </a:r>
          <a:r>
            <a:rPr lang="zh-CN" altLang="en-US" sz="2300" kern="1200" dirty="0"/>
            <a:t> </a:t>
          </a:r>
          <a:r>
            <a:rPr lang="en-US" altLang="zh-CN" sz="2300" kern="1200" dirty="0"/>
            <a:t>clustering</a:t>
          </a:r>
          <a:r>
            <a:rPr lang="zh-CN" altLang="en-US" sz="2300" kern="1200" dirty="0"/>
            <a:t> </a:t>
          </a:r>
          <a:r>
            <a:rPr lang="en-US" altLang="zh-CN" sz="2300" kern="1200" dirty="0"/>
            <a:t>tree</a:t>
          </a:r>
          <a:endParaRPr lang="zh-CN" altLang="en-US" sz="2300" kern="1200" dirty="0"/>
        </a:p>
      </dsp:txBody>
      <dsp:txXfrm>
        <a:off x="26930" y="4304346"/>
        <a:ext cx="4643870" cy="497795"/>
      </dsp:txXfrm>
    </dsp:sp>
    <dsp:sp modelId="{BAB65E93-1E86-FA42-9956-DC5B2B674080}">
      <dsp:nvSpPr>
        <dsp:cNvPr id="0" name=""/>
        <dsp:cNvSpPr/>
      </dsp:nvSpPr>
      <dsp:spPr>
        <a:xfrm>
          <a:off x="0" y="4829071"/>
          <a:ext cx="4697730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Dictionary</a:t>
          </a:r>
          <a:r>
            <a:rPr lang="zh-CN" altLang="en-US" sz="1800" kern="1200" dirty="0"/>
            <a:t> </a:t>
          </a:r>
          <a:r>
            <a:rPr lang="en-US" altLang="zh-CN" sz="1800" kern="1200" dirty="0"/>
            <a:t>construction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Image</a:t>
          </a:r>
          <a:r>
            <a:rPr lang="zh-CN" altLang="en-US" sz="1800" kern="1200" dirty="0"/>
            <a:t> </a:t>
          </a:r>
          <a:r>
            <a:rPr lang="en-US" altLang="zh-CN" sz="1800" kern="1200" dirty="0"/>
            <a:t>based</a:t>
          </a:r>
          <a:r>
            <a:rPr lang="zh-CN" altLang="en-US" sz="1800" kern="1200" dirty="0"/>
            <a:t> </a:t>
          </a:r>
          <a:r>
            <a:rPr lang="en-US" altLang="zh-CN" sz="1800" kern="1200" dirty="0"/>
            <a:t>localization</a:t>
          </a:r>
          <a:endParaRPr lang="zh-CN" altLang="en-US" sz="1800" kern="1200" dirty="0"/>
        </a:p>
      </dsp:txBody>
      <dsp:txXfrm>
        <a:off x="0" y="4829071"/>
        <a:ext cx="4697730" cy="618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56686"/>
          <a:ext cx="4697730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Nearest</a:t>
          </a:r>
          <a:r>
            <a:rPr lang="zh-CN" altLang="en-US" sz="2300" kern="1200" dirty="0"/>
            <a:t> </a:t>
          </a:r>
          <a:r>
            <a:rPr lang="en-US" altLang="zh-CN" sz="2300" kern="1200" dirty="0"/>
            <a:t>Neighbor</a:t>
          </a:r>
          <a:r>
            <a:rPr lang="zh-CN" altLang="en-US" sz="2300" kern="1200" dirty="0"/>
            <a:t> </a:t>
          </a:r>
          <a:r>
            <a:rPr lang="en-US" altLang="zh-CN" sz="2300" kern="1200" dirty="0"/>
            <a:t>Search</a:t>
          </a:r>
          <a:endParaRPr lang="en-US" sz="2300" kern="1200" dirty="0"/>
        </a:p>
      </dsp:txBody>
      <dsp:txXfrm>
        <a:off x="26930" y="83616"/>
        <a:ext cx="4643870" cy="497795"/>
      </dsp:txXfrm>
    </dsp:sp>
    <dsp:sp modelId="{CAA1060A-F01D-234D-A5B5-15047FFE84C8}">
      <dsp:nvSpPr>
        <dsp:cNvPr id="0" name=""/>
        <dsp:cNvSpPr/>
      </dsp:nvSpPr>
      <dsp:spPr>
        <a:xfrm>
          <a:off x="0" y="674581"/>
          <a:ext cx="4697730" cy="551655"/>
        </a:xfrm>
        <a:prstGeom prst="roundRect">
          <a:avLst/>
        </a:prstGeom>
        <a:solidFill>
          <a:schemeClr val="accent2">
            <a:hueOff val="1080030"/>
            <a:satOff val="150"/>
            <a:lumOff val="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NN</a:t>
          </a:r>
          <a:r>
            <a:rPr lang="zh-CN" altLang="en-US" sz="2300" kern="1200" dirty="0"/>
            <a:t> </a:t>
          </a:r>
          <a:r>
            <a:rPr lang="en-US" altLang="zh-CN" sz="2300" kern="1200" dirty="0"/>
            <a:t>Search</a:t>
          </a:r>
          <a:r>
            <a:rPr lang="zh-CN" altLang="en-US" sz="2300" kern="1200" dirty="0"/>
            <a:t> </a:t>
          </a:r>
          <a:r>
            <a:rPr lang="en-US" altLang="zh-CN" sz="2300" kern="1200" dirty="0"/>
            <a:t>in</a:t>
          </a:r>
          <a:r>
            <a:rPr lang="zh-CN" altLang="en-US" sz="2300" kern="1200" dirty="0"/>
            <a:t> </a:t>
          </a:r>
          <a:r>
            <a:rPr lang="en-US" sz="2300" kern="1200" dirty="0"/>
            <a:t>Q</a:t>
          </a:r>
          <a:r>
            <a:rPr lang="en-US" altLang="zh-CN" sz="2300" kern="1200" dirty="0"/>
            <a:t>uad</a:t>
          </a:r>
          <a:r>
            <a:rPr lang="en-US" sz="2300" kern="1200" baseline="0" dirty="0"/>
            <a:t> Tree</a:t>
          </a:r>
          <a:endParaRPr lang="en-US" sz="2300" kern="1200" dirty="0"/>
        </a:p>
      </dsp:txBody>
      <dsp:txXfrm>
        <a:off x="26930" y="701511"/>
        <a:ext cx="4643870" cy="497795"/>
      </dsp:txXfrm>
    </dsp:sp>
    <dsp:sp modelId="{B3D4FF40-A116-F443-A12B-EBBDAC4C5921}">
      <dsp:nvSpPr>
        <dsp:cNvPr id="0" name=""/>
        <dsp:cNvSpPr/>
      </dsp:nvSpPr>
      <dsp:spPr>
        <a:xfrm>
          <a:off x="0" y="1226236"/>
          <a:ext cx="4697730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Quad</a:t>
          </a:r>
          <a:r>
            <a:rPr lang="zh-CN" altLang="en-US" sz="1800" kern="1200" dirty="0"/>
            <a:t> </a:t>
          </a:r>
          <a:r>
            <a:rPr lang="en-US" altLang="zh-CN" sz="1800" kern="1200" dirty="0"/>
            <a:t>Tree</a:t>
          </a:r>
          <a:r>
            <a:rPr lang="zh-CN" altLang="en-US" sz="1800" kern="1200" dirty="0"/>
            <a:t> </a:t>
          </a:r>
          <a:r>
            <a:rPr lang="en-US" altLang="zh-CN" sz="1800" kern="1200" dirty="0"/>
            <a:t>Construction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Exact</a:t>
          </a:r>
          <a:r>
            <a:rPr lang="zh-CN" altLang="en-US" sz="1800" kern="1200" dirty="0"/>
            <a:t> </a:t>
          </a:r>
          <a:r>
            <a:rPr lang="en-US" altLang="zh-CN" sz="1800" kern="1200" dirty="0"/>
            <a:t>Query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Nearest</a:t>
          </a:r>
          <a:r>
            <a:rPr lang="zh-CN" altLang="en-US" sz="1800" kern="1200" dirty="0"/>
            <a:t> </a:t>
          </a:r>
          <a:r>
            <a:rPr lang="en-US" altLang="zh-CN" sz="1800" kern="1200" dirty="0"/>
            <a:t>Neighbor</a:t>
          </a:r>
          <a:r>
            <a:rPr lang="zh-CN" altLang="en-US" sz="1800" kern="1200" dirty="0"/>
            <a:t> </a:t>
          </a:r>
          <a:r>
            <a:rPr lang="en-US" altLang="zh-CN" sz="1800" kern="1200" dirty="0"/>
            <a:t>Query</a:t>
          </a:r>
          <a:endParaRPr lang="zh-CN" altLang="en-US" sz="1800" kern="1200" dirty="0"/>
        </a:p>
      </dsp:txBody>
      <dsp:txXfrm>
        <a:off x="0" y="1226236"/>
        <a:ext cx="4697730" cy="928395"/>
      </dsp:txXfrm>
    </dsp:sp>
    <dsp:sp modelId="{0F9D7059-6B5A-324D-BBB2-FF4779936521}">
      <dsp:nvSpPr>
        <dsp:cNvPr id="0" name=""/>
        <dsp:cNvSpPr/>
      </dsp:nvSpPr>
      <dsp:spPr>
        <a:xfrm>
          <a:off x="0" y="2154631"/>
          <a:ext cx="4697730" cy="551655"/>
        </a:xfrm>
        <a:prstGeom prst="roundRect">
          <a:avLst/>
        </a:prstGeom>
        <a:solidFill>
          <a:schemeClr val="accent2">
            <a:hueOff val="2160060"/>
            <a:satOff val="301"/>
            <a:lumOff val="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NN</a:t>
          </a:r>
          <a:r>
            <a:rPr lang="zh-CN" altLang="en-US" sz="2300" kern="1200" dirty="0"/>
            <a:t> </a:t>
          </a:r>
          <a:r>
            <a:rPr lang="en-US" altLang="zh-CN" sz="2300" kern="1200" dirty="0"/>
            <a:t>Search</a:t>
          </a:r>
          <a:r>
            <a:rPr lang="zh-CN" altLang="en-US" sz="2300" kern="1200" dirty="0"/>
            <a:t> </a:t>
          </a:r>
          <a:r>
            <a:rPr lang="en-US" altLang="zh-CN" sz="2300" kern="1200" dirty="0"/>
            <a:t>in</a:t>
          </a:r>
          <a:r>
            <a:rPr lang="zh-CN" altLang="en-US" sz="2300" kern="1200" dirty="0"/>
            <a:t> </a:t>
          </a:r>
          <a:r>
            <a:rPr lang="en-US" sz="2300" kern="1200" dirty="0"/>
            <a:t>K-D Tree</a:t>
          </a:r>
        </a:p>
      </dsp:txBody>
      <dsp:txXfrm>
        <a:off x="26930" y="2181561"/>
        <a:ext cx="4643870" cy="497795"/>
      </dsp:txXfrm>
    </dsp:sp>
    <dsp:sp modelId="{83C615D7-3F44-1542-8AB9-18060F3340FA}">
      <dsp:nvSpPr>
        <dsp:cNvPr id="0" name=""/>
        <dsp:cNvSpPr/>
      </dsp:nvSpPr>
      <dsp:spPr>
        <a:xfrm>
          <a:off x="0" y="2706286"/>
          <a:ext cx="4697730" cy="1571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NN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search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in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K-D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Tree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Variants</a:t>
          </a:r>
          <a:r>
            <a:rPr lang="zh-CN" altLang="en-US" sz="1800" kern="1200" dirty="0"/>
            <a:t> </a:t>
          </a:r>
          <a:r>
            <a:rPr lang="en-US" altLang="zh-CN" sz="1800" kern="1200" dirty="0"/>
            <a:t>of</a:t>
          </a:r>
          <a:r>
            <a:rPr lang="zh-CN" altLang="en-US" sz="1800" kern="1200" dirty="0"/>
            <a:t> </a:t>
          </a:r>
          <a:r>
            <a:rPr lang="en-US" altLang="zh-CN" sz="1800" kern="1200" dirty="0"/>
            <a:t>NN</a:t>
          </a:r>
          <a:r>
            <a:rPr lang="zh-CN" altLang="en-US" sz="1800" kern="1200" dirty="0"/>
            <a:t> </a:t>
          </a:r>
          <a:r>
            <a:rPr lang="en-US" altLang="zh-CN" sz="1800" kern="1200" dirty="0"/>
            <a:t>Search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PCP</a:t>
          </a:r>
          <a:r>
            <a:rPr lang="zh-CN" altLang="en-US" sz="1800" kern="1200" dirty="0"/>
            <a:t> </a:t>
          </a:r>
          <a:r>
            <a:rPr lang="en-US" altLang="zh-CN" sz="1800" kern="1200" dirty="0"/>
            <a:t>Tree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Approximate</a:t>
          </a:r>
          <a:r>
            <a:rPr lang="zh-CN" altLang="en-US" sz="1800" kern="1200" dirty="0"/>
            <a:t> </a:t>
          </a:r>
          <a:r>
            <a:rPr lang="en-US" altLang="zh-CN" sz="1800" kern="1200" dirty="0"/>
            <a:t>NN</a:t>
          </a:r>
          <a:r>
            <a:rPr lang="zh-CN" altLang="en-US" sz="1800" kern="1200" dirty="0"/>
            <a:t> </a:t>
          </a:r>
          <a:r>
            <a:rPr lang="en-US" altLang="zh-CN" sz="1800" kern="1200" dirty="0"/>
            <a:t>in</a:t>
          </a:r>
          <a:r>
            <a:rPr lang="zh-CN" altLang="en-US" sz="1800" kern="1200" dirty="0"/>
            <a:t> </a:t>
          </a:r>
          <a:r>
            <a:rPr lang="en-US" altLang="zh-CN" sz="1800" kern="1200" dirty="0"/>
            <a:t>K-D</a:t>
          </a:r>
          <a:r>
            <a:rPr lang="zh-CN" altLang="en-US" sz="1800" kern="1200" dirty="0"/>
            <a:t> </a:t>
          </a:r>
          <a:r>
            <a:rPr lang="en-US" altLang="zh-CN" sz="1800" kern="1200" dirty="0"/>
            <a:t>Tree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800" kern="1200" dirty="0"/>
            <a:t>ε‐</a:t>
          </a:r>
          <a:r>
            <a:rPr lang="en-US" sz="1800" kern="1200" dirty="0"/>
            <a:t>Approximate </a:t>
          </a:r>
          <a:r>
            <a:rPr lang="en-US" altLang="zh-CN" sz="1800" kern="1200" dirty="0"/>
            <a:t>NN</a:t>
          </a:r>
          <a:r>
            <a:rPr lang="zh-CN" altLang="en-US" sz="1800" kern="1200" dirty="0"/>
            <a:t> </a:t>
          </a:r>
          <a:r>
            <a:rPr lang="en-US" altLang="zh-CN" sz="1800" kern="1200" dirty="0"/>
            <a:t>in</a:t>
          </a:r>
          <a:r>
            <a:rPr lang="zh-CN" altLang="en-US" sz="1800" kern="1200" dirty="0"/>
            <a:t> </a:t>
          </a:r>
          <a:r>
            <a:rPr lang="en-US" altLang="zh-CN" sz="1800" kern="1200" dirty="0"/>
            <a:t>K-D</a:t>
          </a:r>
          <a:r>
            <a:rPr lang="zh-CN" altLang="en-US" sz="1800" kern="1200" dirty="0"/>
            <a:t> </a:t>
          </a:r>
          <a:r>
            <a:rPr lang="en-US" altLang="zh-CN" sz="1800" kern="1200" dirty="0"/>
            <a:t>Tree</a:t>
          </a:r>
          <a:endParaRPr lang="zh-CN" altLang="en-US" sz="1800" kern="1200" dirty="0"/>
        </a:p>
      </dsp:txBody>
      <dsp:txXfrm>
        <a:off x="0" y="2706286"/>
        <a:ext cx="4697730" cy="1571130"/>
      </dsp:txXfrm>
    </dsp:sp>
    <dsp:sp modelId="{AE4ADBF9-ADCC-A442-A263-E2102654DA7C}">
      <dsp:nvSpPr>
        <dsp:cNvPr id="0" name=""/>
        <dsp:cNvSpPr/>
      </dsp:nvSpPr>
      <dsp:spPr>
        <a:xfrm>
          <a:off x="0" y="4277416"/>
          <a:ext cx="4697730" cy="551655"/>
        </a:xfrm>
        <a:prstGeom prst="roundRec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Hierarchical</a:t>
          </a:r>
          <a:r>
            <a:rPr lang="zh-CN" altLang="en-US" sz="2300" kern="1200" dirty="0"/>
            <a:t> </a:t>
          </a:r>
          <a:r>
            <a:rPr lang="en-US" altLang="zh-CN" sz="2300" kern="1200" dirty="0"/>
            <a:t>clustering</a:t>
          </a:r>
          <a:r>
            <a:rPr lang="zh-CN" altLang="en-US" sz="2300" kern="1200" dirty="0"/>
            <a:t> </a:t>
          </a:r>
          <a:r>
            <a:rPr lang="en-US" altLang="zh-CN" sz="2300" kern="1200" dirty="0"/>
            <a:t>tree</a:t>
          </a:r>
          <a:endParaRPr lang="zh-CN" altLang="en-US" sz="2300" kern="1200" dirty="0"/>
        </a:p>
      </dsp:txBody>
      <dsp:txXfrm>
        <a:off x="26930" y="4304346"/>
        <a:ext cx="4643870" cy="497795"/>
      </dsp:txXfrm>
    </dsp:sp>
    <dsp:sp modelId="{BAB65E93-1E86-FA42-9956-DC5B2B674080}">
      <dsp:nvSpPr>
        <dsp:cNvPr id="0" name=""/>
        <dsp:cNvSpPr/>
      </dsp:nvSpPr>
      <dsp:spPr>
        <a:xfrm>
          <a:off x="0" y="4829071"/>
          <a:ext cx="4697730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Dictionary</a:t>
          </a:r>
          <a:r>
            <a:rPr lang="zh-CN" altLang="en-US" sz="1800" kern="1200" dirty="0"/>
            <a:t> </a:t>
          </a:r>
          <a:r>
            <a:rPr lang="en-US" altLang="zh-CN" sz="1800" kern="1200" dirty="0"/>
            <a:t>construction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Image</a:t>
          </a:r>
          <a:r>
            <a:rPr lang="zh-CN" altLang="en-US" sz="1800" kern="1200" dirty="0"/>
            <a:t> </a:t>
          </a:r>
          <a:r>
            <a:rPr lang="en-US" altLang="zh-CN" sz="1800" kern="1200" dirty="0"/>
            <a:t>based</a:t>
          </a:r>
          <a:r>
            <a:rPr lang="zh-CN" altLang="en-US" sz="1800" kern="1200" dirty="0"/>
            <a:t> </a:t>
          </a:r>
          <a:r>
            <a:rPr lang="en-US" altLang="zh-CN" sz="1800" kern="1200" dirty="0"/>
            <a:t>localization</a:t>
          </a:r>
          <a:endParaRPr lang="zh-CN" altLang="en-US" sz="1800" kern="1200" dirty="0"/>
        </a:p>
      </dsp:txBody>
      <dsp:txXfrm>
        <a:off x="0" y="4829071"/>
        <a:ext cx="4697730" cy="6189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56686"/>
          <a:ext cx="4697730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Nearest</a:t>
          </a:r>
          <a:r>
            <a:rPr lang="zh-CN" altLang="en-US" sz="2300" kern="1200" dirty="0"/>
            <a:t> </a:t>
          </a:r>
          <a:r>
            <a:rPr lang="en-US" altLang="zh-CN" sz="2300" kern="1200" dirty="0"/>
            <a:t>Neighbor</a:t>
          </a:r>
          <a:r>
            <a:rPr lang="zh-CN" altLang="en-US" sz="2300" kern="1200" dirty="0"/>
            <a:t> </a:t>
          </a:r>
          <a:r>
            <a:rPr lang="en-US" altLang="zh-CN" sz="2300" kern="1200" dirty="0"/>
            <a:t>Search</a:t>
          </a:r>
          <a:endParaRPr lang="en-US" sz="2300" kern="1200" dirty="0"/>
        </a:p>
      </dsp:txBody>
      <dsp:txXfrm>
        <a:off x="26930" y="83616"/>
        <a:ext cx="4643870" cy="497795"/>
      </dsp:txXfrm>
    </dsp:sp>
    <dsp:sp modelId="{CAA1060A-F01D-234D-A5B5-15047FFE84C8}">
      <dsp:nvSpPr>
        <dsp:cNvPr id="0" name=""/>
        <dsp:cNvSpPr/>
      </dsp:nvSpPr>
      <dsp:spPr>
        <a:xfrm>
          <a:off x="0" y="674581"/>
          <a:ext cx="4697730" cy="551655"/>
        </a:xfrm>
        <a:prstGeom prst="roundRect">
          <a:avLst/>
        </a:prstGeom>
        <a:solidFill>
          <a:schemeClr val="accent2">
            <a:hueOff val="1080030"/>
            <a:satOff val="150"/>
            <a:lumOff val="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NN</a:t>
          </a:r>
          <a:r>
            <a:rPr lang="zh-CN" altLang="en-US" sz="2300" kern="1200" dirty="0"/>
            <a:t> </a:t>
          </a:r>
          <a:r>
            <a:rPr lang="en-US" altLang="zh-CN" sz="2300" kern="1200" dirty="0"/>
            <a:t>Search</a:t>
          </a:r>
          <a:r>
            <a:rPr lang="zh-CN" altLang="en-US" sz="2300" kern="1200" dirty="0"/>
            <a:t> </a:t>
          </a:r>
          <a:r>
            <a:rPr lang="en-US" altLang="zh-CN" sz="2300" kern="1200" dirty="0"/>
            <a:t>in</a:t>
          </a:r>
          <a:r>
            <a:rPr lang="zh-CN" altLang="en-US" sz="2300" kern="1200" dirty="0"/>
            <a:t> </a:t>
          </a:r>
          <a:r>
            <a:rPr lang="en-US" sz="2300" kern="1200" dirty="0"/>
            <a:t>Q</a:t>
          </a:r>
          <a:r>
            <a:rPr lang="en-US" altLang="zh-CN" sz="2300" kern="1200" dirty="0"/>
            <a:t>uad</a:t>
          </a:r>
          <a:r>
            <a:rPr lang="en-US" sz="2300" kern="1200" baseline="0" dirty="0"/>
            <a:t> Tree</a:t>
          </a:r>
          <a:endParaRPr lang="en-US" sz="2300" kern="1200" dirty="0"/>
        </a:p>
      </dsp:txBody>
      <dsp:txXfrm>
        <a:off x="26930" y="701511"/>
        <a:ext cx="4643870" cy="497795"/>
      </dsp:txXfrm>
    </dsp:sp>
    <dsp:sp modelId="{B3D4FF40-A116-F443-A12B-EBBDAC4C5921}">
      <dsp:nvSpPr>
        <dsp:cNvPr id="0" name=""/>
        <dsp:cNvSpPr/>
      </dsp:nvSpPr>
      <dsp:spPr>
        <a:xfrm>
          <a:off x="0" y="1226236"/>
          <a:ext cx="4697730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Quad</a:t>
          </a:r>
          <a:r>
            <a:rPr lang="zh-CN" altLang="en-US" sz="1800" kern="1200" dirty="0"/>
            <a:t> </a:t>
          </a:r>
          <a:r>
            <a:rPr lang="en-US" altLang="zh-CN" sz="1800" kern="1200" dirty="0"/>
            <a:t>Tree</a:t>
          </a:r>
          <a:r>
            <a:rPr lang="zh-CN" altLang="en-US" sz="1800" kern="1200" dirty="0"/>
            <a:t> </a:t>
          </a:r>
          <a:r>
            <a:rPr lang="en-US" altLang="zh-CN" sz="1800" kern="1200" dirty="0"/>
            <a:t>Construction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Exact</a:t>
          </a:r>
          <a:r>
            <a:rPr lang="zh-CN" altLang="en-US" sz="1800" kern="1200" dirty="0"/>
            <a:t> </a:t>
          </a:r>
          <a:r>
            <a:rPr lang="en-US" altLang="zh-CN" sz="1800" kern="1200" dirty="0"/>
            <a:t>Query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Nearest</a:t>
          </a:r>
          <a:r>
            <a:rPr lang="zh-CN" altLang="en-US" sz="1800" kern="1200" dirty="0"/>
            <a:t> </a:t>
          </a:r>
          <a:r>
            <a:rPr lang="en-US" altLang="zh-CN" sz="1800" kern="1200" dirty="0"/>
            <a:t>Neighbor</a:t>
          </a:r>
          <a:r>
            <a:rPr lang="zh-CN" altLang="en-US" sz="1800" kern="1200" dirty="0"/>
            <a:t> </a:t>
          </a:r>
          <a:r>
            <a:rPr lang="en-US" altLang="zh-CN" sz="1800" kern="1200" dirty="0"/>
            <a:t>Query</a:t>
          </a:r>
          <a:endParaRPr lang="zh-CN" altLang="en-US" sz="1800" kern="1200" dirty="0"/>
        </a:p>
      </dsp:txBody>
      <dsp:txXfrm>
        <a:off x="0" y="1226236"/>
        <a:ext cx="4697730" cy="928395"/>
      </dsp:txXfrm>
    </dsp:sp>
    <dsp:sp modelId="{0F9D7059-6B5A-324D-BBB2-FF4779936521}">
      <dsp:nvSpPr>
        <dsp:cNvPr id="0" name=""/>
        <dsp:cNvSpPr/>
      </dsp:nvSpPr>
      <dsp:spPr>
        <a:xfrm>
          <a:off x="0" y="2154631"/>
          <a:ext cx="4697730" cy="551655"/>
        </a:xfrm>
        <a:prstGeom prst="roundRect">
          <a:avLst/>
        </a:prstGeom>
        <a:solidFill>
          <a:schemeClr val="accent2">
            <a:hueOff val="2160060"/>
            <a:satOff val="301"/>
            <a:lumOff val="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NN</a:t>
          </a:r>
          <a:r>
            <a:rPr lang="zh-CN" altLang="en-US" sz="2300" kern="1200" dirty="0"/>
            <a:t> </a:t>
          </a:r>
          <a:r>
            <a:rPr lang="en-US" altLang="zh-CN" sz="2300" kern="1200" dirty="0"/>
            <a:t>Search</a:t>
          </a:r>
          <a:r>
            <a:rPr lang="zh-CN" altLang="en-US" sz="2300" kern="1200" dirty="0"/>
            <a:t> </a:t>
          </a:r>
          <a:r>
            <a:rPr lang="en-US" altLang="zh-CN" sz="2300" kern="1200" dirty="0"/>
            <a:t>in</a:t>
          </a:r>
          <a:r>
            <a:rPr lang="zh-CN" altLang="en-US" sz="2300" kern="1200" dirty="0"/>
            <a:t> </a:t>
          </a:r>
          <a:r>
            <a:rPr lang="en-US" sz="2300" kern="1200" dirty="0"/>
            <a:t>K-D Tree</a:t>
          </a:r>
        </a:p>
      </dsp:txBody>
      <dsp:txXfrm>
        <a:off x="26930" y="2181561"/>
        <a:ext cx="4643870" cy="497795"/>
      </dsp:txXfrm>
    </dsp:sp>
    <dsp:sp modelId="{83C615D7-3F44-1542-8AB9-18060F3340FA}">
      <dsp:nvSpPr>
        <dsp:cNvPr id="0" name=""/>
        <dsp:cNvSpPr/>
      </dsp:nvSpPr>
      <dsp:spPr>
        <a:xfrm>
          <a:off x="0" y="2706286"/>
          <a:ext cx="4697730" cy="1571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NN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search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in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K-D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Tree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Variants</a:t>
          </a:r>
          <a:r>
            <a:rPr lang="zh-CN" altLang="en-US" sz="1800" kern="1200" dirty="0"/>
            <a:t> </a:t>
          </a:r>
          <a:r>
            <a:rPr lang="en-US" altLang="zh-CN" sz="1800" kern="1200" dirty="0"/>
            <a:t>of</a:t>
          </a:r>
          <a:r>
            <a:rPr lang="zh-CN" altLang="en-US" sz="1800" kern="1200" dirty="0"/>
            <a:t> </a:t>
          </a:r>
          <a:r>
            <a:rPr lang="en-US" altLang="zh-CN" sz="1800" kern="1200" dirty="0"/>
            <a:t>NN</a:t>
          </a:r>
          <a:r>
            <a:rPr lang="zh-CN" altLang="en-US" sz="1800" kern="1200" dirty="0"/>
            <a:t> </a:t>
          </a:r>
          <a:r>
            <a:rPr lang="en-US" altLang="zh-CN" sz="1800" kern="1200" dirty="0"/>
            <a:t>Search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PCP</a:t>
          </a:r>
          <a:r>
            <a:rPr lang="zh-CN" altLang="en-US" sz="1800" kern="1200" dirty="0"/>
            <a:t> </a:t>
          </a:r>
          <a:r>
            <a:rPr lang="en-US" altLang="zh-CN" sz="1800" kern="1200" dirty="0"/>
            <a:t>Tree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Approximate</a:t>
          </a:r>
          <a:r>
            <a:rPr lang="zh-CN" altLang="en-US" sz="1800" kern="1200" dirty="0"/>
            <a:t> </a:t>
          </a:r>
          <a:r>
            <a:rPr lang="en-US" altLang="zh-CN" sz="1800" kern="1200" dirty="0"/>
            <a:t>NN</a:t>
          </a:r>
          <a:r>
            <a:rPr lang="zh-CN" altLang="en-US" sz="1800" kern="1200" dirty="0"/>
            <a:t> </a:t>
          </a:r>
          <a:r>
            <a:rPr lang="en-US" altLang="zh-CN" sz="1800" kern="1200" dirty="0"/>
            <a:t>in</a:t>
          </a:r>
          <a:r>
            <a:rPr lang="zh-CN" altLang="en-US" sz="1800" kern="1200" dirty="0"/>
            <a:t> </a:t>
          </a:r>
          <a:r>
            <a:rPr lang="en-US" altLang="zh-CN" sz="1800" kern="1200" dirty="0"/>
            <a:t>K-D</a:t>
          </a:r>
          <a:r>
            <a:rPr lang="zh-CN" altLang="en-US" sz="1800" kern="1200" dirty="0"/>
            <a:t> </a:t>
          </a:r>
          <a:r>
            <a:rPr lang="en-US" altLang="zh-CN" sz="1800" kern="1200" dirty="0"/>
            <a:t>Tree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800" kern="1200" dirty="0"/>
            <a:t>ε‐</a:t>
          </a:r>
          <a:r>
            <a:rPr lang="en-US" sz="1800" kern="1200" dirty="0"/>
            <a:t>Approximate </a:t>
          </a:r>
          <a:r>
            <a:rPr lang="en-US" altLang="zh-CN" sz="1800" kern="1200" dirty="0"/>
            <a:t>NN</a:t>
          </a:r>
          <a:r>
            <a:rPr lang="zh-CN" altLang="en-US" sz="1800" kern="1200" dirty="0"/>
            <a:t> </a:t>
          </a:r>
          <a:r>
            <a:rPr lang="en-US" altLang="zh-CN" sz="1800" kern="1200" dirty="0"/>
            <a:t>in</a:t>
          </a:r>
          <a:r>
            <a:rPr lang="zh-CN" altLang="en-US" sz="1800" kern="1200" dirty="0"/>
            <a:t> </a:t>
          </a:r>
          <a:r>
            <a:rPr lang="en-US" altLang="zh-CN" sz="1800" kern="1200" dirty="0"/>
            <a:t>K-D</a:t>
          </a:r>
          <a:r>
            <a:rPr lang="zh-CN" altLang="en-US" sz="1800" kern="1200" dirty="0"/>
            <a:t> </a:t>
          </a:r>
          <a:r>
            <a:rPr lang="en-US" altLang="zh-CN" sz="1800" kern="1200" dirty="0"/>
            <a:t>Tree</a:t>
          </a:r>
          <a:endParaRPr lang="zh-CN" altLang="en-US" sz="1800" kern="1200" dirty="0"/>
        </a:p>
      </dsp:txBody>
      <dsp:txXfrm>
        <a:off x="0" y="2706286"/>
        <a:ext cx="4697730" cy="1571130"/>
      </dsp:txXfrm>
    </dsp:sp>
    <dsp:sp modelId="{AE4ADBF9-ADCC-A442-A263-E2102654DA7C}">
      <dsp:nvSpPr>
        <dsp:cNvPr id="0" name=""/>
        <dsp:cNvSpPr/>
      </dsp:nvSpPr>
      <dsp:spPr>
        <a:xfrm>
          <a:off x="0" y="4277416"/>
          <a:ext cx="4697730" cy="551655"/>
        </a:xfrm>
        <a:prstGeom prst="roundRec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Hierarchical</a:t>
          </a:r>
          <a:r>
            <a:rPr lang="zh-CN" altLang="en-US" sz="2300" kern="1200" dirty="0"/>
            <a:t> </a:t>
          </a:r>
          <a:r>
            <a:rPr lang="en-US" altLang="zh-CN" sz="2300" kern="1200" dirty="0"/>
            <a:t>clustering</a:t>
          </a:r>
          <a:r>
            <a:rPr lang="zh-CN" altLang="en-US" sz="2300" kern="1200" dirty="0"/>
            <a:t> </a:t>
          </a:r>
          <a:r>
            <a:rPr lang="en-US" altLang="zh-CN" sz="2300" kern="1200" dirty="0"/>
            <a:t>tree</a:t>
          </a:r>
          <a:endParaRPr lang="zh-CN" altLang="en-US" sz="2300" kern="1200" dirty="0"/>
        </a:p>
      </dsp:txBody>
      <dsp:txXfrm>
        <a:off x="26930" y="4304346"/>
        <a:ext cx="4643870" cy="497795"/>
      </dsp:txXfrm>
    </dsp:sp>
    <dsp:sp modelId="{BAB65E93-1E86-FA42-9956-DC5B2B674080}">
      <dsp:nvSpPr>
        <dsp:cNvPr id="0" name=""/>
        <dsp:cNvSpPr/>
      </dsp:nvSpPr>
      <dsp:spPr>
        <a:xfrm>
          <a:off x="0" y="4829071"/>
          <a:ext cx="4697730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Dictionary</a:t>
          </a:r>
          <a:r>
            <a:rPr lang="zh-CN" altLang="en-US" sz="1800" kern="1200" dirty="0"/>
            <a:t> </a:t>
          </a:r>
          <a:r>
            <a:rPr lang="en-US" altLang="zh-CN" sz="1800" kern="1200" dirty="0"/>
            <a:t>construction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Image</a:t>
          </a:r>
          <a:r>
            <a:rPr lang="zh-CN" altLang="en-US" sz="1800" kern="1200" dirty="0"/>
            <a:t> </a:t>
          </a:r>
          <a:r>
            <a:rPr lang="en-US" altLang="zh-CN" sz="1800" kern="1200" dirty="0"/>
            <a:t>based</a:t>
          </a:r>
          <a:r>
            <a:rPr lang="zh-CN" altLang="en-US" sz="1800" kern="1200" dirty="0"/>
            <a:t> </a:t>
          </a:r>
          <a:r>
            <a:rPr lang="en-US" altLang="zh-CN" sz="1800" kern="1200" dirty="0"/>
            <a:t>localization</a:t>
          </a:r>
          <a:endParaRPr lang="zh-CN" altLang="en-US" sz="1800" kern="1200" dirty="0"/>
        </a:p>
      </dsp:txBody>
      <dsp:txXfrm>
        <a:off x="0" y="4829071"/>
        <a:ext cx="4697730" cy="6189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56686"/>
          <a:ext cx="4697730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Nearest</a:t>
          </a:r>
          <a:r>
            <a:rPr lang="zh-CN" altLang="en-US" sz="2300" kern="1200" dirty="0"/>
            <a:t> </a:t>
          </a:r>
          <a:r>
            <a:rPr lang="en-US" altLang="zh-CN" sz="2300" kern="1200" dirty="0"/>
            <a:t>Neighbor</a:t>
          </a:r>
          <a:r>
            <a:rPr lang="zh-CN" altLang="en-US" sz="2300" kern="1200" dirty="0"/>
            <a:t> </a:t>
          </a:r>
          <a:r>
            <a:rPr lang="en-US" altLang="zh-CN" sz="2300" kern="1200" dirty="0"/>
            <a:t>Search</a:t>
          </a:r>
          <a:endParaRPr lang="en-US" sz="2300" kern="1200" dirty="0"/>
        </a:p>
      </dsp:txBody>
      <dsp:txXfrm>
        <a:off x="26930" y="83616"/>
        <a:ext cx="4643870" cy="497795"/>
      </dsp:txXfrm>
    </dsp:sp>
    <dsp:sp modelId="{CAA1060A-F01D-234D-A5B5-15047FFE84C8}">
      <dsp:nvSpPr>
        <dsp:cNvPr id="0" name=""/>
        <dsp:cNvSpPr/>
      </dsp:nvSpPr>
      <dsp:spPr>
        <a:xfrm>
          <a:off x="0" y="674581"/>
          <a:ext cx="4697730" cy="551655"/>
        </a:xfrm>
        <a:prstGeom prst="roundRect">
          <a:avLst/>
        </a:prstGeom>
        <a:solidFill>
          <a:schemeClr val="accent2">
            <a:hueOff val="1080030"/>
            <a:satOff val="150"/>
            <a:lumOff val="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NN</a:t>
          </a:r>
          <a:r>
            <a:rPr lang="zh-CN" altLang="en-US" sz="2300" kern="1200" dirty="0"/>
            <a:t> </a:t>
          </a:r>
          <a:r>
            <a:rPr lang="en-US" altLang="zh-CN" sz="2300" kern="1200" dirty="0"/>
            <a:t>Search</a:t>
          </a:r>
          <a:r>
            <a:rPr lang="zh-CN" altLang="en-US" sz="2300" kern="1200" dirty="0"/>
            <a:t> </a:t>
          </a:r>
          <a:r>
            <a:rPr lang="en-US" altLang="zh-CN" sz="2300" kern="1200" dirty="0"/>
            <a:t>in</a:t>
          </a:r>
          <a:r>
            <a:rPr lang="zh-CN" altLang="en-US" sz="2300" kern="1200" dirty="0"/>
            <a:t> </a:t>
          </a:r>
          <a:r>
            <a:rPr lang="en-US" sz="2300" kern="1200" dirty="0"/>
            <a:t>Q</a:t>
          </a:r>
          <a:r>
            <a:rPr lang="en-US" altLang="zh-CN" sz="2300" kern="1200" dirty="0"/>
            <a:t>uad</a:t>
          </a:r>
          <a:r>
            <a:rPr lang="en-US" sz="2300" kern="1200" baseline="0" dirty="0"/>
            <a:t> Tree</a:t>
          </a:r>
          <a:endParaRPr lang="en-US" sz="2300" kern="1200" dirty="0"/>
        </a:p>
      </dsp:txBody>
      <dsp:txXfrm>
        <a:off x="26930" y="701511"/>
        <a:ext cx="4643870" cy="497795"/>
      </dsp:txXfrm>
    </dsp:sp>
    <dsp:sp modelId="{B3D4FF40-A116-F443-A12B-EBBDAC4C5921}">
      <dsp:nvSpPr>
        <dsp:cNvPr id="0" name=""/>
        <dsp:cNvSpPr/>
      </dsp:nvSpPr>
      <dsp:spPr>
        <a:xfrm>
          <a:off x="0" y="1226236"/>
          <a:ext cx="4697730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Quad</a:t>
          </a:r>
          <a:r>
            <a:rPr lang="zh-CN" altLang="en-US" sz="1800" kern="1200" dirty="0"/>
            <a:t> </a:t>
          </a:r>
          <a:r>
            <a:rPr lang="en-US" altLang="zh-CN" sz="1800" kern="1200" dirty="0"/>
            <a:t>Tree</a:t>
          </a:r>
          <a:r>
            <a:rPr lang="zh-CN" altLang="en-US" sz="1800" kern="1200" dirty="0"/>
            <a:t> </a:t>
          </a:r>
          <a:r>
            <a:rPr lang="en-US" altLang="zh-CN" sz="1800" kern="1200" dirty="0"/>
            <a:t>Construction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Exact</a:t>
          </a:r>
          <a:r>
            <a:rPr lang="zh-CN" altLang="en-US" sz="1800" kern="1200" dirty="0"/>
            <a:t> </a:t>
          </a:r>
          <a:r>
            <a:rPr lang="en-US" altLang="zh-CN" sz="1800" kern="1200" dirty="0"/>
            <a:t>Query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Nearest</a:t>
          </a:r>
          <a:r>
            <a:rPr lang="zh-CN" altLang="en-US" sz="1800" kern="1200" dirty="0"/>
            <a:t> </a:t>
          </a:r>
          <a:r>
            <a:rPr lang="en-US" altLang="zh-CN" sz="1800" kern="1200" dirty="0"/>
            <a:t>Neighbor</a:t>
          </a:r>
          <a:r>
            <a:rPr lang="zh-CN" altLang="en-US" sz="1800" kern="1200" dirty="0"/>
            <a:t> </a:t>
          </a:r>
          <a:r>
            <a:rPr lang="en-US" altLang="zh-CN" sz="1800" kern="1200" dirty="0"/>
            <a:t>Query</a:t>
          </a:r>
          <a:endParaRPr lang="zh-CN" altLang="en-US" sz="1800" kern="1200" dirty="0"/>
        </a:p>
      </dsp:txBody>
      <dsp:txXfrm>
        <a:off x="0" y="1226236"/>
        <a:ext cx="4697730" cy="928395"/>
      </dsp:txXfrm>
    </dsp:sp>
    <dsp:sp modelId="{0F9D7059-6B5A-324D-BBB2-FF4779936521}">
      <dsp:nvSpPr>
        <dsp:cNvPr id="0" name=""/>
        <dsp:cNvSpPr/>
      </dsp:nvSpPr>
      <dsp:spPr>
        <a:xfrm>
          <a:off x="0" y="2154631"/>
          <a:ext cx="4697730" cy="551655"/>
        </a:xfrm>
        <a:prstGeom prst="roundRect">
          <a:avLst/>
        </a:prstGeom>
        <a:solidFill>
          <a:schemeClr val="accent2">
            <a:hueOff val="2160060"/>
            <a:satOff val="301"/>
            <a:lumOff val="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NN</a:t>
          </a:r>
          <a:r>
            <a:rPr lang="zh-CN" altLang="en-US" sz="2300" kern="1200" dirty="0"/>
            <a:t> </a:t>
          </a:r>
          <a:r>
            <a:rPr lang="en-US" altLang="zh-CN" sz="2300" kern="1200" dirty="0"/>
            <a:t>Search</a:t>
          </a:r>
          <a:r>
            <a:rPr lang="zh-CN" altLang="en-US" sz="2300" kern="1200" dirty="0"/>
            <a:t> </a:t>
          </a:r>
          <a:r>
            <a:rPr lang="en-US" altLang="zh-CN" sz="2300" kern="1200" dirty="0"/>
            <a:t>in</a:t>
          </a:r>
          <a:r>
            <a:rPr lang="zh-CN" altLang="en-US" sz="2300" kern="1200" dirty="0"/>
            <a:t> </a:t>
          </a:r>
          <a:r>
            <a:rPr lang="en-US" sz="2300" kern="1200" dirty="0"/>
            <a:t>K-D Tree</a:t>
          </a:r>
        </a:p>
      </dsp:txBody>
      <dsp:txXfrm>
        <a:off x="26930" y="2181561"/>
        <a:ext cx="4643870" cy="497795"/>
      </dsp:txXfrm>
    </dsp:sp>
    <dsp:sp modelId="{83C615D7-3F44-1542-8AB9-18060F3340FA}">
      <dsp:nvSpPr>
        <dsp:cNvPr id="0" name=""/>
        <dsp:cNvSpPr/>
      </dsp:nvSpPr>
      <dsp:spPr>
        <a:xfrm>
          <a:off x="0" y="2706286"/>
          <a:ext cx="4697730" cy="1571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NN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search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in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K-D</a:t>
          </a:r>
          <a:r>
            <a:rPr lang="zh-CN" altLang="en-US" sz="1800" kern="1200" baseline="0" dirty="0"/>
            <a:t> </a:t>
          </a:r>
          <a:r>
            <a:rPr lang="en-US" altLang="zh-CN" sz="1800" kern="1200" baseline="0" dirty="0"/>
            <a:t>Tree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Variants</a:t>
          </a:r>
          <a:r>
            <a:rPr lang="zh-CN" altLang="en-US" sz="1800" kern="1200" dirty="0"/>
            <a:t> </a:t>
          </a:r>
          <a:r>
            <a:rPr lang="en-US" altLang="zh-CN" sz="1800" kern="1200" dirty="0"/>
            <a:t>of</a:t>
          </a:r>
          <a:r>
            <a:rPr lang="zh-CN" altLang="en-US" sz="1800" kern="1200" dirty="0"/>
            <a:t> </a:t>
          </a:r>
          <a:r>
            <a:rPr lang="en-US" altLang="zh-CN" sz="1800" kern="1200" dirty="0"/>
            <a:t>NN</a:t>
          </a:r>
          <a:r>
            <a:rPr lang="zh-CN" altLang="en-US" sz="1800" kern="1200" dirty="0"/>
            <a:t> </a:t>
          </a:r>
          <a:r>
            <a:rPr lang="en-US" altLang="zh-CN" sz="1800" kern="1200" dirty="0"/>
            <a:t>Search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PCP</a:t>
          </a:r>
          <a:r>
            <a:rPr lang="zh-CN" altLang="en-US" sz="1800" kern="1200" dirty="0"/>
            <a:t> </a:t>
          </a:r>
          <a:r>
            <a:rPr lang="en-US" altLang="zh-CN" sz="1800" kern="1200" dirty="0"/>
            <a:t>Tree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Approximate</a:t>
          </a:r>
          <a:r>
            <a:rPr lang="zh-CN" altLang="en-US" sz="1800" kern="1200" dirty="0"/>
            <a:t> </a:t>
          </a:r>
          <a:r>
            <a:rPr lang="en-US" altLang="zh-CN" sz="1800" kern="1200" dirty="0"/>
            <a:t>NN</a:t>
          </a:r>
          <a:r>
            <a:rPr lang="zh-CN" altLang="en-US" sz="1800" kern="1200" dirty="0"/>
            <a:t> </a:t>
          </a:r>
          <a:r>
            <a:rPr lang="en-US" altLang="zh-CN" sz="1800" kern="1200" dirty="0"/>
            <a:t>in</a:t>
          </a:r>
          <a:r>
            <a:rPr lang="zh-CN" altLang="en-US" sz="1800" kern="1200" dirty="0"/>
            <a:t> </a:t>
          </a:r>
          <a:r>
            <a:rPr lang="en-US" altLang="zh-CN" sz="1800" kern="1200" dirty="0"/>
            <a:t>K-D</a:t>
          </a:r>
          <a:r>
            <a:rPr lang="zh-CN" altLang="en-US" sz="1800" kern="1200" dirty="0"/>
            <a:t> </a:t>
          </a:r>
          <a:r>
            <a:rPr lang="en-US" altLang="zh-CN" sz="1800" kern="1200" dirty="0"/>
            <a:t>Tree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800" kern="1200" dirty="0"/>
            <a:t>ε‐</a:t>
          </a:r>
          <a:r>
            <a:rPr lang="en-US" sz="1800" kern="1200" dirty="0"/>
            <a:t>Approximate </a:t>
          </a:r>
          <a:r>
            <a:rPr lang="en-US" altLang="zh-CN" sz="1800" kern="1200" dirty="0"/>
            <a:t>NN</a:t>
          </a:r>
          <a:r>
            <a:rPr lang="zh-CN" altLang="en-US" sz="1800" kern="1200" dirty="0"/>
            <a:t> </a:t>
          </a:r>
          <a:r>
            <a:rPr lang="en-US" altLang="zh-CN" sz="1800" kern="1200" dirty="0"/>
            <a:t>in</a:t>
          </a:r>
          <a:r>
            <a:rPr lang="zh-CN" altLang="en-US" sz="1800" kern="1200" dirty="0"/>
            <a:t> </a:t>
          </a:r>
          <a:r>
            <a:rPr lang="en-US" altLang="zh-CN" sz="1800" kern="1200" dirty="0"/>
            <a:t>K-D</a:t>
          </a:r>
          <a:r>
            <a:rPr lang="zh-CN" altLang="en-US" sz="1800" kern="1200" dirty="0"/>
            <a:t> </a:t>
          </a:r>
          <a:r>
            <a:rPr lang="en-US" altLang="zh-CN" sz="1800" kern="1200" dirty="0"/>
            <a:t>Tree</a:t>
          </a:r>
          <a:endParaRPr lang="zh-CN" altLang="en-US" sz="1800" kern="1200" dirty="0"/>
        </a:p>
      </dsp:txBody>
      <dsp:txXfrm>
        <a:off x="0" y="2706286"/>
        <a:ext cx="4697730" cy="1571130"/>
      </dsp:txXfrm>
    </dsp:sp>
    <dsp:sp modelId="{AE4ADBF9-ADCC-A442-A263-E2102654DA7C}">
      <dsp:nvSpPr>
        <dsp:cNvPr id="0" name=""/>
        <dsp:cNvSpPr/>
      </dsp:nvSpPr>
      <dsp:spPr>
        <a:xfrm>
          <a:off x="0" y="4277416"/>
          <a:ext cx="4697730" cy="551655"/>
        </a:xfrm>
        <a:prstGeom prst="roundRec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Hierarchical</a:t>
          </a:r>
          <a:r>
            <a:rPr lang="zh-CN" altLang="en-US" sz="2300" kern="1200" dirty="0"/>
            <a:t> </a:t>
          </a:r>
          <a:r>
            <a:rPr lang="en-US" altLang="zh-CN" sz="2300" kern="1200" dirty="0"/>
            <a:t>clustering</a:t>
          </a:r>
          <a:r>
            <a:rPr lang="zh-CN" altLang="en-US" sz="2300" kern="1200" dirty="0"/>
            <a:t> </a:t>
          </a:r>
          <a:r>
            <a:rPr lang="en-US" altLang="zh-CN" sz="2300" kern="1200" dirty="0"/>
            <a:t>tree</a:t>
          </a:r>
          <a:endParaRPr lang="zh-CN" altLang="en-US" sz="2300" kern="1200" dirty="0"/>
        </a:p>
      </dsp:txBody>
      <dsp:txXfrm>
        <a:off x="26930" y="4304346"/>
        <a:ext cx="4643870" cy="497795"/>
      </dsp:txXfrm>
    </dsp:sp>
    <dsp:sp modelId="{BAB65E93-1E86-FA42-9956-DC5B2B674080}">
      <dsp:nvSpPr>
        <dsp:cNvPr id="0" name=""/>
        <dsp:cNvSpPr/>
      </dsp:nvSpPr>
      <dsp:spPr>
        <a:xfrm>
          <a:off x="0" y="4829071"/>
          <a:ext cx="4697730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Dictionary</a:t>
          </a:r>
          <a:r>
            <a:rPr lang="zh-CN" altLang="en-US" sz="1800" kern="1200" dirty="0"/>
            <a:t> </a:t>
          </a:r>
          <a:r>
            <a:rPr lang="en-US" altLang="zh-CN" sz="1800" kern="1200" dirty="0"/>
            <a:t>construction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Image</a:t>
          </a:r>
          <a:r>
            <a:rPr lang="zh-CN" altLang="en-US" sz="1800" kern="1200" dirty="0"/>
            <a:t> </a:t>
          </a:r>
          <a:r>
            <a:rPr lang="en-US" altLang="zh-CN" sz="1800" kern="1200" dirty="0"/>
            <a:t>based</a:t>
          </a:r>
          <a:r>
            <a:rPr lang="zh-CN" altLang="en-US" sz="1800" kern="1200" dirty="0"/>
            <a:t> </a:t>
          </a:r>
          <a:r>
            <a:rPr lang="en-US" altLang="zh-CN" sz="1800" kern="1200" dirty="0"/>
            <a:t>localization</a:t>
          </a:r>
          <a:endParaRPr lang="zh-CN" altLang="en-US" sz="1800" kern="1200" dirty="0"/>
        </a:p>
      </dsp:txBody>
      <dsp:txXfrm>
        <a:off x="0" y="4829071"/>
        <a:ext cx="4697730" cy="618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6FE8B-7931-CC4F-AE3E-B34F54583170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54BD5-6B15-C349-B9C7-0336B169A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84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>
            <a:extLst>
              <a:ext uri="{FF2B5EF4-FFF2-40B4-BE49-F238E27FC236}">
                <a16:creationId xmlns:a16="http://schemas.microsoft.com/office/drawing/2014/main" id="{B18E7151-CEA5-994C-BDFA-7029869A8F8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18" tIns="48312" rIns="96618" bIns="48312" anchor="b"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34CA399-F9B4-FA40-AF17-3BCBD91B60BC}" type="slidenum">
              <a:rPr lang="en-US" altLang="zh-CN" sz="1200">
                <a:latin typeface="Times New Roman" panose="02020603050405020304" pitchFamily="18" charset="0"/>
              </a:rPr>
              <a:pPr algn="r"/>
              <a:t>6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209923" name="Rectangle 2">
            <a:extLst>
              <a:ext uri="{FF2B5EF4-FFF2-40B4-BE49-F238E27FC236}">
                <a16:creationId xmlns:a16="http://schemas.microsoft.com/office/drawing/2014/main" id="{1FB451A5-0AAC-FC4A-B5BA-01149BB23A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209924" name="Rectangle 3">
            <a:extLst>
              <a:ext uri="{FF2B5EF4-FFF2-40B4-BE49-F238E27FC236}">
                <a16:creationId xmlns:a16="http://schemas.microsoft.com/office/drawing/2014/main" id="{F87B2842-1451-4C48-9A53-7CE609FF1E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54BD5-6B15-C349-B9C7-0336B169AF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15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54BD5-6B15-C349-B9C7-0336B169AF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51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>
            <a:extLst>
              <a:ext uri="{FF2B5EF4-FFF2-40B4-BE49-F238E27FC236}">
                <a16:creationId xmlns:a16="http://schemas.microsoft.com/office/drawing/2014/main" id="{86E96A90-6279-8D4F-BCDA-A072EEC183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3D66004-AE4B-2447-A569-BD228CA38C07}" type="slidenum">
              <a:rPr lang="en-US" altLang="zh-CN">
                <a:latin typeface="Times New Roman" panose="02020603050405020304" pitchFamily="18" charset="0"/>
              </a:rPr>
              <a:pPr/>
              <a:t>46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220163" name="Rectangle 2">
            <a:extLst>
              <a:ext uri="{FF2B5EF4-FFF2-40B4-BE49-F238E27FC236}">
                <a16:creationId xmlns:a16="http://schemas.microsoft.com/office/drawing/2014/main" id="{9C8C45FC-ACC8-D04A-8A5E-BB6B84EC64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220164" name="Rectangle 3">
            <a:extLst>
              <a:ext uri="{FF2B5EF4-FFF2-40B4-BE49-F238E27FC236}">
                <a16:creationId xmlns:a16="http://schemas.microsoft.com/office/drawing/2014/main" id="{A1F580EF-A317-3643-8663-D52F971346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484469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>
            <a:extLst>
              <a:ext uri="{FF2B5EF4-FFF2-40B4-BE49-F238E27FC236}">
                <a16:creationId xmlns:a16="http://schemas.microsoft.com/office/drawing/2014/main" id="{30CAAC92-5AE2-DF4A-A066-AA58B81FD8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411A84-E7A9-0C47-86ED-9346859F7BC5}" type="slidenum">
              <a:rPr lang="en-US" altLang="zh-CN">
                <a:latin typeface="Times New Roman" panose="02020603050405020304" pitchFamily="18" charset="0"/>
              </a:rPr>
              <a:pPr/>
              <a:t>47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221187" name="Rectangle 2">
            <a:extLst>
              <a:ext uri="{FF2B5EF4-FFF2-40B4-BE49-F238E27FC236}">
                <a16:creationId xmlns:a16="http://schemas.microsoft.com/office/drawing/2014/main" id="{ACA93403-49A7-2243-8340-0349200398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221188" name="Rectangle 3">
            <a:extLst>
              <a:ext uri="{FF2B5EF4-FFF2-40B4-BE49-F238E27FC236}">
                <a16:creationId xmlns:a16="http://schemas.microsoft.com/office/drawing/2014/main" id="{C3CE50E2-C920-D94C-851B-522ECA8B73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317728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>
            <a:extLst>
              <a:ext uri="{FF2B5EF4-FFF2-40B4-BE49-F238E27FC236}">
                <a16:creationId xmlns:a16="http://schemas.microsoft.com/office/drawing/2014/main" id="{0AB7105C-9F8A-C44C-9E29-01EC94E030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7138D1F-7237-134B-92E2-32B238F063E7}" type="slidenum">
              <a:rPr lang="en-US" altLang="zh-CN">
                <a:latin typeface="Times New Roman" panose="02020603050405020304" pitchFamily="18" charset="0"/>
              </a:rPr>
              <a:pPr/>
              <a:t>48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222211" name="Rectangle 2">
            <a:extLst>
              <a:ext uri="{FF2B5EF4-FFF2-40B4-BE49-F238E27FC236}">
                <a16:creationId xmlns:a16="http://schemas.microsoft.com/office/drawing/2014/main" id="{4037F96D-C040-AB42-88F1-2518F23CB5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222212" name="Rectangle 3">
            <a:extLst>
              <a:ext uri="{FF2B5EF4-FFF2-40B4-BE49-F238E27FC236}">
                <a16:creationId xmlns:a16="http://schemas.microsoft.com/office/drawing/2014/main" id="{7717BCF6-8762-0E43-A839-22E4EF1860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917241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54BD5-6B15-C349-B9C7-0336B169AF0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17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>
            <a:extLst>
              <a:ext uri="{FF2B5EF4-FFF2-40B4-BE49-F238E27FC236}">
                <a16:creationId xmlns:a16="http://schemas.microsoft.com/office/drawing/2014/main" id="{93259B54-3CB0-FA44-8607-85F0A6B2B7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223235" name="Rectangle 3">
            <a:extLst>
              <a:ext uri="{FF2B5EF4-FFF2-40B4-BE49-F238E27FC236}">
                <a16:creationId xmlns:a16="http://schemas.microsoft.com/office/drawing/2014/main" id="{86FC5EED-B5A3-D745-9844-B85D55B902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E6C8D393-0E62-A94A-B1AF-71935DD289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054EBB71-0B8C-624F-B707-63F688D4BE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A query point traverses the k‐d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tree and records the distances to each split on a priority queue.  Let D be the distance between the query point and the leaf. In backtracking, split distances  recorded are compared with D and branches with smaller distance are traversed.   </a:t>
            </a:r>
            <a:endParaRPr lang="en-US" altLang="zh-CN" dirty="0">
              <a:effectLst/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54BD5-6B15-C349-B9C7-0336B169AF0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99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54BD5-6B15-C349-B9C7-0336B169AF0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63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>
            <a:extLst>
              <a:ext uri="{FF2B5EF4-FFF2-40B4-BE49-F238E27FC236}">
                <a16:creationId xmlns:a16="http://schemas.microsoft.com/office/drawing/2014/main" id="{9600582D-25E6-3B4C-A290-CAE39908C9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4C58DA26-EDEC-9046-BFEE-623AA7817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54BD5-6B15-C349-B9C7-0336B169AF0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76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1A0E4D9A-8ACD-4E35-BCFC-1B7C3D29EDC9}" type="slidenum">
              <a:rPr lang="en-US" sz="1400" b="0" strike="noStrike" spc="-1" smtClean="0">
                <a:latin typeface="Times New Roman" panose="02020603050405020304"/>
              </a:rPr>
              <a:t>82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872276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1A0E4D9A-8ACD-4E35-BCFC-1B7C3D29EDC9}" type="slidenum">
              <a:rPr lang="en-US" sz="1400" b="0" strike="noStrike" spc="-1" smtClean="0">
                <a:latin typeface="Times New Roman" panose="02020603050405020304"/>
              </a:rPr>
              <a:t>83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489541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1A0E4D9A-8ACD-4E35-BCFC-1B7C3D29EDC9}" type="slidenum">
              <a:rPr lang="en-US" sz="1400" b="0" strike="noStrike" spc="-1" smtClean="0">
                <a:latin typeface="Times New Roman" panose="02020603050405020304"/>
              </a:rPr>
              <a:t>85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556490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1A0E4D9A-8ACD-4E35-BCFC-1B7C3D29EDC9}" type="slidenum">
              <a:rPr lang="en-US" sz="1400" b="0" strike="noStrike" spc="-1" smtClean="0">
                <a:latin typeface="Times New Roman" panose="02020603050405020304"/>
              </a:rPr>
              <a:t>90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875655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8439EF6C-1F66-1941-9624-4CD1E0C3C0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6F7CE3C8-53CA-AC48-B25B-7518E1F18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>
            <a:extLst>
              <a:ext uri="{FF2B5EF4-FFF2-40B4-BE49-F238E27FC236}">
                <a16:creationId xmlns:a16="http://schemas.microsoft.com/office/drawing/2014/main" id="{8F0FEFF4-E494-E740-92EE-C963F1481D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FD58B3E-50EA-3C4D-886E-8203015F9803}" type="slidenum">
              <a:rPr lang="en-US" altLang="zh-CN">
                <a:latin typeface="Times New Roman" panose="02020603050405020304" pitchFamily="18" charset="0"/>
              </a:rPr>
              <a:pPr/>
              <a:t>18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214019" name="Rectangle 2">
            <a:extLst>
              <a:ext uri="{FF2B5EF4-FFF2-40B4-BE49-F238E27FC236}">
                <a16:creationId xmlns:a16="http://schemas.microsoft.com/office/drawing/2014/main" id="{F961D191-F236-CB44-960B-788A46AFC5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214020" name="Rectangle 3">
            <a:extLst>
              <a:ext uri="{FF2B5EF4-FFF2-40B4-BE49-F238E27FC236}">
                <a16:creationId xmlns:a16="http://schemas.microsoft.com/office/drawing/2014/main" id="{86E41A6A-4994-8C45-AECC-EE5F74A20D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Extension to the K-dimensional case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>
            <a:extLst>
              <a:ext uri="{FF2B5EF4-FFF2-40B4-BE49-F238E27FC236}">
                <a16:creationId xmlns:a16="http://schemas.microsoft.com/office/drawing/2014/main" id="{E5708E81-ABBE-0641-8D95-74DB9FD3FA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C5E065-18B0-CB47-9F89-B6644EE97868}" type="slidenum">
              <a:rPr lang="en-US" altLang="zh-CN">
                <a:latin typeface="Times New Roman" panose="02020603050405020304" pitchFamily="18" charset="0"/>
              </a:rPr>
              <a:pPr/>
              <a:t>19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215043" name="Rectangle 2">
            <a:extLst>
              <a:ext uri="{FF2B5EF4-FFF2-40B4-BE49-F238E27FC236}">
                <a16:creationId xmlns:a16="http://schemas.microsoft.com/office/drawing/2014/main" id="{3B484670-D5C2-984A-9EB8-A1D6393FB9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3175" y="714375"/>
            <a:ext cx="4770438" cy="3578225"/>
          </a:xfrm>
          <a:ln/>
        </p:spPr>
      </p:sp>
      <p:sp>
        <p:nvSpPr>
          <p:cNvPr id="215044" name="Rectangle 3">
            <a:extLst>
              <a:ext uri="{FF2B5EF4-FFF2-40B4-BE49-F238E27FC236}">
                <a16:creationId xmlns:a16="http://schemas.microsoft.com/office/drawing/2014/main" id="{96101193-C7ED-2746-85DB-3A97D7DEFF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5200" y="4530725"/>
            <a:ext cx="5384800" cy="4370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>
            <a:extLst>
              <a:ext uri="{FF2B5EF4-FFF2-40B4-BE49-F238E27FC236}">
                <a16:creationId xmlns:a16="http://schemas.microsoft.com/office/drawing/2014/main" id="{F2507618-E96E-2843-89F2-FCEB48C279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EFF1CCD-02BD-EB46-ADBE-E118C6A357C2}" type="slidenum">
              <a:rPr lang="en-US" altLang="zh-CN">
                <a:latin typeface="Times New Roman" panose="02020603050405020304" pitchFamily="18" charset="0"/>
              </a:rPr>
              <a:pPr/>
              <a:t>20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216067" name="Rectangle 2">
            <a:extLst>
              <a:ext uri="{FF2B5EF4-FFF2-40B4-BE49-F238E27FC236}">
                <a16:creationId xmlns:a16="http://schemas.microsoft.com/office/drawing/2014/main" id="{B0C2D7CA-917B-6E43-8A11-738C028B5F1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-1588" y="-1588"/>
            <a:ext cx="3170238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158" tIns="0" rIns="20158" bIns="0"/>
          <a:lstStyle>
            <a:lvl1pPr defTabSz="1008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100" i="1">
                <a:latin typeface="Times New Roman" panose="02020603050405020304" pitchFamily="18" charset="0"/>
              </a:rPr>
              <a:t>Multimedia Technologies</a:t>
            </a:r>
          </a:p>
        </p:txBody>
      </p:sp>
      <p:sp>
        <p:nvSpPr>
          <p:cNvPr id="216068" name="Rectangle 3">
            <a:extLst>
              <a:ext uri="{FF2B5EF4-FFF2-40B4-BE49-F238E27FC236}">
                <a16:creationId xmlns:a16="http://schemas.microsoft.com/office/drawing/2014/main" id="{6DEA697C-05BF-B645-B607-06207F7579D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-1588"/>
            <a:ext cx="3170237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158" tIns="0" rIns="20158" bIns="0"/>
          <a:lstStyle>
            <a:lvl1pPr defTabSz="1008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zh-CN" sz="1100" i="1">
                <a:latin typeface="Times New Roman" panose="02020603050405020304" pitchFamily="18" charset="0"/>
              </a:rPr>
              <a:t>7/17/97</a:t>
            </a:r>
          </a:p>
        </p:txBody>
      </p:sp>
      <p:sp>
        <p:nvSpPr>
          <p:cNvPr id="216069" name="Rectangle 6">
            <a:extLst>
              <a:ext uri="{FF2B5EF4-FFF2-40B4-BE49-F238E27FC236}">
                <a16:creationId xmlns:a16="http://schemas.microsoft.com/office/drawing/2014/main" id="{26EE4902-99BB-0143-B465-249B7E62689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-1588" y="9120188"/>
            <a:ext cx="3170238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158" tIns="0" rIns="20158" bIns="0" anchor="b"/>
          <a:lstStyle>
            <a:lvl1pPr defTabSz="1008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100" i="1">
                <a:latin typeface="Times New Roman" panose="02020603050405020304" pitchFamily="18" charset="0"/>
              </a:rPr>
              <a:t>Kien A. Hua</a:t>
            </a:r>
          </a:p>
        </p:txBody>
      </p:sp>
      <p:sp>
        <p:nvSpPr>
          <p:cNvPr id="216070" name="Rectangle 7">
            <a:extLst>
              <a:ext uri="{FF2B5EF4-FFF2-40B4-BE49-F238E27FC236}">
                <a16:creationId xmlns:a16="http://schemas.microsoft.com/office/drawing/2014/main" id="{E63E67D4-AD2C-0642-BA6F-75A2CC629A1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158" tIns="0" rIns="20158" bIns="0" anchor="b"/>
          <a:lstStyle>
            <a:lvl1pPr defTabSz="1008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7CEA549-B982-444F-9345-32C37852FC27}" type="slidenum">
              <a:rPr lang="en-US" altLang="zh-CN" sz="1100" i="1">
                <a:latin typeface="Times New Roman" panose="02020603050405020304" pitchFamily="18" charset="0"/>
              </a:rPr>
              <a:pPr algn="r"/>
              <a:t>20</a:t>
            </a:fld>
            <a:endParaRPr lang="en-US" altLang="zh-CN" sz="1100" i="1">
              <a:latin typeface="Times New Roman" panose="02020603050405020304" pitchFamily="18" charset="0"/>
            </a:endParaRPr>
          </a:p>
        </p:txBody>
      </p:sp>
      <p:sp>
        <p:nvSpPr>
          <p:cNvPr id="216071" name="Rectangle 2">
            <a:extLst>
              <a:ext uri="{FF2B5EF4-FFF2-40B4-BE49-F238E27FC236}">
                <a16:creationId xmlns:a16="http://schemas.microsoft.com/office/drawing/2014/main" id="{1769F3B3-84A1-094A-A004-CECC278948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1588" y="725488"/>
            <a:ext cx="4784725" cy="3589337"/>
          </a:xfrm>
          <a:ln cap="flat"/>
        </p:spPr>
      </p:sp>
      <p:sp>
        <p:nvSpPr>
          <p:cNvPr id="216072" name="Rectangle 3">
            <a:extLst>
              <a:ext uri="{FF2B5EF4-FFF2-40B4-BE49-F238E27FC236}">
                <a16:creationId xmlns:a16="http://schemas.microsoft.com/office/drawing/2014/main" id="{B150D17E-080D-4A4C-BCF2-2998A8E1BB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4163" cy="43195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436" tIns="48719" rIns="97436" bIns="48719"/>
          <a:lstStyle/>
          <a:p>
            <a:pPr defTabSz="952500"/>
            <a:endParaRPr lang="es-E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>
            <a:extLst>
              <a:ext uri="{FF2B5EF4-FFF2-40B4-BE49-F238E27FC236}">
                <a16:creationId xmlns:a16="http://schemas.microsoft.com/office/drawing/2014/main" id="{0B9C83C1-31ED-B042-B4A3-8973A472F3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067C3B-C9D9-D44E-9729-518598B1A707}" type="slidenum">
              <a:rPr lang="en-US" altLang="zh-CN">
                <a:latin typeface="Times New Roman" panose="02020603050405020304" pitchFamily="18" charset="0"/>
              </a:rPr>
              <a:pPr/>
              <a:t>21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217091" name="Rectangle 2">
            <a:extLst>
              <a:ext uri="{FF2B5EF4-FFF2-40B4-BE49-F238E27FC236}">
                <a16:creationId xmlns:a16="http://schemas.microsoft.com/office/drawing/2014/main" id="{3A5E4220-2CE8-6947-81FE-19C2E35821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217092" name="Rectangle 3">
            <a:extLst>
              <a:ext uri="{FF2B5EF4-FFF2-40B4-BE49-F238E27FC236}">
                <a16:creationId xmlns:a16="http://schemas.microsoft.com/office/drawing/2014/main" id="{7A72C3B7-BCAE-B64D-9F94-22FF4ACF3F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Extension to the K-dimensional case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>
            <a:extLst>
              <a:ext uri="{FF2B5EF4-FFF2-40B4-BE49-F238E27FC236}">
                <a16:creationId xmlns:a16="http://schemas.microsoft.com/office/drawing/2014/main" id="{A272994F-2045-D34E-919D-3596051498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A56B8A9-8133-774A-88E8-30E5AAC1606C}" type="slidenum">
              <a:rPr lang="en-US" altLang="zh-CN">
                <a:latin typeface="Times New Roman" panose="02020603050405020304" pitchFamily="18" charset="0"/>
              </a:rPr>
              <a:pPr/>
              <a:t>22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218115" name="Rectangle 2">
            <a:extLst>
              <a:ext uri="{FF2B5EF4-FFF2-40B4-BE49-F238E27FC236}">
                <a16:creationId xmlns:a16="http://schemas.microsoft.com/office/drawing/2014/main" id="{E107BCE7-DEB1-244B-9564-CFE870F55E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218116" name="Rectangle 3">
            <a:extLst>
              <a:ext uri="{FF2B5EF4-FFF2-40B4-BE49-F238E27FC236}">
                <a16:creationId xmlns:a16="http://schemas.microsoft.com/office/drawing/2014/main" id="{9265591F-B333-9740-93A4-C4DA7DC237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Extension to the K-dimensional case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>
            <a:extLst>
              <a:ext uri="{FF2B5EF4-FFF2-40B4-BE49-F238E27FC236}">
                <a16:creationId xmlns:a16="http://schemas.microsoft.com/office/drawing/2014/main" id="{0540CA84-2993-F64D-B068-140B573120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0EBAE3-B683-0640-921A-A9C015ECE544}" type="slidenum">
              <a:rPr lang="en-US" altLang="zh-CN">
                <a:latin typeface="Times New Roman" panose="02020603050405020304" pitchFamily="18" charset="0"/>
              </a:rPr>
              <a:pPr/>
              <a:t>23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219139" name="Rectangle 2">
            <a:extLst>
              <a:ext uri="{FF2B5EF4-FFF2-40B4-BE49-F238E27FC236}">
                <a16:creationId xmlns:a16="http://schemas.microsoft.com/office/drawing/2014/main" id="{F51E87D4-BFA2-164C-BCB8-CE19F37F92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219140" name="Rectangle 3">
            <a:extLst>
              <a:ext uri="{FF2B5EF4-FFF2-40B4-BE49-F238E27FC236}">
                <a16:creationId xmlns:a16="http://schemas.microsoft.com/office/drawing/2014/main" id="{FCFE07BC-FB69-9D49-944E-507D1E90BB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Extension to the K-dimensional case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8A89-F008-494E-8C6A-66CBF398F5AD}" type="datetime1">
              <a:rPr lang="zh-CN" altLang="en-US" smtClean="0"/>
              <a:t>2024/4/22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7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87536-C56B-C741-A018-67E6ED5B8497}" type="datetime1">
              <a:rPr lang="zh-CN" altLang="en-US" smtClean="0"/>
              <a:t>2024/4/22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90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8F54-CEDC-A241-ABC6-10C4198A0C73}" type="datetime1">
              <a:rPr lang="zh-CN" altLang="en-US" smtClean="0"/>
              <a:t>2024/4/22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7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67640" y="836640"/>
            <a:ext cx="8229240" cy="761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772640"/>
            <a:ext cx="8229240" cy="468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Bef>
                <a:spcPts val="1415"/>
              </a:spcBef>
            </a:pPr>
            <a:endParaRPr lang="zh-CN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53531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13" y="100013"/>
            <a:ext cx="8229600" cy="906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50838" y="1214438"/>
            <a:ext cx="4038600" cy="5076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1838" y="1214438"/>
            <a:ext cx="4038600" cy="5076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2BA355-BB69-044A-A851-251DD945AF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1028D-4BB3-2D4B-A00A-58BA2B1BD2F1}" type="datetime1">
              <a:rPr lang="zh-CN" altLang="en-US" smtClean="0"/>
              <a:t>2024/4/22</a:t>
            </a:fld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523A408-1365-5F43-AF9D-69069FFE763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707AD5-DD5D-5C4C-8079-5B3BA8A2EB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522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67640" y="836640"/>
            <a:ext cx="8229240" cy="761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772640"/>
            <a:ext cx="8229240" cy="4680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71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AE49-BCE9-7443-B1DF-503908D8700C}" type="datetime1">
              <a:rPr lang="zh-CN" altLang="en-US" smtClean="0"/>
              <a:t>2024/4/22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35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8C5B-FD02-8744-BD98-91A8F8C359CE}" type="datetime1">
              <a:rPr lang="zh-CN" altLang="en-US" smtClean="0"/>
              <a:t>2024/4/22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2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88D6-4979-E241-9EAE-F1BB81C64C30}" type="datetime1">
              <a:rPr lang="zh-CN" altLang="en-US" smtClean="0"/>
              <a:t>2024/4/22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0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8406-A54F-1649-A359-0CA23DA56BC5}" type="datetime1">
              <a:rPr lang="zh-CN" altLang="en-US" smtClean="0"/>
              <a:t>2024/4/22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1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B4D1-7881-9F4B-A6CE-80C49BB06CEC}" type="datetime1">
              <a:rPr lang="zh-CN" altLang="en-US" smtClean="0"/>
              <a:t>2024/4/22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50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E4E7-2A2C-0740-8255-FEF2033371C8}" type="datetime1">
              <a:rPr lang="zh-CN" altLang="en-US" smtClean="0"/>
              <a:t>2024/4/22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84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AC8B-30C9-4345-8FEF-D8255FE2CB2A}" type="datetime1">
              <a:rPr lang="zh-CN" altLang="en-US" smtClean="0"/>
              <a:t>2024/4/22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6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524AD-9DC8-124E-A6FD-6D0A3A30E0FA}" type="datetime1">
              <a:rPr lang="zh-CN" altLang="en-US" smtClean="0"/>
              <a:t>2024/4/22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1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355AF-5E16-B040-83FB-CB23554C6091}" type="datetime1">
              <a:rPr lang="zh-CN" altLang="en-US" smtClean="0"/>
              <a:t>2024/4/22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73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rian3d/DBow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rmsalinas/fbow" TargetMode="External"/><Relationship Id="rId5" Type="http://schemas.openxmlformats.org/officeDocument/2006/relationships/hyperlink" Target="https://github.com/rmsalinas/DBow3" TargetMode="External"/><Relationship Id="rId4" Type="http://schemas.openxmlformats.org/officeDocument/2006/relationships/hyperlink" Target="https://github.com/dorian3d/DBoW2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ingle tree on a field with cityscape in foggy distance">
            <a:extLst>
              <a:ext uri="{FF2B5EF4-FFF2-40B4-BE49-F238E27FC236}">
                <a16:creationId xmlns:a16="http://schemas.microsoft.com/office/drawing/2014/main" id="{9EEDCFB2-52FF-604F-806A-B82BF597C4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11334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7033F4-283C-3C49-B7A6-54F736A58C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FFFFFF"/>
                </a:solidFill>
              </a:rPr>
              <a:t>Lecture</a:t>
            </a:r>
            <a:r>
              <a:rPr lang="zh-CN" altLang="en-US" b="1" dirty="0">
                <a:solidFill>
                  <a:srgbClr val="FFFFFF"/>
                </a:solidFill>
              </a:rPr>
              <a:t> </a:t>
            </a:r>
            <a:r>
              <a:rPr lang="en-US" altLang="zh-CN" b="1" dirty="0">
                <a:solidFill>
                  <a:srgbClr val="FFFFFF"/>
                </a:solidFill>
              </a:rPr>
              <a:t>7</a:t>
            </a:r>
            <a:br>
              <a:rPr lang="en-US" altLang="zh-CN" b="1" dirty="0">
                <a:solidFill>
                  <a:srgbClr val="FFFFFF"/>
                </a:solidFill>
              </a:rPr>
            </a:br>
            <a:r>
              <a:rPr lang="en-US" altLang="zh-CN" b="1" dirty="0">
                <a:solidFill>
                  <a:srgbClr val="FFFFFF"/>
                </a:solidFill>
              </a:rPr>
              <a:t>Nearest</a:t>
            </a:r>
            <a:r>
              <a:rPr lang="zh-CN" altLang="en-US" b="1" dirty="0">
                <a:solidFill>
                  <a:srgbClr val="FFFFFF"/>
                </a:solidFill>
              </a:rPr>
              <a:t> </a:t>
            </a:r>
            <a:r>
              <a:rPr lang="en-US" altLang="zh-CN" b="1" dirty="0">
                <a:solidFill>
                  <a:srgbClr val="FFFFFF"/>
                </a:solidFill>
              </a:rPr>
              <a:t>Neighbor</a:t>
            </a:r>
            <a:r>
              <a:rPr lang="zh-CN" altLang="en-US" b="1" dirty="0">
                <a:solidFill>
                  <a:srgbClr val="FFFFFF"/>
                </a:solidFill>
              </a:rPr>
              <a:t> </a:t>
            </a:r>
            <a:r>
              <a:rPr lang="en-US" altLang="zh-CN" b="1" dirty="0">
                <a:solidFill>
                  <a:srgbClr val="FFFFFF"/>
                </a:solidFill>
              </a:rPr>
              <a:t>Search</a:t>
            </a:r>
            <a:r>
              <a:rPr lang="zh-CN" altLang="en-US" b="1" dirty="0">
                <a:solidFill>
                  <a:srgbClr val="FFFFFF"/>
                </a:solidFill>
              </a:rPr>
              <a:t> </a:t>
            </a:r>
            <a:r>
              <a:rPr lang="en-US" altLang="zh-CN" b="1" dirty="0">
                <a:solidFill>
                  <a:srgbClr val="FFFFFF"/>
                </a:solidFill>
              </a:rPr>
              <a:t>&amp;</a:t>
            </a:r>
            <a:r>
              <a:rPr lang="zh-CN" altLang="en-US" b="1" dirty="0">
                <a:solidFill>
                  <a:srgbClr val="FFFFFF"/>
                </a:solidFill>
              </a:rPr>
              <a:t> </a:t>
            </a:r>
            <a:r>
              <a:rPr lang="en-US" altLang="zh-CN" b="1" dirty="0">
                <a:solidFill>
                  <a:srgbClr val="FFFFFF"/>
                </a:solidFill>
              </a:rPr>
              <a:t>Hierarchical</a:t>
            </a:r>
            <a:r>
              <a:rPr lang="zh-CN" altLang="en-US" b="1" dirty="0">
                <a:solidFill>
                  <a:srgbClr val="FFFFFF"/>
                </a:solidFill>
              </a:rPr>
              <a:t> </a:t>
            </a:r>
            <a:r>
              <a:rPr lang="en-US" altLang="zh-CN" b="1" dirty="0">
                <a:solidFill>
                  <a:srgbClr val="FFFFFF"/>
                </a:solidFill>
              </a:rPr>
              <a:t>clustering</a:t>
            </a:r>
            <a:r>
              <a:rPr lang="zh-CN" altLang="en-US" b="1" dirty="0">
                <a:solidFill>
                  <a:srgbClr val="FFFFFF"/>
                </a:solidFill>
              </a:rPr>
              <a:t> </a:t>
            </a:r>
            <a:r>
              <a:rPr lang="en-US" altLang="zh-CN" b="1" dirty="0">
                <a:solidFill>
                  <a:srgbClr val="FFFFFF"/>
                </a:solidFill>
              </a:rPr>
              <a:t>Tree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DB9ABB-20A2-FA46-B1B3-054AE19BE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804435"/>
            <a:ext cx="6858000" cy="1655762"/>
          </a:xfrm>
        </p:spPr>
        <p:txBody>
          <a:bodyPr/>
          <a:lstStyle/>
          <a:p>
            <a:r>
              <a:rPr lang="en-US" altLang="zh-CN" dirty="0" err="1"/>
              <a:t>Yongcai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</a:p>
          <a:p>
            <a:r>
              <a:rPr lang="en-US" altLang="zh-CN" dirty="0"/>
              <a:t>Renmin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China</a:t>
            </a:r>
          </a:p>
        </p:txBody>
      </p:sp>
    </p:spTree>
    <p:extLst>
      <p:ext uri="{BB962C8B-B14F-4D97-AF65-F5344CB8AC3E}">
        <p14:creationId xmlns:p14="http://schemas.microsoft.com/office/powerpoint/2010/main" val="2990245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1CD56F-8498-CB49-96B2-C063665FD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58" y="463399"/>
            <a:ext cx="2279221" cy="20371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7411A0A-DBE4-2144-BB77-10FB9AEBE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84"/>
          <a:stretch/>
        </p:blipFill>
        <p:spPr>
          <a:xfrm>
            <a:off x="984722" y="2949332"/>
            <a:ext cx="1485860" cy="16532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7DC619-7628-6B4C-A570-8B7DFD561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278"/>
          <a:stretch/>
        </p:blipFill>
        <p:spPr>
          <a:xfrm>
            <a:off x="5599932" y="266970"/>
            <a:ext cx="1554605" cy="18553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A26793-66E4-A04E-A2B7-701A52F4A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387" y="4618019"/>
            <a:ext cx="5845294" cy="22806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A78C05B-DAF0-9C4F-9931-EF26AB6BE962}"/>
              </a:ext>
            </a:extLst>
          </p:cNvPr>
          <p:cNvSpPr txBox="1"/>
          <p:nvPr/>
        </p:nvSpPr>
        <p:spPr>
          <a:xfrm>
            <a:off x="255319" y="1787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Rectangle(Point low, Point high) 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32AB90-A111-2C43-8F9A-FC47952D3E4C}"/>
              </a:ext>
            </a:extLst>
          </p:cNvPr>
          <p:cNvSpPr txBox="1"/>
          <p:nvPr/>
        </p:nvSpPr>
        <p:spPr>
          <a:xfrm>
            <a:off x="255319" y="267247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boolean</a:t>
            </a:r>
            <a:r>
              <a:rPr lang="en-US" altLang="zh-CN" sz="18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 contains(Point q) 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9DE8F1-F44E-134C-98F0-1B3DA62BA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1"/>
          <a:stretch/>
        </p:blipFill>
        <p:spPr>
          <a:xfrm>
            <a:off x="1051179" y="4875627"/>
            <a:ext cx="1352945" cy="165323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2379D71-8DFC-6845-9395-DC1928E1F5DE}"/>
              </a:ext>
            </a:extLst>
          </p:cNvPr>
          <p:cNvSpPr txBox="1"/>
          <p:nvPr/>
        </p:nvSpPr>
        <p:spPr>
          <a:xfrm>
            <a:off x="246327" y="4716659"/>
            <a:ext cx="4797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boolean</a:t>
            </a:r>
            <a:r>
              <a:rPr lang="en-US" altLang="zh-CN" sz="18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 contains(Rectangle c) </a:t>
            </a:r>
            <a:endParaRPr 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AFCAF20-D983-394B-A02D-ACD83095E8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55"/>
          <a:stretch/>
        </p:blipFill>
        <p:spPr>
          <a:xfrm>
            <a:off x="5563209" y="2337253"/>
            <a:ext cx="1664762" cy="185533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DBE29FC-B651-844D-AE65-0AB4496BB2E0}"/>
              </a:ext>
            </a:extLst>
          </p:cNvPr>
          <p:cNvSpPr txBox="1"/>
          <p:nvPr/>
        </p:nvSpPr>
        <p:spPr>
          <a:xfrm>
            <a:off x="4880774" y="2117272"/>
            <a:ext cx="4797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float </a:t>
            </a:r>
            <a:r>
              <a:rPr lang="en-US" altLang="zh-CN" sz="1800" dirty="0" err="1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distanceFrom</a:t>
            </a:r>
            <a:r>
              <a:rPr lang="en-US" altLang="zh-CN" sz="18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(Point q) </a:t>
            </a:r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DC94B1E-72B1-3945-B310-C1C7004D9AE9}"/>
              </a:ext>
            </a:extLst>
          </p:cNvPr>
          <p:cNvSpPr txBox="1"/>
          <p:nvPr/>
        </p:nvSpPr>
        <p:spPr>
          <a:xfrm>
            <a:off x="4852256" y="117741"/>
            <a:ext cx="4797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float </a:t>
            </a:r>
            <a:r>
              <a:rPr lang="en-US" altLang="zh-CN" sz="1800" dirty="0" err="1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distanceFrom</a:t>
            </a:r>
            <a:r>
              <a:rPr lang="en-US" altLang="zh-CN" sz="18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(Cell 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c</a:t>
            </a:r>
            <a:r>
              <a:rPr lang="en-US" altLang="zh-CN" sz="18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) </a:t>
            </a:r>
            <a:endParaRPr 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1841EA3-B5F7-2547-A6A0-B7FBE546ABDB}"/>
              </a:ext>
            </a:extLst>
          </p:cNvPr>
          <p:cNvSpPr txBox="1"/>
          <p:nvPr/>
        </p:nvSpPr>
        <p:spPr>
          <a:xfrm>
            <a:off x="2962051" y="4248449"/>
            <a:ext cx="4797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Rectangle </a:t>
            </a:r>
            <a:r>
              <a:rPr lang="en-US" altLang="zh-CN" sz="1800" dirty="0" err="1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leftPart</a:t>
            </a:r>
            <a:r>
              <a:rPr lang="en-US" altLang="zh-CN" sz="18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(int cd, Point s) </a:t>
            </a:r>
            <a:endParaRPr 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E8E9C8E-8FAD-DD44-BBAC-9969768B1D7E}"/>
              </a:ext>
            </a:extLst>
          </p:cNvPr>
          <p:cNvSpPr txBox="1"/>
          <p:nvPr/>
        </p:nvSpPr>
        <p:spPr>
          <a:xfrm>
            <a:off x="5750119" y="4506295"/>
            <a:ext cx="4797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Rectangle </a:t>
            </a:r>
            <a:r>
              <a:rPr lang="en-US" altLang="zh-CN" sz="1800" dirty="0" err="1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rightPart</a:t>
            </a:r>
            <a:r>
              <a:rPr lang="en-US" altLang="zh-CN" sz="18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(int cd, Point s) </a:t>
            </a:r>
            <a:endParaRPr 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1D3B938-2012-744D-BA63-99FFC90D8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7434B2-AA0F-CB45-8A41-0CB46415B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1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6" grpId="0"/>
      <p:bldP spid="17" grpId="0"/>
      <p:bldP spid="19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6F013C6-7EC2-2A4C-8091-4C33E45AF814}"/>
              </a:ext>
            </a:extLst>
          </p:cNvPr>
          <p:cNvSpPr txBox="1"/>
          <p:nvPr/>
        </p:nvSpPr>
        <p:spPr>
          <a:xfrm>
            <a:off x="282539" y="1214378"/>
            <a:ext cx="8578921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int </a:t>
            </a:r>
            <a:r>
              <a:rPr lang="en-US" altLang="zh-CN" sz="2000" dirty="0" err="1">
                <a:solidFill>
                  <a:srgbClr val="00B050"/>
                </a:solidFill>
                <a:effectLst/>
                <a:latin typeface="Helvetica" pitchFamily="2" charset="0"/>
              </a:rPr>
              <a:t>rangeCount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(Rectangle 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KDNode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Helvetica" pitchFamily="2" charset="0"/>
              </a:rPr>
              <a:t>p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, Rectangle </a:t>
            </a:r>
            <a:r>
              <a:rPr lang="en-US" altLang="zh-CN" sz="2000" dirty="0">
                <a:solidFill>
                  <a:srgbClr val="C00000"/>
                </a:solidFill>
                <a:effectLst/>
                <a:latin typeface="Helvetica" pitchFamily="2" charset="0"/>
              </a:rPr>
              <a:t>cell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) {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	if (p == null) return 0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	else if 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(</a:t>
            </a:r>
            <a:r>
              <a:rPr lang="en-US" altLang="zh-CN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R.isDisjointFrom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(cell))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   		return 0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	else if 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(</a:t>
            </a:r>
            <a:r>
              <a:rPr lang="en-US" altLang="zh-CN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R.contains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(cell))</a:t>
            </a:r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          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//</a:t>
            </a:r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如果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R</a:t>
            </a:r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包含整个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cell</a:t>
            </a:r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，返回</a:t>
            </a:r>
            <a:r>
              <a:rPr lang="en-US" altLang="zh-CN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p.size</a:t>
            </a:r>
            <a:endParaRPr lang="en-US" altLang="zh-CN" sz="2000" dirty="0">
              <a:solidFill>
                <a:schemeClr val="accent6">
                  <a:lumMod val="50000"/>
                </a:schemeClr>
              </a:solidFill>
              <a:effectLst/>
              <a:latin typeface="Helvetica" pitchFamily="2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   		return 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p.size</a:t>
            </a:r>
            <a:endParaRPr lang="en-US" altLang="zh-CN" sz="2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	else {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   		int count = 0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                   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//</a:t>
            </a:r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如果相交</a:t>
            </a:r>
            <a:endParaRPr lang="en-US" altLang="zh-CN" sz="2000" dirty="0">
              <a:solidFill>
                <a:schemeClr val="accent6">
                  <a:lumMod val="50000"/>
                </a:schemeClr>
              </a:solidFill>
              <a:effectLst/>
              <a:latin typeface="Helvetica" pitchFamily="2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   		if (</a:t>
            </a:r>
            <a:r>
              <a:rPr lang="en-US" altLang="zh-CN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R.contains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(</a:t>
            </a:r>
            <a:r>
              <a:rPr lang="en-US" altLang="zh-CN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p.point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))</a:t>
            </a:r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      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//</a:t>
            </a:r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如果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R</a:t>
            </a:r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包含</a:t>
            </a:r>
            <a:r>
              <a:rPr lang="en-US" altLang="zh-CN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p</a:t>
            </a:r>
            <a:r>
              <a:rPr lang="en-US" altLang="zh-CN" sz="2000" dirty="0" err="1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.point</a:t>
            </a:r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，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count++</a:t>
            </a:r>
            <a:endParaRPr lang="en-US" altLang="zh-CN" sz="2000" dirty="0">
              <a:solidFill>
                <a:schemeClr val="accent6">
                  <a:lumMod val="50000"/>
                </a:schemeClr>
              </a:solidFill>
              <a:effectLst/>
              <a:latin typeface="Helvetica" pitchFamily="2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		count += 1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                                          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 //</a:t>
            </a:r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递归在左子树</a:t>
            </a:r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进行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Count</a:t>
            </a:r>
            <a:endParaRPr lang="en-US" altLang="zh-CN" sz="2000" dirty="0">
              <a:solidFill>
                <a:schemeClr val="accent6">
                  <a:lumMod val="50000"/>
                </a:schemeClr>
              </a:solidFill>
              <a:effectLst/>
              <a:latin typeface="Helvetica" pitchFamily="2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            count += </a:t>
            </a:r>
            <a:r>
              <a:rPr lang="en-US" altLang="zh-CN" sz="2000" dirty="0" err="1">
                <a:solidFill>
                  <a:srgbClr val="00B050"/>
                </a:solidFill>
                <a:effectLst/>
                <a:latin typeface="Helvetica" pitchFamily="2" charset="0"/>
              </a:rPr>
              <a:t>rangeCount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(R, 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p.left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,  </a:t>
            </a:r>
            <a:r>
              <a:rPr lang="en-US" altLang="zh-CN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cell.leftPart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(</a:t>
            </a:r>
            <a:r>
              <a:rPr lang="en-US" altLang="zh-CN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p.cutDim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, </a:t>
            </a:r>
            <a:r>
              <a:rPr lang="en-US" altLang="zh-CN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p.point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))</a:t>
            </a:r>
          </a:p>
          <a:p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                                            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//</a:t>
            </a:r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递归在右子树进行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latin typeface="Helvetica" pitchFamily="2" charset="0"/>
              </a:rPr>
              <a:t>Count</a:t>
            </a:r>
            <a:endParaRPr lang="en-US" altLang="zh-CN" sz="2000" dirty="0">
              <a:solidFill>
                <a:schemeClr val="accent6">
                  <a:lumMod val="50000"/>
                </a:schemeClr>
              </a:solidFill>
              <a:effectLst/>
              <a:latin typeface="Helvetica" pitchFamily="2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            count += </a:t>
            </a:r>
            <a:r>
              <a:rPr lang="en-US" altLang="zh-CN" sz="2000" dirty="0" err="1">
                <a:solidFill>
                  <a:srgbClr val="00B050"/>
                </a:solidFill>
                <a:effectLst/>
                <a:latin typeface="Helvetica" pitchFamily="2" charset="0"/>
              </a:rPr>
              <a:t>rangeCount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(R, 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p.right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US" altLang="zh-CN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cell.rightPart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(</a:t>
            </a:r>
            <a:r>
              <a:rPr lang="en-US" altLang="zh-CN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p.cutDim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, </a:t>
            </a:r>
            <a:r>
              <a:rPr lang="en-US" altLang="zh-CN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p.point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  <a:effectLst/>
                <a:latin typeface="Helvetica" pitchFamily="2" charset="0"/>
              </a:rPr>
              <a:t>))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            return count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        }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}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42CCA11-A7B7-4C43-A52B-3F098E93E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5F129E-3353-E643-A558-F6AAA4D1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11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A1F019-82D7-8D4F-AA40-F638E6F95AED}"/>
              </a:ext>
            </a:extLst>
          </p:cNvPr>
          <p:cNvSpPr txBox="1"/>
          <p:nvPr/>
        </p:nvSpPr>
        <p:spPr>
          <a:xfrm>
            <a:off x="5218185" y="845046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//当前节点的</a:t>
            </a:r>
            <a:r>
              <a:rPr lang="en-US" altLang="zh-CN" dirty="0">
                <a:solidFill>
                  <a:srgbClr val="00B050"/>
                </a:solidFill>
              </a:rPr>
              <a:t>2D</a:t>
            </a:r>
            <a:r>
              <a:rPr lang="zh-CN" altLang="en-US" dirty="0">
                <a:solidFill>
                  <a:srgbClr val="00B050"/>
                </a:solidFill>
              </a:rPr>
              <a:t>框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ABFF08-996D-E84F-8A6C-5A18A6DF7F62}"/>
              </a:ext>
            </a:extLst>
          </p:cNvPr>
          <p:cNvSpPr txBox="1"/>
          <p:nvPr/>
        </p:nvSpPr>
        <p:spPr>
          <a:xfrm>
            <a:off x="3583793" y="86175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</a:t>
            </a:r>
            <a:r>
              <a:rPr lang="en-US" dirty="0" err="1">
                <a:solidFill>
                  <a:srgbClr val="00B050"/>
                </a:solidFill>
              </a:rPr>
              <a:t>当前节点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7843CA-3F70-A642-844B-77D5D4C9C5AE}"/>
              </a:ext>
            </a:extLst>
          </p:cNvPr>
          <p:cNvSpPr txBox="1"/>
          <p:nvPr/>
        </p:nvSpPr>
        <p:spPr>
          <a:xfrm>
            <a:off x="2122831" y="86175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</a:t>
            </a:r>
            <a:r>
              <a:rPr lang="en-US" dirty="0" err="1">
                <a:solidFill>
                  <a:srgbClr val="00B050"/>
                </a:solidFill>
              </a:rPr>
              <a:t>查询框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94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EE2F4E-14DB-A540-9720-AF7A1696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889" y="130628"/>
            <a:ext cx="3460667" cy="31722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28490D4-081C-0245-A5D1-4C0A22BF4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18" y="2470110"/>
            <a:ext cx="8248122" cy="43878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5BB77C-919C-8343-ABE9-A6A4DAEAD484}"/>
              </a:ext>
            </a:extLst>
          </p:cNvPr>
          <p:cNvSpPr txBox="1"/>
          <p:nvPr/>
        </p:nvSpPr>
        <p:spPr>
          <a:xfrm>
            <a:off x="5515376" y="405417"/>
            <a:ext cx="3131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Range</a:t>
            </a:r>
            <a:r>
              <a:rPr lang="zh-CN" altLang="en-US" sz="2400" dirty="0"/>
              <a:t> </a:t>
            </a:r>
            <a:r>
              <a:rPr lang="en-US" altLang="zh-CN" sz="2400" dirty="0"/>
              <a:t>Count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KD-Tree</a:t>
            </a:r>
          </a:p>
          <a:p>
            <a:pPr algn="ctr"/>
            <a:r>
              <a:rPr lang="en-US" sz="2400" dirty="0" err="1"/>
              <a:t>举例</a:t>
            </a:r>
            <a:endParaRPr lang="en-US" sz="24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EEB3FA-51C2-A049-B80D-A9DD4CD68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F93550-2BCF-AA44-AD85-33799BFF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52715" y="615751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13</a:t>
            </a:fld>
            <a:endParaRPr lang="en-US"/>
          </a:p>
        </p:txBody>
      </p:sp>
      <p:pic>
        <p:nvPicPr>
          <p:cNvPr id="7" name="图形 6" descr="3D 眼镜 纯色填充">
            <a:extLst>
              <a:ext uri="{FF2B5EF4-FFF2-40B4-BE49-F238E27FC236}">
                <a16:creationId xmlns:a16="http://schemas.microsoft.com/office/drawing/2014/main" id="{DEBA1BD8-C9FE-5C47-BB68-86EDDBD9AA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8150" y="4551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17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>
            <a:extLst>
              <a:ext uri="{FF2B5EF4-FFF2-40B4-BE49-F238E27FC236}">
                <a16:creationId xmlns:a16="http://schemas.microsoft.com/office/drawing/2014/main" id="{63AC8DA9-8B4A-1649-82F0-687DD6BC1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28" y="30956"/>
            <a:ext cx="78867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Nearest Neighbor (NN) Search</a:t>
            </a:r>
          </a:p>
        </p:txBody>
      </p:sp>
      <p:sp>
        <p:nvSpPr>
          <p:cNvPr id="92163" name="Content Placeholder 2">
            <a:extLst>
              <a:ext uri="{FF2B5EF4-FFF2-40B4-BE49-F238E27FC236}">
                <a16:creationId xmlns:a16="http://schemas.microsoft.com/office/drawing/2014/main" id="{C40B7A42-A3F7-3548-B649-4AC09FEEF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370" y="1365879"/>
            <a:ext cx="8229600" cy="4356100"/>
          </a:xfrm>
        </p:spPr>
        <p:txBody>
          <a:bodyPr/>
          <a:lstStyle/>
          <a:p>
            <a:pPr>
              <a:defRPr/>
            </a:pPr>
            <a:r>
              <a:rPr lang="en-US" dirty="0"/>
              <a:t>Given: a set </a:t>
            </a:r>
            <a:r>
              <a:rPr lang="en-US" i="1" dirty="0">
                <a:solidFill>
                  <a:srgbClr val="00B050"/>
                </a:solidFill>
              </a:rPr>
              <a:t>P</a:t>
            </a:r>
            <a:r>
              <a:rPr lang="en-US" dirty="0"/>
              <a:t> of </a:t>
            </a:r>
            <a:r>
              <a:rPr lang="en-US" i="1" dirty="0"/>
              <a:t>n</a:t>
            </a:r>
            <a:r>
              <a:rPr lang="en-US" dirty="0"/>
              <a:t> points in </a:t>
            </a:r>
            <a:r>
              <a:rPr lang="en-US" i="1" dirty="0"/>
              <a:t>R</a:t>
            </a:r>
            <a:r>
              <a:rPr lang="en-US" i="1" baseline="30000" dirty="0"/>
              <a:t>d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00B050"/>
                </a:solidFill>
              </a:rPr>
              <a:t>q</a:t>
            </a:r>
            <a:endParaRPr lang="en-US" i="1" dirty="0">
              <a:solidFill>
                <a:srgbClr val="00B050"/>
              </a:solidFill>
            </a:endParaRPr>
          </a:p>
          <a:p>
            <a:pPr>
              <a:defRPr/>
            </a:pPr>
            <a:r>
              <a:rPr lang="en-US" dirty="0"/>
              <a:t>Goal: find the </a:t>
            </a:r>
            <a:r>
              <a:rPr lang="en-US" i="1" dirty="0"/>
              <a:t>nearest neighbor</a:t>
            </a:r>
            <a:r>
              <a:rPr lang="en-US" dirty="0"/>
              <a:t>  </a:t>
            </a:r>
            <a:r>
              <a:rPr lang="en-US" i="1" dirty="0">
                <a:solidFill>
                  <a:srgbClr val="C00000"/>
                </a:solidFill>
              </a:rPr>
              <a:t>p</a:t>
            </a:r>
            <a:r>
              <a:rPr lang="en-US" dirty="0"/>
              <a:t> of </a:t>
            </a:r>
            <a:r>
              <a:rPr lang="en-US" i="1" dirty="0">
                <a:solidFill>
                  <a:srgbClr val="00B050"/>
                </a:solidFill>
              </a:rPr>
              <a:t>q</a:t>
            </a:r>
            <a:r>
              <a:rPr lang="en-US" dirty="0"/>
              <a:t> in </a:t>
            </a:r>
            <a:r>
              <a:rPr lang="en-US" i="1" dirty="0">
                <a:solidFill>
                  <a:srgbClr val="00B050"/>
                </a:solidFill>
              </a:rPr>
              <a:t>P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dirty="0"/>
          </a:p>
        </p:txBody>
      </p:sp>
      <p:grpSp>
        <p:nvGrpSpPr>
          <p:cNvPr id="93188" name="Group 14">
            <a:extLst>
              <a:ext uri="{FF2B5EF4-FFF2-40B4-BE49-F238E27FC236}">
                <a16:creationId xmlns:a16="http://schemas.microsoft.com/office/drawing/2014/main" id="{8B7A127F-85EC-BD4E-8DCE-907AB591F2F3}"/>
              </a:ext>
            </a:extLst>
          </p:cNvPr>
          <p:cNvGrpSpPr>
            <a:grpSpLocks/>
          </p:cNvGrpSpPr>
          <p:nvPr/>
        </p:nvGrpSpPr>
        <p:grpSpPr bwMode="auto">
          <a:xfrm>
            <a:off x="952500" y="3092450"/>
            <a:ext cx="3124200" cy="2438400"/>
            <a:chOff x="2209800" y="3733800"/>
            <a:chExt cx="3124200" cy="2438400"/>
          </a:xfrm>
        </p:grpSpPr>
        <p:sp>
          <p:nvSpPr>
            <p:cNvPr id="93191" name="AutoShape 4">
              <a:extLst>
                <a:ext uri="{FF2B5EF4-FFF2-40B4-BE49-F238E27FC236}">
                  <a16:creationId xmlns:a16="http://schemas.microsoft.com/office/drawing/2014/main" id="{20F1064C-25B1-B347-A21B-5843D25F2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4953000"/>
              <a:ext cx="152400" cy="152400"/>
            </a:xfrm>
            <a:prstGeom prst="flowChartConnector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3192" name="AutoShape 6">
              <a:extLst>
                <a:ext uri="{FF2B5EF4-FFF2-40B4-BE49-F238E27FC236}">
                  <a16:creationId xmlns:a16="http://schemas.microsoft.com/office/drawing/2014/main" id="{A5B53233-4098-9848-8F18-2D6C92ED0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4267200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3193" name="AutoShape 7">
              <a:extLst>
                <a:ext uri="{FF2B5EF4-FFF2-40B4-BE49-F238E27FC236}">
                  <a16:creationId xmlns:a16="http://schemas.microsoft.com/office/drawing/2014/main" id="{2A4BE795-43B6-044F-962E-9A5F02A01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4648200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3194" name="Text Box 8">
              <a:extLst>
                <a:ext uri="{FF2B5EF4-FFF2-40B4-BE49-F238E27FC236}">
                  <a16:creationId xmlns:a16="http://schemas.microsoft.com/office/drawing/2014/main" id="{94FFBC30-1354-CA4E-8ED6-A9056F6EB4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800" y="5029200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>
                  <a:ea typeface="宋体" panose="02010600030101010101" pitchFamily="2" charset="-122"/>
                </a:rPr>
                <a:t>q</a:t>
              </a:r>
            </a:p>
          </p:txBody>
        </p:sp>
        <p:sp>
          <p:nvSpPr>
            <p:cNvPr id="93195" name="Text Box 9">
              <a:extLst>
                <a:ext uri="{FF2B5EF4-FFF2-40B4-BE49-F238E27FC236}">
                  <a16:creationId xmlns:a16="http://schemas.microsoft.com/office/drawing/2014/main" id="{0362F063-D62D-B542-8D30-E954A90054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4724400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>
                  <a:ea typeface="宋体" panose="02010600030101010101" pitchFamily="2" charset="-122"/>
                </a:rPr>
                <a:t>p</a:t>
              </a:r>
            </a:p>
          </p:txBody>
        </p:sp>
        <p:sp>
          <p:nvSpPr>
            <p:cNvPr id="93196" name="AutoShape 10">
              <a:extLst>
                <a:ext uri="{FF2B5EF4-FFF2-40B4-BE49-F238E27FC236}">
                  <a16:creationId xmlns:a16="http://schemas.microsoft.com/office/drawing/2014/main" id="{4DCC48B5-C116-3849-8537-F54B6BD96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3733800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3197" name="AutoShape 11">
              <a:extLst>
                <a:ext uri="{FF2B5EF4-FFF2-40B4-BE49-F238E27FC236}">
                  <a16:creationId xmlns:a16="http://schemas.microsoft.com/office/drawing/2014/main" id="{4ABF39EF-0143-814E-90F2-9125C6888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5257800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3198" name="AutoShape 12">
              <a:extLst>
                <a:ext uri="{FF2B5EF4-FFF2-40B4-BE49-F238E27FC236}">
                  <a16:creationId xmlns:a16="http://schemas.microsoft.com/office/drawing/2014/main" id="{B5989003-EE5A-5848-81DE-105913412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791200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3199" name="AutoShape 13">
              <a:extLst>
                <a:ext uri="{FF2B5EF4-FFF2-40B4-BE49-F238E27FC236}">
                  <a16:creationId xmlns:a16="http://schemas.microsoft.com/office/drawing/2014/main" id="{04CE9905-ABB3-B141-BB70-E57871FDF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0" y="6019800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3200" name="Line 15">
              <a:extLst>
                <a:ext uri="{FF2B5EF4-FFF2-40B4-BE49-F238E27FC236}">
                  <a16:creationId xmlns:a16="http://schemas.microsoft.com/office/drawing/2014/main" id="{2AF33494-5CA1-2942-80AD-B4C010C23E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4600" y="4724400"/>
              <a:ext cx="1600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73745" name="Object 17">
            <a:extLst>
              <a:ext uri="{FF2B5EF4-FFF2-40B4-BE49-F238E27FC236}">
                <a16:creationId xmlns:a16="http://schemas.microsoft.com/office/drawing/2014/main" id="{208F5364-B818-524C-A211-8938A2852D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3788" y="3663950"/>
          <a:ext cx="2992437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4" imgW="41833800" imgH="11696700" progId="Equation.DSMT4">
                  <p:embed/>
                </p:oleObj>
              </mc:Choice>
              <mc:Fallback>
                <p:oleObj name="Equation" r:id="rId4" imgW="41833800" imgH="11696700" progId="Equation.DSMT4">
                  <p:embed/>
                  <p:pic>
                    <p:nvPicPr>
                      <p:cNvPr id="73745" name="Object 17">
                        <a:extLst>
                          <a:ext uri="{FF2B5EF4-FFF2-40B4-BE49-F238E27FC236}">
                            <a16:creationId xmlns:a16="http://schemas.microsoft.com/office/drawing/2014/main" id="{208F5364-B818-524C-A211-8938A2852D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3788" y="3663950"/>
                        <a:ext cx="2992437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0" name="TextBox 1">
            <a:extLst>
              <a:ext uri="{FF2B5EF4-FFF2-40B4-BE49-F238E27FC236}">
                <a16:creationId xmlns:a16="http://schemas.microsoft.com/office/drawing/2014/main" id="{0020F11A-F7FD-5F44-ABAD-6EB19FC24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4741863"/>
            <a:ext cx="2120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Euclidean distance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655017F-3DF3-A840-9D0D-DC022254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E97C92D-DE69-284E-8A3F-EB603AA5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Content Placeholder 16">
            <a:extLst>
              <a:ext uri="{FF2B5EF4-FFF2-40B4-BE49-F238E27FC236}">
                <a16:creationId xmlns:a16="http://schemas.microsoft.com/office/drawing/2014/main" id="{69D0B7E1-9196-2343-B03E-575850AB8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Naïve approach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Compute the distance from the query point to every other point in the database, keeping track of the "best so far". 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Running time is O(</a:t>
            </a:r>
            <a:r>
              <a:rPr lang="en-US" altLang="zh-CN" i="1" dirty="0">
                <a:ea typeface="宋体" panose="02010600030101010101" pitchFamily="2" charset="-122"/>
              </a:rPr>
              <a:t>n</a:t>
            </a:r>
            <a:r>
              <a:rPr lang="en-US" altLang="zh-CN" dirty="0">
                <a:ea typeface="宋体" panose="02010600030101010101" pitchFamily="2" charset="-122"/>
              </a:rPr>
              <a:t>).</a:t>
            </a:r>
          </a:p>
        </p:txBody>
      </p:sp>
      <p:sp>
        <p:nvSpPr>
          <p:cNvPr id="95235" name="Title 1">
            <a:extLst>
              <a:ext uri="{FF2B5EF4-FFF2-40B4-BE49-F238E27FC236}">
                <a16:creationId xmlns:a16="http://schemas.microsoft.com/office/drawing/2014/main" id="{4273739A-57BF-044D-9F53-650B19E24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2" y="311149"/>
            <a:ext cx="78867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Nearest Neighbor (NN) Search</a:t>
            </a:r>
          </a:p>
        </p:txBody>
      </p:sp>
      <p:grpSp>
        <p:nvGrpSpPr>
          <p:cNvPr id="95236" name="Group 14">
            <a:extLst>
              <a:ext uri="{FF2B5EF4-FFF2-40B4-BE49-F238E27FC236}">
                <a16:creationId xmlns:a16="http://schemas.microsoft.com/office/drawing/2014/main" id="{A408A377-5BA6-2248-9C4C-D5A1092B0F3F}"/>
              </a:ext>
            </a:extLst>
          </p:cNvPr>
          <p:cNvGrpSpPr>
            <a:grpSpLocks/>
          </p:cNvGrpSpPr>
          <p:nvPr/>
        </p:nvGrpSpPr>
        <p:grpSpPr bwMode="auto">
          <a:xfrm>
            <a:off x="4610100" y="3505200"/>
            <a:ext cx="3124200" cy="2438400"/>
            <a:chOff x="2209800" y="3733800"/>
            <a:chExt cx="3124200" cy="2438400"/>
          </a:xfrm>
        </p:grpSpPr>
        <p:sp>
          <p:nvSpPr>
            <p:cNvPr id="95237" name="AutoShape 4">
              <a:extLst>
                <a:ext uri="{FF2B5EF4-FFF2-40B4-BE49-F238E27FC236}">
                  <a16:creationId xmlns:a16="http://schemas.microsoft.com/office/drawing/2014/main" id="{59B53190-161A-2244-8BCB-370D0FD16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4953000"/>
              <a:ext cx="152400" cy="152400"/>
            </a:xfrm>
            <a:prstGeom prst="flowChartConnector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5238" name="AutoShape 6">
              <a:extLst>
                <a:ext uri="{FF2B5EF4-FFF2-40B4-BE49-F238E27FC236}">
                  <a16:creationId xmlns:a16="http://schemas.microsoft.com/office/drawing/2014/main" id="{9E4C0E17-29EC-584E-B95F-F043D2A57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4267200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5239" name="AutoShape 7">
              <a:extLst>
                <a:ext uri="{FF2B5EF4-FFF2-40B4-BE49-F238E27FC236}">
                  <a16:creationId xmlns:a16="http://schemas.microsoft.com/office/drawing/2014/main" id="{BD8F2510-443E-6F40-9283-6FDCBD72B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4648200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5240" name="Text Box 8">
              <a:extLst>
                <a:ext uri="{FF2B5EF4-FFF2-40B4-BE49-F238E27FC236}">
                  <a16:creationId xmlns:a16="http://schemas.microsoft.com/office/drawing/2014/main" id="{7CEACE3B-2000-D44E-AAB8-585E8BB4C2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800" y="5029200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>
                  <a:ea typeface="宋体" panose="02010600030101010101" pitchFamily="2" charset="-122"/>
                </a:rPr>
                <a:t>q</a:t>
              </a:r>
            </a:p>
          </p:txBody>
        </p:sp>
        <p:sp>
          <p:nvSpPr>
            <p:cNvPr id="95241" name="Text Box 9">
              <a:extLst>
                <a:ext uri="{FF2B5EF4-FFF2-40B4-BE49-F238E27FC236}">
                  <a16:creationId xmlns:a16="http://schemas.microsoft.com/office/drawing/2014/main" id="{A0D80F0A-63DD-044D-9705-ABE8029E9D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4724400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>
                  <a:ea typeface="宋体" panose="02010600030101010101" pitchFamily="2" charset="-122"/>
                </a:rPr>
                <a:t>p</a:t>
              </a:r>
            </a:p>
          </p:txBody>
        </p:sp>
        <p:sp>
          <p:nvSpPr>
            <p:cNvPr id="95242" name="AutoShape 10">
              <a:extLst>
                <a:ext uri="{FF2B5EF4-FFF2-40B4-BE49-F238E27FC236}">
                  <a16:creationId xmlns:a16="http://schemas.microsoft.com/office/drawing/2014/main" id="{6F0DBAD3-3020-764C-B2E0-AA58285B2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3733800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5243" name="AutoShape 11">
              <a:extLst>
                <a:ext uri="{FF2B5EF4-FFF2-40B4-BE49-F238E27FC236}">
                  <a16:creationId xmlns:a16="http://schemas.microsoft.com/office/drawing/2014/main" id="{EF316F87-AC61-074E-BA14-19FB83283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5257800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5244" name="AutoShape 12">
              <a:extLst>
                <a:ext uri="{FF2B5EF4-FFF2-40B4-BE49-F238E27FC236}">
                  <a16:creationId xmlns:a16="http://schemas.microsoft.com/office/drawing/2014/main" id="{0A7E8FFE-9CAC-A641-B1B3-242297278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791200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5245" name="AutoShape 13">
              <a:extLst>
                <a:ext uri="{FF2B5EF4-FFF2-40B4-BE49-F238E27FC236}">
                  <a16:creationId xmlns:a16="http://schemas.microsoft.com/office/drawing/2014/main" id="{0F663634-2632-244C-AACD-2F5D6ADFF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0" y="6019800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5246" name="Line 15">
              <a:extLst>
                <a:ext uri="{FF2B5EF4-FFF2-40B4-BE49-F238E27FC236}">
                  <a16:creationId xmlns:a16="http://schemas.microsoft.com/office/drawing/2014/main" id="{34DD16F5-D8D5-EE44-8A90-FBD510B222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4600" y="4724400"/>
              <a:ext cx="1600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940FED0B-907E-DE46-8F41-57982F768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33C6EC0-94CD-5E4A-AADF-D847645E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F5CAC935-F6D4-7D4A-8AAC-CCA1075DD7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9400"/>
            <a:ext cx="8229600" cy="731838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Array (Grid) Structure</a:t>
            </a:r>
          </a:p>
        </p:txBody>
      </p:sp>
      <p:sp>
        <p:nvSpPr>
          <p:cNvPr id="96259" name="Rectangle 8">
            <a:extLst>
              <a:ext uri="{FF2B5EF4-FFF2-40B4-BE49-F238E27FC236}">
                <a16:creationId xmlns:a16="http://schemas.microsoft.com/office/drawing/2014/main" id="{874B0487-754D-4F47-BD5F-7B88DD871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1414463"/>
            <a:ext cx="82677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000" dirty="0">
                <a:ea typeface="宋体" panose="02010600030101010101" pitchFamily="2" charset="-122"/>
              </a:rPr>
              <a:t>(1) Subdivide the plane into a grid of M x N square cells (same size)</a:t>
            </a:r>
          </a:p>
          <a:p>
            <a:pPr eaLnBrk="1" hangingPunct="1"/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000" dirty="0">
                <a:ea typeface="宋体" panose="02010600030101010101" pitchFamily="2" charset="-122"/>
              </a:rPr>
              <a:t>(2) Assign each point to the cell that contains it.</a:t>
            </a:r>
          </a:p>
          <a:p>
            <a:pPr eaLnBrk="1" hangingPunct="1"/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zh-CN" sz="2000" dirty="0">
                <a:ea typeface="宋体" panose="02010600030101010101" pitchFamily="2" charset="-122"/>
              </a:rPr>
              <a:t>(3) Store as a 2-D (or N-D in general) array: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2000" dirty="0">
                <a:ea typeface="宋体" panose="02010600030101010101" pitchFamily="2" charset="-122"/>
              </a:rPr>
              <a:t>           “each cell contains a link to a list of points stored in that cell”</a:t>
            </a:r>
          </a:p>
        </p:txBody>
      </p:sp>
      <p:grpSp>
        <p:nvGrpSpPr>
          <p:cNvPr id="96260" name="Group 35">
            <a:extLst>
              <a:ext uri="{FF2B5EF4-FFF2-40B4-BE49-F238E27FC236}">
                <a16:creationId xmlns:a16="http://schemas.microsoft.com/office/drawing/2014/main" id="{E7851167-07CC-4B4F-A232-77384F117618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4191000"/>
            <a:ext cx="3492500" cy="1676400"/>
            <a:chOff x="1200" y="2928"/>
            <a:chExt cx="2200" cy="1056"/>
          </a:xfrm>
        </p:grpSpPr>
        <p:grpSp>
          <p:nvGrpSpPr>
            <p:cNvPr id="96261" name="Group 18">
              <a:extLst>
                <a:ext uri="{FF2B5EF4-FFF2-40B4-BE49-F238E27FC236}">
                  <a16:creationId xmlns:a16="http://schemas.microsoft.com/office/drawing/2014/main" id="{37115CDB-27BE-B643-8CB1-2C2DB1853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0" y="2928"/>
              <a:ext cx="1104" cy="1056"/>
              <a:chOff x="1104" y="2832"/>
              <a:chExt cx="1104" cy="1056"/>
            </a:xfrm>
          </p:grpSpPr>
          <p:sp>
            <p:nvSpPr>
              <p:cNvPr id="96271" name="Rectangle 19">
                <a:extLst>
                  <a:ext uri="{FF2B5EF4-FFF2-40B4-BE49-F238E27FC236}">
                    <a16:creationId xmlns:a16="http://schemas.microsoft.com/office/drawing/2014/main" id="{F6168851-6EE1-8347-AE9A-B5516B895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2832"/>
                <a:ext cx="1104" cy="105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96272" name="Line 20">
                <a:extLst>
                  <a:ext uri="{FF2B5EF4-FFF2-40B4-BE49-F238E27FC236}">
                    <a16:creationId xmlns:a16="http://schemas.microsoft.com/office/drawing/2014/main" id="{623A5D09-DC3A-FC41-8552-F725DB47DF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832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6273" name="Line 21">
                <a:extLst>
                  <a:ext uri="{FF2B5EF4-FFF2-40B4-BE49-F238E27FC236}">
                    <a16:creationId xmlns:a16="http://schemas.microsoft.com/office/drawing/2014/main" id="{887557F7-A76A-324B-946D-B7FD18CC0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832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6274" name="Line 22">
                <a:extLst>
                  <a:ext uri="{FF2B5EF4-FFF2-40B4-BE49-F238E27FC236}">
                    <a16:creationId xmlns:a16="http://schemas.microsoft.com/office/drawing/2014/main" id="{3F0C9A89-F4B7-CF43-89C0-D71A92A2C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2832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6275" name="Line 23">
                <a:extLst>
                  <a:ext uri="{FF2B5EF4-FFF2-40B4-BE49-F238E27FC236}">
                    <a16:creationId xmlns:a16="http://schemas.microsoft.com/office/drawing/2014/main" id="{CCEB3491-B225-7143-9994-CB22483EF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3120"/>
                <a:ext cx="11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6276" name="Line 24">
                <a:extLst>
                  <a:ext uri="{FF2B5EF4-FFF2-40B4-BE49-F238E27FC236}">
                    <a16:creationId xmlns:a16="http://schemas.microsoft.com/office/drawing/2014/main" id="{77547D06-407C-BA49-98B6-7C294E18E8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3360"/>
                <a:ext cx="11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6277" name="Line 25">
                <a:extLst>
                  <a:ext uri="{FF2B5EF4-FFF2-40B4-BE49-F238E27FC236}">
                    <a16:creationId xmlns:a16="http://schemas.microsoft.com/office/drawing/2014/main" id="{032C3074-D010-AB48-8AEE-A4D8114705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3600"/>
                <a:ext cx="11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96262" name="Line 26">
              <a:extLst>
                <a:ext uri="{FF2B5EF4-FFF2-40B4-BE49-F238E27FC236}">
                  <a16:creationId xmlns:a16="http://schemas.microsoft.com/office/drawing/2014/main" id="{25CC99C9-D87D-784D-AE1A-17A67DD055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4" y="3304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6266" name="Text Box 30">
              <a:extLst>
                <a:ext uri="{FF2B5EF4-FFF2-40B4-BE49-F238E27FC236}">
                  <a16:creationId xmlns:a16="http://schemas.microsoft.com/office/drawing/2014/main" id="{B52CC145-19F5-A044-A8CF-63B875CD3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7" y="3173"/>
              <a:ext cx="3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latin typeface="Tahoma" panose="020B0604030504040204" pitchFamily="34" charset="0"/>
                  <a:ea typeface="宋体" panose="02010600030101010101" pitchFamily="2" charset="-122"/>
                </a:rPr>
                <a:t>p</a:t>
              </a:r>
              <a:r>
                <a:rPr lang="en-US" altLang="zh-CN" sz="1600" baseline="-2500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r>
                <a:rPr lang="en-US" altLang="zh-CN" sz="1600">
                  <a:latin typeface="Tahoma" panose="020B0604030504040204" pitchFamily="34" charset="0"/>
                  <a:ea typeface="宋体" panose="02010600030101010101" pitchFamily="2" charset="-122"/>
                </a:rPr>
                <a:t>,p</a:t>
              </a:r>
              <a:r>
                <a:rPr lang="en-US" altLang="zh-CN" sz="1600" baseline="-25000">
                  <a:latin typeface="Tahoma" panose="020B0604030504040204" pitchFamily="34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96267" name="Text Box 31">
              <a:extLst>
                <a:ext uri="{FF2B5EF4-FFF2-40B4-BE49-F238E27FC236}">
                  <a16:creationId xmlns:a16="http://schemas.microsoft.com/office/drawing/2014/main" id="{C11E9B6B-FD8E-A24D-AC4C-3F4DBFA29A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3102"/>
              <a:ext cx="23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latin typeface="Tahoma" panose="020B0604030504040204" pitchFamily="34" charset="0"/>
                  <a:ea typeface="宋体" panose="02010600030101010101" pitchFamily="2" charset="-122"/>
                </a:rPr>
                <a:t>p</a:t>
              </a:r>
              <a:r>
                <a:rPr lang="en-US" altLang="zh-CN" sz="1600" baseline="-2500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6268" name="Text Box 32">
              <a:extLst>
                <a:ext uri="{FF2B5EF4-FFF2-40B4-BE49-F238E27FC236}">
                  <a16:creationId xmlns:a16="http://schemas.microsoft.com/office/drawing/2014/main" id="{0979A81B-5257-8D4A-BFD9-AD9AB5ECC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8" y="3278"/>
              <a:ext cx="23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latin typeface="Tahoma" panose="020B0604030504040204" pitchFamily="34" charset="0"/>
                  <a:ea typeface="宋体" panose="02010600030101010101" pitchFamily="2" charset="-122"/>
                </a:rPr>
                <a:t>p</a:t>
              </a:r>
              <a:r>
                <a:rPr lang="en-US" altLang="zh-CN" sz="1600" baseline="-25000">
                  <a:latin typeface="Tahoma" panose="020B0604030504040204" pitchFamily="34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96269" name="Oval 33">
              <a:extLst>
                <a:ext uri="{FF2B5EF4-FFF2-40B4-BE49-F238E27FC236}">
                  <a16:creationId xmlns:a16="http://schemas.microsoft.com/office/drawing/2014/main" id="{E5193C23-29F9-2E48-9A50-B1ABC62EE6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40" y="3352"/>
              <a:ext cx="70" cy="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6270" name="Oval 34">
              <a:extLst>
                <a:ext uri="{FF2B5EF4-FFF2-40B4-BE49-F238E27FC236}">
                  <a16:creationId xmlns:a16="http://schemas.microsoft.com/office/drawing/2014/main" id="{5AA011E9-6650-504F-BFC5-B44BE1C208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6" y="3240"/>
              <a:ext cx="70" cy="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957FFAB6-A1FD-3E47-8989-8374C3171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1000" y="6396037"/>
            <a:ext cx="3449638" cy="365125"/>
          </a:xfrm>
        </p:spPr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6C1C47-1787-884F-ACFC-C6370F974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4">
            <a:extLst>
              <a:ext uri="{FF2B5EF4-FFF2-40B4-BE49-F238E27FC236}">
                <a16:creationId xmlns:a16="http://schemas.microsoft.com/office/drawing/2014/main" id="{58B03264-36CD-4D45-97FA-9C0A03D73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119188"/>
            <a:ext cx="8343900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Algorithm</a:t>
            </a:r>
          </a:p>
          <a:p>
            <a:pPr eaLnBrk="1" hangingPunct="1"/>
            <a:endParaRPr lang="en-US" altLang="zh-CN" sz="12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000" dirty="0">
                <a:ea typeface="宋体" panose="02010600030101010101" pitchFamily="2" charset="-122"/>
              </a:rPr>
              <a:t>  * Look up cell holding query point.</a:t>
            </a:r>
          </a:p>
          <a:p>
            <a:pPr lvl="1" eaLnBrk="1" hangingPunct="1"/>
            <a:endParaRPr lang="en-US" altLang="zh-CN" sz="12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000" dirty="0">
                <a:ea typeface="宋体" panose="02010600030101010101" pitchFamily="2" charset="-122"/>
              </a:rPr>
              <a:t>  * First examine the cell containing the query, </a:t>
            </a:r>
          </a:p>
          <a:p>
            <a:pPr lvl="1" eaLnBrk="1" hangingPunct="1"/>
            <a:r>
              <a:rPr lang="en-US" altLang="zh-CN" sz="2000" dirty="0">
                <a:ea typeface="宋体" panose="02010600030101010101" pitchFamily="2" charset="-122"/>
              </a:rPr>
              <a:t>     then the cells adjacent to the query</a:t>
            </a:r>
          </a:p>
          <a:p>
            <a:pPr lvl="1" eaLnBrk="1" hangingPunct="1"/>
            <a:r>
              <a:rPr lang="en-US" altLang="zh-CN" sz="2000" dirty="0">
                <a:ea typeface="宋体" panose="02010600030101010101" pitchFamily="2" charset="-122"/>
              </a:rPr>
              <a:t>	(i.e., there could be points in adjacent </a:t>
            </a:r>
          </a:p>
          <a:p>
            <a:pPr lvl="1" eaLnBrk="1" hangingPunct="1"/>
            <a:r>
              <a:rPr lang="en-US" altLang="zh-CN" sz="2000" dirty="0">
                <a:ea typeface="宋体" panose="02010600030101010101" pitchFamily="2" charset="-122"/>
              </a:rPr>
              <a:t>	cells that are closer). 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Comments</a:t>
            </a:r>
            <a:endParaRPr kumimoji="1" lang="en-US" altLang="zh-CN" sz="2000" dirty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16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000" dirty="0">
                <a:ea typeface="宋体" panose="02010600030101010101" pitchFamily="2" charset="-122"/>
              </a:rPr>
              <a:t>* </a:t>
            </a:r>
            <a:r>
              <a:rPr lang="zh-CN" altLang="en-US" dirty="0"/>
              <a:t>如果点分布不均匀，则均匀网格效率低下。</a:t>
            </a:r>
            <a:r>
              <a:rPr lang="en-US" altLang="zh-CN" sz="2000" dirty="0">
                <a:ea typeface="宋体" panose="02010600030101010101" pitchFamily="2" charset="-122"/>
              </a:rPr>
              <a:t>.</a:t>
            </a:r>
            <a:endParaRPr lang="en-US" altLang="zh-CN" sz="12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>
                <a:ea typeface="宋体" panose="02010600030101010101" pitchFamily="2" charset="-122"/>
              </a:rPr>
              <a:t>        </a:t>
            </a:r>
            <a:r>
              <a:rPr lang="en-US" altLang="zh-CN" dirty="0">
                <a:ea typeface="宋体" panose="02010600030101010101" pitchFamily="2" charset="-122"/>
              </a:rPr>
              <a:t>- </a:t>
            </a:r>
            <a:r>
              <a:rPr lang="en-US" altLang="zh-CN" u="sng" dirty="0">
                <a:solidFill>
                  <a:srgbClr val="00B050"/>
                </a:solidFill>
                <a:ea typeface="宋体" panose="02010600030101010101" pitchFamily="2" charset="-122"/>
              </a:rPr>
              <a:t>Too close together</a:t>
            </a:r>
            <a:r>
              <a:rPr lang="en-US" altLang="zh-CN" u="sng" dirty="0">
                <a:ea typeface="宋体" panose="02010600030101010101" pitchFamily="2" charset="-122"/>
              </a:rPr>
              <a:t>:</a:t>
            </a:r>
            <a:r>
              <a:rPr lang="en-US" altLang="zh-CN" dirty="0">
                <a:ea typeface="宋体" panose="02010600030101010101" pitchFamily="2" charset="-122"/>
              </a:rPr>
              <a:t> long lists in each grid, serial search.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           - </a:t>
            </a:r>
            <a:r>
              <a:rPr lang="en-US" altLang="zh-CN" u="sng" dirty="0">
                <a:solidFill>
                  <a:srgbClr val="00B050"/>
                </a:solidFill>
                <a:ea typeface="宋体" panose="02010600030101010101" pitchFamily="2" charset="-122"/>
              </a:rPr>
              <a:t>Too far apart</a:t>
            </a:r>
            <a:r>
              <a:rPr lang="en-US" altLang="zh-CN" u="sng" dirty="0">
                <a:ea typeface="宋体" panose="02010600030101010101" pitchFamily="2" charset="-122"/>
              </a:rPr>
              <a:t>:</a:t>
            </a:r>
            <a:r>
              <a:rPr lang="en-US" altLang="zh-CN" dirty="0">
                <a:ea typeface="宋体" panose="02010600030101010101" pitchFamily="2" charset="-122"/>
              </a:rPr>
              <a:t> search large number of neighbors.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    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* </a:t>
            </a:r>
            <a:r>
              <a:rPr lang="en-US" altLang="zh-CN" sz="2000" dirty="0">
                <a:ea typeface="宋体" panose="02010600030101010101" pitchFamily="2" charset="-122"/>
              </a:rPr>
              <a:t>Multiresolution grid can address some of these issues.</a:t>
            </a:r>
          </a:p>
        </p:txBody>
      </p:sp>
      <p:sp>
        <p:nvSpPr>
          <p:cNvPr id="306181" name="Rectangle 5">
            <a:extLst>
              <a:ext uri="{FF2B5EF4-FFF2-40B4-BE49-F238E27FC236}">
                <a16:creationId xmlns:a16="http://schemas.microsoft.com/office/drawing/2014/main" id="{938C4E8B-4F66-1340-9CB3-6D7F8A8AA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7163"/>
            <a:ext cx="4833938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200" kern="0" dirty="0">
                <a:solidFill>
                  <a:srgbClr val="006633"/>
                </a:solidFill>
                <a:latin typeface="Garamond"/>
                <a:ea typeface="+mj-ea"/>
                <a:cs typeface="+mj-cs"/>
              </a:rPr>
              <a:t>Array (Grid) Structure</a:t>
            </a:r>
            <a:endParaRPr lang="en-US" sz="4400" dirty="0">
              <a:solidFill>
                <a:schemeClr val="tx2"/>
              </a:solidFill>
              <a:latin typeface="Arial" charset="0"/>
            </a:endParaRPr>
          </a:p>
        </p:txBody>
      </p:sp>
      <p:grpSp>
        <p:nvGrpSpPr>
          <p:cNvPr id="97284" name="Group 50">
            <a:extLst>
              <a:ext uri="{FF2B5EF4-FFF2-40B4-BE49-F238E27FC236}">
                <a16:creationId xmlns:a16="http://schemas.microsoft.com/office/drawing/2014/main" id="{8E464B0C-A9C4-2D44-AA61-A06C3D371101}"/>
              </a:ext>
            </a:extLst>
          </p:cNvPr>
          <p:cNvGrpSpPr>
            <a:grpSpLocks/>
          </p:cNvGrpSpPr>
          <p:nvPr/>
        </p:nvGrpSpPr>
        <p:grpSpPr bwMode="auto">
          <a:xfrm>
            <a:off x="6521450" y="1533525"/>
            <a:ext cx="1766888" cy="1692275"/>
            <a:chOff x="4362" y="1163"/>
            <a:chExt cx="1113" cy="1066"/>
          </a:xfrm>
        </p:grpSpPr>
        <p:grpSp>
          <p:nvGrpSpPr>
            <p:cNvPr id="97285" name="Group 8">
              <a:extLst>
                <a:ext uri="{FF2B5EF4-FFF2-40B4-BE49-F238E27FC236}">
                  <a16:creationId xmlns:a16="http://schemas.microsoft.com/office/drawing/2014/main" id="{49885FD4-6636-D445-97F2-39B2A0AEE8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6" y="1168"/>
              <a:ext cx="1104" cy="1056"/>
              <a:chOff x="1104" y="2832"/>
              <a:chExt cx="1104" cy="1056"/>
            </a:xfrm>
          </p:grpSpPr>
          <p:sp>
            <p:nvSpPr>
              <p:cNvPr id="97309" name="Rectangle 9">
                <a:extLst>
                  <a:ext uri="{FF2B5EF4-FFF2-40B4-BE49-F238E27FC236}">
                    <a16:creationId xmlns:a16="http://schemas.microsoft.com/office/drawing/2014/main" id="{D4FF5827-FAE0-8449-AA06-3EF732D43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2832"/>
                <a:ext cx="1104" cy="105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97310" name="Line 10">
                <a:extLst>
                  <a:ext uri="{FF2B5EF4-FFF2-40B4-BE49-F238E27FC236}">
                    <a16:creationId xmlns:a16="http://schemas.microsoft.com/office/drawing/2014/main" id="{79655385-3F35-9141-9A9C-85E796E641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2832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7311" name="Line 11">
                <a:extLst>
                  <a:ext uri="{FF2B5EF4-FFF2-40B4-BE49-F238E27FC236}">
                    <a16:creationId xmlns:a16="http://schemas.microsoft.com/office/drawing/2014/main" id="{08B9336F-2B09-2646-AF06-161B77CFDE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832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7312" name="Line 12">
                <a:extLst>
                  <a:ext uri="{FF2B5EF4-FFF2-40B4-BE49-F238E27FC236}">
                    <a16:creationId xmlns:a16="http://schemas.microsoft.com/office/drawing/2014/main" id="{B958FA41-8B37-DB40-AD39-3F24A6675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2832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7313" name="Line 13">
                <a:extLst>
                  <a:ext uri="{FF2B5EF4-FFF2-40B4-BE49-F238E27FC236}">
                    <a16:creationId xmlns:a16="http://schemas.microsoft.com/office/drawing/2014/main" id="{6C9F14B5-A46A-8847-9B37-968B7005A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3120"/>
                <a:ext cx="11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7314" name="Line 14">
                <a:extLst>
                  <a:ext uri="{FF2B5EF4-FFF2-40B4-BE49-F238E27FC236}">
                    <a16:creationId xmlns:a16="http://schemas.microsoft.com/office/drawing/2014/main" id="{F175D35D-4A7A-5441-B1A3-DEDAC3006F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3360"/>
                <a:ext cx="11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7315" name="Line 15">
                <a:extLst>
                  <a:ext uri="{FF2B5EF4-FFF2-40B4-BE49-F238E27FC236}">
                    <a16:creationId xmlns:a16="http://schemas.microsoft.com/office/drawing/2014/main" id="{25EDBAB9-C61B-414F-B786-50216737DF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3600"/>
                <a:ext cx="11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97286" name="Oval 23">
              <a:extLst>
                <a:ext uri="{FF2B5EF4-FFF2-40B4-BE49-F238E27FC236}">
                  <a16:creationId xmlns:a16="http://schemas.microsoft.com/office/drawing/2014/main" id="{96282062-FF14-7A40-A8DC-0706E6B988B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06" y="1592"/>
              <a:ext cx="70" cy="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7287" name="Rectangle 25">
              <a:extLst>
                <a:ext uri="{FF2B5EF4-FFF2-40B4-BE49-F238E27FC236}">
                  <a16:creationId xmlns:a16="http://schemas.microsoft.com/office/drawing/2014/main" id="{DAF065BD-1EDA-5C4B-A656-0FBBB10C4A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48" y="1448"/>
              <a:ext cx="285" cy="246"/>
            </a:xfrm>
            <a:prstGeom prst="rect">
              <a:avLst/>
            </a:prstGeom>
            <a:solidFill>
              <a:srgbClr val="FF99CC">
                <a:alpha val="4509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7288" name="Rectangle 26">
              <a:extLst>
                <a:ext uri="{FF2B5EF4-FFF2-40B4-BE49-F238E27FC236}">
                  <a16:creationId xmlns:a16="http://schemas.microsoft.com/office/drawing/2014/main" id="{5994598B-9407-1E44-940E-FE5E1ACFFC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06" y="1167"/>
              <a:ext cx="245" cy="286"/>
            </a:xfrm>
            <a:prstGeom prst="rect">
              <a:avLst/>
            </a:prstGeom>
            <a:solidFill>
              <a:srgbClr val="FF6600">
                <a:alpha val="3686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7289" name="Rectangle 27">
              <a:extLst>
                <a:ext uri="{FF2B5EF4-FFF2-40B4-BE49-F238E27FC236}">
                  <a16:creationId xmlns:a16="http://schemas.microsoft.com/office/drawing/2014/main" id="{18340B6E-7D3D-DC42-B695-983E870561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33" y="1458"/>
              <a:ext cx="339" cy="231"/>
            </a:xfrm>
            <a:prstGeom prst="rect">
              <a:avLst/>
            </a:prstGeom>
            <a:solidFill>
              <a:srgbClr val="FF6600">
                <a:alpha val="3686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7290" name="Rectangle 28">
              <a:extLst>
                <a:ext uri="{FF2B5EF4-FFF2-40B4-BE49-F238E27FC236}">
                  <a16:creationId xmlns:a16="http://schemas.microsoft.com/office/drawing/2014/main" id="{316C213E-FEE9-0343-9B5E-023E8080BB3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06" y="1456"/>
              <a:ext cx="240" cy="245"/>
            </a:xfrm>
            <a:prstGeom prst="rect">
              <a:avLst/>
            </a:prstGeom>
            <a:solidFill>
              <a:srgbClr val="FF6600">
                <a:alpha val="3686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7291" name="Rectangle 29">
              <a:extLst>
                <a:ext uri="{FF2B5EF4-FFF2-40B4-BE49-F238E27FC236}">
                  <a16:creationId xmlns:a16="http://schemas.microsoft.com/office/drawing/2014/main" id="{CD6A79E8-19DB-4642-B8B3-09B6AD2E0C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23" y="1166"/>
              <a:ext cx="344" cy="291"/>
            </a:xfrm>
            <a:prstGeom prst="rect">
              <a:avLst/>
            </a:prstGeom>
            <a:solidFill>
              <a:srgbClr val="FF6600">
                <a:alpha val="3686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7292" name="Rectangle 30">
              <a:extLst>
                <a:ext uri="{FF2B5EF4-FFF2-40B4-BE49-F238E27FC236}">
                  <a16:creationId xmlns:a16="http://schemas.microsoft.com/office/drawing/2014/main" id="{329D5579-9000-A342-85DA-00ECA48B96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34" y="1688"/>
              <a:ext cx="341" cy="253"/>
            </a:xfrm>
            <a:prstGeom prst="rect">
              <a:avLst/>
            </a:prstGeom>
            <a:solidFill>
              <a:srgbClr val="FF6600">
                <a:alpha val="3686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7293" name="Rectangle 31">
              <a:extLst>
                <a:ext uri="{FF2B5EF4-FFF2-40B4-BE49-F238E27FC236}">
                  <a16:creationId xmlns:a16="http://schemas.microsoft.com/office/drawing/2014/main" id="{B6920963-F64C-BA45-99DC-8718C5F0F3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98" y="1696"/>
              <a:ext cx="253" cy="245"/>
            </a:xfrm>
            <a:prstGeom prst="rect">
              <a:avLst/>
            </a:prstGeom>
            <a:solidFill>
              <a:srgbClr val="FF6600">
                <a:alpha val="3686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7294" name="Rectangle 32">
              <a:extLst>
                <a:ext uri="{FF2B5EF4-FFF2-40B4-BE49-F238E27FC236}">
                  <a16:creationId xmlns:a16="http://schemas.microsoft.com/office/drawing/2014/main" id="{16F2AB7A-CBB9-AD49-A900-312882E3399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46" y="1163"/>
              <a:ext cx="289" cy="287"/>
            </a:xfrm>
            <a:prstGeom prst="rect">
              <a:avLst/>
            </a:prstGeom>
            <a:solidFill>
              <a:srgbClr val="FF6600">
                <a:alpha val="3686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7295" name="Rectangle 33">
              <a:extLst>
                <a:ext uri="{FF2B5EF4-FFF2-40B4-BE49-F238E27FC236}">
                  <a16:creationId xmlns:a16="http://schemas.microsoft.com/office/drawing/2014/main" id="{A9E5A198-8B8B-0146-9EB1-16DC614D133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46" y="1696"/>
              <a:ext cx="293" cy="237"/>
            </a:xfrm>
            <a:prstGeom prst="rect">
              <a:avLst/>
            </a:prstGeom>
            <a:solidFill>
              <a:srgbClr val="FF6600">
                <a:alpha val="3686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7296" name="Rectangle 34">
              <a:extLst>
                <a:ext uri="{FF2B5EF4-FFF2-40B4-BE49-F238E27FC236}">
                  <a16:creationId xmlns:a16="http://schemas.microsoft.com/office/drawing/2014/main" id="{479AF468-CD3A-1C4C-8180-B5C694A61D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66" y="1170"/>
              <a:ext cx="245" cy="283"/>
            </a:xfrm>
            <a:prstGeom prst="rect">
              <a:avLst/>
            </a:prstGeom>
            <a:solidFill>
              <a:srgbClr val="FF0000">
                <a:alpha val="3686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7297" name="Rectangle 35">
              <a:extLst>
                <a:ext uri="{FF2B5EF4-FFF2-40B4-BE49-F238E27FC236}">
                  <a16:creationId xmlns:a16="http://schemas.microsoft.com/office/drawing/2014/main" id="{4E778739-71E2-5745-8FD4-BDA0E154B5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62" y="1456"/>
              <a:ext cx="249" cy="244"/>
            </a:xfrm>
            <a:prstGeom prst="rect">
              <a:avLst/>
            </a:prstGeom>
            <a:solidFill>
              <a:srgbClr val="FF0000">
                <a:alpha val="3686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7298" name="Rectangle 36">
              <a:extLst>
                <a:ext uri="{FF2B5EF4-FFF2-40B4-BE49-F238E27FC236}">
                  <a16:creationId xmlns:a16="http://schemas.microsoft.com/office/drawing/2014/main" id="{544775C1-E8DA-0746-8763-4688689F6F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66" y="1698"/>
              <a:ext cx="245" cy="235"/>
            </a:xfrm>
            <a:prstGeom prst="rect">
              <a:avLst/>
            </a:prstGeom>
            <a:solidFill>
              <a:srgbClr val="FF0000">
                <a:alpha val="3686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7299" name="Rectangle 37">
              <a:extLst>
                <a:ext uri="{FF2B5EF4-FFF2-40B4-BE49-F238E27FC236}">
                  <a16:creationId xmlns:a16="http://schemas.microsoft.com/office/drawing/2014/main" id="{47A95243-C947-5642-AF90-309A68C355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63" y="1929"/>
              <a:ext cx="245" cy="292"/>
            </a:xfrm>
            <a:prstGeom prst="rect">
              <a:avLst/>
            </a:prstGeom>
            <a:solidFill>
              <a:srgbClr val="FF0000">
                <a:alpha val="3686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7300" name="Rectangle 38">
              <a:extLst>
                <a:ext uri="{FF2B5EF4-FFF2-40B4-BE49-F238E27FC236}">
                  <a16:creationId xmlns:a16="http://schemas.microsoft.com/office/drawing/2014/main" id="{3BC560A5-3214-C740-96DE-B810F8090A1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06" y="1936"/>
              <a:ext cx="237" cy="293"/>
            </a:xfrm>
            <a:prstGeom prst="rect">
              <a:avLst/>
            </a:prstGeom>
            <a:solidFill>
              <a:srgbClr val="FF0000">
                <a:alpha val="3686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7301" name="Rectangle 39">
              <a:extLst>
                <a:ext uri="{FF2B5EF4-FFF2-40B4-BE49-F238E27FC236}">
                  <a16:creationId xmlns:a16="http://schemas.microsoft.com/office/drawing/2014/main" id="{41BF0D49-02B0-A94E-93DE-F8AD41F906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45" y="1932"/>
              <a:ext cx="286" cy="289"/>
            </a:xfrm>
            <a:prstGeom prst="rect">
              <a:avLst/>
            </a:prstGeom>
            <a:solidFill>
              <a:srgbClr val="FF0000">
                <a:alpha val="3686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7302" name="Rectangle 40">
              <a:extLst>
                <a:ext uri="{FF2B5EF4-FFF2-40B4-BE49-F238E27FC236}">
                  <a16:creationId xmlns:a16="http://schemas.microsoft.com/office/drawing/2014/main" id="{D8E399E1-CD43-9E48-90E0-9650CD511F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34" y="1935"/>
              <a:ext cx="334" cy="286"/>
            </a:xfrm>
            <a:prstGeom prst="rect">
              <a:avLst/>
            </a:prstGeom>
            <a:solidFill>
              <a:srgbClr val="FF0000">
                <a:alpha val="3686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7303" name="Text Box 42">
              <a:extLst>
                <a:ext uri="{FF2B5EF4-FFF2-40B4-BE49-F238E27FC236}">
                  <a16:creationId xmlns:a16="http://schemas.microsoft.com/office/drawing/2014/main" id="{24460EFD-7685-134F-804B-CDF7484C80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2" y="139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zh-CN" sz="1600" i="1"/>
                <a:t>q</a:t>
              </a:r>
            </a:p>
          </p:txBody>
        </p:sp>
        <p:sp>
          <p:nvSpPr>
            <p:cNvPr id="97304" name="Text Box 45">
              <a:extLst>
                <a:ext uri="{FF2B5EF4-FFF2-40B4-BE49-F238E27FC236}">
                  <a16:creationId xmlns:a16="http://schemas.microsoft.com/office/drawing/2014/main" id="{BC6132CA-F223-104B-B320-00A22E1FE2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2" y="1403"/>
              <a:ext cx="1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7305" name="Text Box 46">
              <a:extLst>
                <a:ext uri="{FF2B5EF4-FFF2-40B4-BE49-F238E27FC236}">
                  <a16:creationId xmlns:a16="http://schemas.microsoft.com/office/drawing/2014/main" id="{F17CBFA8-F6E7-5B41-AA50-0B884258E4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4" y="1254"/>
              <a:ext cx="2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zh-CN" sz="1600" i="1"/>
                <a:t>p</a:t>
              </a:r>
              <a:r>
                <a:rPr lang="es-ES" altLang="zh-CN" sz="1600" i="1" baseline="-25000"/>
                <a:t>1</a:t>
              </a:r>
              <a:endParaRPr lang="es-ES" altLang="zh-CN" sz="1600" i="1"/>
            </a:p>
          </p:txBody>
        </p:sp>
        <p:sp>
          <p:nvSpPr>
            <p:cNvPr id="97306" name="Text Box 47">
              <a:extLst>
                <a:ext uri="{FF2B5EF4-FFF2-40B4-BE49-F238E27FC236}">
                  <a16:creationId xmlns:a16="http://schemas.microsoft.com/office/drawing/2014/main" id="{95E53559-1E15-3C48-8B92-A75D0D1D83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1494"/>
              <a:ext cx="2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zh-CN" sz="1600" i="1"/>
                <a:t>p</a:t>
              </a:r>
              <a:r>
                <a:rPr lang="es-ES" altLang="zh-CN" sz="1600" i="1" baseline="-25000"/>
                <a:t>2</a:t>
              </a:r>
              <a:endParaRPr lang="es-ES" altLang="zh-CN" sz="1600" i="1"/>
            </a:p>
          </p:txBody>
        </p:sp>
        <p:sp>
          <p:nvSpPr>
            <p:cNvPr id="97307" name="Oval 48">
              <a:extLst>
                <a:ext uri="{FF2B5EF4-FFF2-40B4-BE49-F238E27FC236}">
                  <a16:creationId xmlns:a16="http://schemas.microsoft.com/office/drawing/2014/main" id="{4FBF7946-57E8-DC4E-A572-1ADB7FBD21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48" y="1584"/>
              <a:ext cx="78" cy="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97308" name="Oval 49">
              <a:extLst>
                <a:ext uri="{FF2B5EF4-FFF2-40B4-BE49-F238E27FC236}">
                  <a16:creationId xmlns:a16="http://schemas.microsoft.com/office/drawing/2014/main" id="{744355CC-25F6-454C-81D4-39527D2D72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54" y="1464"/>
              <a:ext cx="78" cy="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1503836-121C-304E-AF44-4647E211C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994EFA-7289-BF43-858D-7D8E569B7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>
            <a:extLst>
              <a:ext uri="{FF2B5EF4-FFF2-40B4-BE49-F238E27FC236}">
                <a16:creationId xmlns:a16="http://schemas.microsoft.com/office/drawing/2014/main" id="{08482022-79F4-3443-8911-5E8FD4D43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9" y="1457325"/>
            <a:ext cx="53324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altLang="zh-CN" sz="2000" dirty="0"/>
              <a:t>A tree in which each internal node has up to </a:t>
            </a:r>
            <a:r>
              <a:rPr lang="en-GB" altLang="zh-CN" sz="2000" dirty="0">
                <a:solidFill>
                  <a:srgbClr val="00B050"/>
                </a:solidFill>
              </a:rPr>
              <a:t>four</a:t>
            </a:r>
            <a:r>
              <a:rPr lang="en-GB" altLang="zh-CN" sz="2000" dirty="0"/>
              <a:t> children. 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GB" altLang="zh-CN" sz="1600" dirty="0"/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altLang="zh-CN" sz="2000" dirty="0"/>
              <a:t>Every node in the quadtree corresponds to a </a:t>
            </a:r>
            <a:r>
              <a:rPr lang="en-GB" altLang="zh-CN" sz="2000" dirty="0">
                <a:solidFill>
                  <a:srgbClr val="00B050"/>
                </a:solidFill>
              </a:rPr>
              <a:t>square</a:t>
            </a:r>
            <a:r>
              <a:rPr lang="en-GB" altLang="zh-CN" sz="2000" dirty="0"/>
              <a:t>. 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GB" altLang="zh-CN" sz="1600" dirty="0"/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altLang="zh-CN" sz="2000" dirty="0"/>
              <a:t>The children of a node </a:t>
            </a:r>
            <a:r>
              <a:rPr lang="en-GB" altLang="zh-CN" sz="2000" i="1" dirty="0"/>
              <a:t>v</a:t>
            </a:r>
            <a:r>
              <a:rPr lang="en-GB" altLang="zh-CN" sz="2000" dirty="0"/>
              <a:t> correspond to the </a:t>
            </a:r>
            <a:r>
              <a:rPr lang="en-GB" altLang="zh-CN" sz="2000" dirty="0">
                <a:solidFill>
                  <a:srgbClr val="00B050"/>
                </a:solidFill>
              </a:rPr>
              <a:t>four</a:t>
            </a:r>
            <a:r>
              <a:rPr lang="en-GB" altLang="zh-CN" sz="2000" dirty="0"/>
              <a:t> </a:t>
            </a:r>
            <a:r>
              <a:rPr lang="en-GB" altLang="zh-CN" sz="2000" dirty="0">
                <a:solidFill>
                  <a:srgbClr val="00B050"/>
                </a:solidFill>
              </a:rPr>
              <a:t>quadrants</a:t>
            </a:r>
            <a:r>
              <a:rPr lang="en-GB" altLang="zh-CN" sz="2000" dirty="0"/>
              <a:t> of the square of </a:t>
            </a:r>
            <a:r>
              <a:rPr lang="en-GB" altLang="zh-CN" sz="2000" i="1" dirty="0"/>
              <a:t>v</a:t>
            </a:r>
            <a:r>
              <a:rPr lang="en-GB" altLang="zh-CN" sz="2000" dirty="0"/>
              <a:t>. 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GB" altLang="zh-CN" sz="200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GB" altLang="zh-CN" sz="1600" dirty="0"/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altLang="zh-CN" sz="2000" dirty="0"/>
              <a:t>The children of a node are labelled </a:t>
            </a:r>
            <a:r>
              <a:rPr lang="en-GB" altLang="zh-CN" sz="2000" i="1" dirty="0">
                <a:solidFill>
                  <a:srgbClr val="00B050"/>
                </a:solidFill>
              </a:rPr>
              <a:t>NE</a:t>
            </a:r>
            <a:r>
              <a:rPr lang="en-GB" altLang="zh-CN" sz="2000" dirty="0">
                <a:solidFill>
                  <a:srgbClr val="00B050"/>
                </a:solidFill>
              </a:rPr>
              <a:t>, </a:t>
            </a:r>
            <a:r>
              <a:rPr lang="en-GB" altLang="zh-CN" sz="2000" i="1" dirty="0">
                <a:solidFill>
                  <a:srgbClr val="00B050"/>
                </a:solidFill>
              </a:rPr>
              <a:t>NW</a:t>
            </a:r>
            <a:r>
              <a:rPr lang="en-GB" altLang="zh-CN" sz="2000" dirty="0">
                <a:solidFill>
                  <a:srgbClr val="00B050"/>
                </a:solidFill>
              </a:rPr>
              <a:t>, </a:t>
            </a:r>
            <a:r>
              <a:rPr lang="en-GB" altLang="zh-CN" sz="2000" i="1" dirty="0">
                <a:solidFill>
                  <a:srgbClr val="00B050"/>
                </a:solidFill>
              </a:rPr>
              <a:t>SW</a:t>
            </a:r>
            <a:r>
              <a:rPr lang="en-GB" altLang="zh-CN" sz="2000" dirty="0">
                <a:solidFill>
                  <a:srgbClr val="00B050"/>
                </a:solidFill>
              </a:rPr>
              <a:t>, and </a:t>
            </a:r>
            <a:r>
              <a:rPr lang="en-GB" altLang="zh-CN" sz="2000" i="1" dirty="0">
                <a:solidFill>
                  <a:srgbClr val="00B050"/>
                </a:solidFill>
              </a:rPr>
              <a:t>SE</a:t>
            </a:r>
            <a:r>
              <a:rPr lang="en-GB" altLang="zh-CN" sz="2000" dirty="0"/>
              <a:t> to indicate to which quadrant they correspond.</a:t>
            </a:r>
          </a:p>
          <a:p>
            <a:pPr eaLnBrk="1" hangingPunct="1">
              <a:spcBef>
                <a:spcPct val="20000"/>
              </a:spcBef>
            </a:pP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A6B0114-75F7-5F42-BB01-C5A3703AC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9" y="327819"/>
            <a:ext cx="2138363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200" kern="0" dirty="0" err="1">
                <a:solidFill>
                  <a:srgbClr val="006633"/>
                </a:solidFill>
                <a:latin typeface="Garamond"/>
                <a:ea typeface="+mj-ea"/>
                <a:cs typeface="+mj-cs"/>
              </a:rPr>
              <a:t>Quadtree</a:t>
            </a:r>
            <a:endParaRPr lang="en-US" sz="4200" kern="0" dirty="0">
              <a:solidFill>
                <a:srgbClr val="006633"/>
              </a:solidFill>
              <a:latin typeface="Garamond"/>
              <a:ea typeface="+mj-ea"/>
              <a:cs typeface="+mj-cs"/>
            </a:endParaRPr>
          </a:p>
        </p:txBody>
      </p:sp>
      <p:pic>
        <p:nvPicPr>
          <p:cNvPr id="98308" name="Picture 26">
            <a:extLst>
              <a:ext uri="{FF2B5EF4-FFF2-40B4-BE49-F238E27FC236}">
                <a16:creationId xmlns:a16="http://schemas.microsoft.com/office/drawing/2014/main" id="{AD76BCA1-2D90-584F-9527-FA0EB0EA1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013" y="1219200"/>
            <a:ext cx="155257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9" name="TextBox 1">
            <a:extLst>
              <a:ext uri="{FF2B5EF4-FFF2-40B4-BE49-F238E27FC236}">
                <a16:creationId xmlns:a16="http://schemas.microsoft.com/office/drawing/2014/main" id="{77C39CB3-8F05-BB4F-A747-B6504B8CC7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313" y="881063"/>
            <a:ext cx="3508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98310" name="TextBox 11">
            <a:extLst>
              <a:ext uri="{FF2B5EF4-FFF2-40B4-BE49-F238E27FC236}">
                <a16:creationId xmlns:a16="http://schemas.microsoft.com/office/drawing/2014/main" id="{11BA4E91-62F5-3C45-B0E8-4D3B6CCAD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9175" y="1830388"/>
            <a:ext cx="4016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98311" name="TextBox 12">
            <a:extLst>
              <a:ext uri="{FF2B5EF4-FFF2-40B4-BE49-F238E27FC236}">
                <a16:creationId xmlns:a16="http://schemas.microsoft.com/office/drawing/2014/main" id="{B72748D6-0EA0-3E4D-8ACE-350D8814B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0675" y="1830388"/>
            <a:ext cx="350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98312" name="TextBox 13">
            <a:extLst>
              <a:ext uri="{FF2B5EF4-FFF2-40B4-BE49-F238E27FC236}">
                <a16:creationId xmlns:a16="http://schemas.microsoft.com/office/drawing/2014/main" id="{28F67F2B-623F-8649-BDA8-670628D2D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5013" y="2809875"/>
            <a:ext cx="338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</a:t>
            </a:r>
          </a:p>
        </p:txBody>
      </p:sp>
      <p:pic>
        <p:nvPicPr>
          <p:cNvPr id="98313" name="Picture 27">
            <a:extLst>
              <a:ext uri="{FF2B5EF4-FFF2-40B4-BE49-F238E27FC236}">
                <a16:creationId xmlns:a16="http://schemas.microsoft.com/office/drawing/2014/main" id="{13BD9C21-79E4-734C-9FDC-0370E31FF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813" y="3429000"/>
            <a:ext cx="315277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2CFC7B8-D509-D947-B287-655B7606E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5AA964-0F12-C347-A7D7-ECE964DF1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18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4CEC98-DF22-FE4C-99B3-11B09AE73ABF}"/>
              </a:ext>
            </a:extLst>
          </p:cNvPr>
          <p:cNvSpPr txBox="1"/>
          <p:nvPr/>
        </p:nvSpPr>
        <p:spPr>
          <a:xfrm>
            <a:off x="7779610" y="964322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4EBC3D-CBC0-FB4F-8475-AA8E79BCBF39}"/>
              </a:ext>
            </a:extLst>
          </p:cNvPr>
          <p:cNvSpPr txBox="1"/>
          <p:nvPr/>
        </p:nvSpPr>
        <p:spPr>
          <a:xfrm>
            <a:off x="7821911" y="2716759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F44490-3DE9-E543-8335-1D2F233CF896}"/>
              </a:ext>
            </a:extLst>
          </p:cNvPr>
          <p:cNvSpPr txBox="1"/>
          <p:nvPr/>
        </p:nvSpPr>
        <p:spPr>
          <a:xfrm>
            <a:off x="6196685" y="2746136"/>
            <a:ext cx="49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SW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71DC58-CD84-4E4E-BE55-09E976E1D568}"/>
              </a:ext>
            </a:extLst>
          </p:cNvPr>
          <p:cNvSpPr txBox="1"/>
          <p:nvPr/>
        </p:nvSpPr>
        <p:spPr>
          <a:xfrm>
            <a:off x="6123111" y="96352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NW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BBAD7D65-DA4E-2B49-9C2B-CABBAC7243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48458"/>
            <a:ext cx="7772400" cy="685800"/>
          </a:xfrm>
          <a:noFill/>
        </p:spPr>
        <p:txBody>
          <a:bodyPr anchor="b">
            <a:normAutofit fontScale="9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Quadtree Construction</a:t>
            </a: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D39A96B1-5A8B-C248-8DFA-22371D8320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74650" y="1325563"/>
            <a:ext cx="4806950" cy="1676400"/>
          </a:xfrm>
          <a:noFill/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GB" altLang="zh-CN" sz="2400" dirty="0"/>
              <a:t>Input: point set P</a:t>
            </a:r>
          </a:p>
          <a:p>
            <a:pPr>
              <a:buFontTx/>
              <a:buNone/>
            </a:pPr>
            <a:r>
              <a:rPr lang="en-GB" altLang="zh-CN" sz="2400" b="1" dirty="0"/>
              <a:t>     while</a:t>
            </a:r>
            <a:r>
              <a:rPr lang="en-GB" altLang="zh-CN" sz="2400" dirty="0"/>
              <a:t> Some cell C contains more than “k” points </a:t>
            </a:r>
            <a:r>
              <a:rPr lang="en-GB" altLang="zh-CN" sz="2400" b="1" dirty="0"/>
              <a:t>do</a:t>
            </a:r>
          </a:p>
          <a:p>
            <a:pPr>
              <a:buFontTx/>
              <a:buNone/>
            </a:pPr>
            <a:r>
              <a:rPr lang="en-GB" altLang="zh-CN" sz="2400" dirty="0"/>
              <a:t>               Split cell C</a:t>
            </a:r>
          </a:p>
          <a:p>
            <a:pPr>
              <a:buFontTx/>
              <a:buNone/>
            </a:pPr>
            <a:r>
              <a:rPr lang="en-GB" altLang="zh-CN" sz="2400" dirty="0"/>
              <a:t>     </a:t>
            </a:r>
            <a:r>
              <a:rPr lang="en-GB" altLang="zh-CN" sz="2400" b="1" dirty="0"/>
              <a:t>end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3F51F8DD-560D-7D4D-9DCF-DB45BD1B46E4}"/>
              </a:ext>
            </a:extLst>
          </p:cNvPr>
          <p:cNvGrpSpPr>
            <a:grpSpLocks/>
          </p:cNvGrpSpPr>
          <p:nvPr/>
        </p:nvGrpSpPr>
        <p:grpSpPr bwMode="auto">
          <a:xfrm>
            <a:off x="1120775" y="2895600"/>
            <a:ext cx="6880225" cy="3675063"/>
            <a:chOff x="706" y="1824"/>
            <a:chExt cx="4334" cy="2315"/>
          </a:xfrm>
        </p:grpSpPr>
        <p:sp>
          <p:nvSpPr>
            <p:cNvPr id="99442" name="Rectangle 5">
              <a:extLst>
                <a:ext uri="{FF2B5EF4-FFF2-40B4-BE49-F238E27FC236}">
                  <a16:creationId xmlns:a16="http://schemas.microsoft.com/office/drawing/2014/main" id="{E1873286-CA0C-A04F-8775-60A69158D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24"/>
              <a:ext cx="480" cy="432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grpSp>
          <p:nvGrpSpPr>
            <p:cNvPr id="99443" name="Group 6">
              <a:extLst>
                <a:ext uri="{FF2B5EF4-FFF2-40B4-BE49-F238E27FC236}">
                  <a16:creationId xmlns:a16="http://schemas.microsoft.com/office/drawing/2014/main" id="{F6819787-A5CC-4748-B0D7-F460B83EFF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6" y="3605"/>
              <a:ext cx="494" cy="534"/>
              <a:chOff x="466" y="3264"/>
              <a:chExt cx="494" cy="534"/>
            </a:xfrm>
          </p:grpSpPr>
          <p:sp>
            <p:nvSpPr>
              <p:cNvPr id="99444" name="Rectangle 7">
                <a:extLst>
                  <a:ext uri="{FF2B5EF4-FFF2-40B4-BE49-F238E27FC236}">
                    <a16:creationId xmlns:a16="http://schemas.microsoft.com/office/drawing/2014/main" id="{B4C6F462-24B0-A34D-A005-54BCA60EE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" y="3264"/>
                <a:ext cx="494" cy="439"/>
              </a:xfrm>
              <a:prstGeom prst="rect">
                <a:avLst/>
              </a:prstGeom>
              <a:solidFill>
                <a:srgbClr val="FFCC66"/>
              </a:solidFill>
              <a:ln w="38100" cmpd="dbl">
                <a:solidFill>
                  <a:srgbClr val="008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zh-CN" sz="2400">
                    <a:solidFill>
                      <a:srgbClr val="008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j  k</a:t>
                </a:r>
                <a:endParaRPr lang="en-US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445" name="Line 8">
                <a:extLst>
                  <a:ext uri="{FF2B5EF4-FFF2-40B4-BE49-F238E27FC236}">
                    <a16:creationId xmlns:a16="http://schemas.microsoft.com/office/drawing/2014/main" id="{64849F45-687B-4040-B95C-8B6EA59ED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" y="3613"/>
                <a:ext cx="0" cy="178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46" name="Line 9">
                <a:extLst>
                  <a:ext uri="{FF2B5EF4-FFF2-40B4-BE49-F238E27FC236}">
                    <a16:creationId xmlns:a16="http://schemas.microsoft.com/office/drawing/2014/main" id="{C68EE4DD-F38C-0647-B38B-8B5A283EC7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8" y="3620"/>
                <a:ext cx="0" cy="178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10">
            <a:extLst>
              <a:ext uri="{FF2B5EF4-FFF2-40B4-BE49-F238E27FC236}">
                <a16:creationId xmlns:a16="http://schemas.microsoft.com/office/drawing/2014/main" id="{4FD4F7B2-6E2D-794B-ACF4-274BBAF4A9B9}"/>
              </a:ext>
            </a:extLst>
          </p:cNvPr>
          <p:cNvGrpSpPr>
            <a:grpSpLocks/>
          </p:cNvGrpSpPr>
          <p:nvPr/>
        </p:nvGrpSpPr>
        <p:grpSpPr bwMode="auto">
          <a:xfrm>
            <a:off x="2984500" y="2286000"/>
            <a:ext cx="5702300" cy="4305300"/>
            <a:chOff x="1880" y="1440"/>
            <a:chExt cx="3592" cy="2712"/>
          </a:xfrm>
        </p:grpSpPr>
        <p:sp>
          <p:nvSpPr>
            <p:cNvPr id="99438" name="Rectangle 11">
              <a:extLst>
                <a:ext uri="{FF2B5EF4-FFF2-40B4-BE49-F238E27FC236}">
                  <a16:creationId xmlns:a16="http://schemas.microsoft.com/office/drawing/2014/main" id="{ED368E71-0226-D948-AEC2-D86BA592B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440"/>
              <a:ext cx="432" cy="384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grpSp>
          <p:nvGrpSpPr>
            <p:cNvPr id="99439" name="Group 12">
              <a:extLst>
                <a:ext uri="{FF2B5EF4-FFF2-40B4-BE49-F238E27FC236}">
                  <a16:creationId xmlns:a16="http://schemas.microsoft.com/office/drawing/2014/main" id="{6A0395B2-97A2-A544-9A67-C49F8BF772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0" y="3605"/>
              <a:ext cx="316" cy="547"/>
              <a:chOff x="1152" y="3245"/>
              <a:chExt cx="316" cy="547"/>
            </a:xfrm>
          </p:grpSpPr>
          <p:sp>
            <p:nvSpPr>
              <p:cNvPr id="99440" name="Rectangle 13">
                <a:extLst>
                  <a:ext uri="{FF2B5EF4-FFF2-40B4-BE49-F238E27FC236}">
                    <a16:creationId xmlns:a16="http://schemas.microsoft.com/office/drawing/2014/main" id="{A0616FB3-FCCA-1D48-BED4-B76640A63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245"/>
                <a:ext cx="316" cy="439"/>
              </a:xfrm>
              <a:prstGeom prst="rect">
                <a:avLst/>
              </a:prstGeom>
              <a:solidFill>
                <a:srgbClr val="00FFFF"/>
              </a:solidFill>
              <a:ln w="38100" cmpd="dbl">
                <a:solidFill>
                  <a:srgbClr val="008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zh-CN" sz="2400">
                    <a:solidFill>
                      <a:srgbClr val="008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f</a:t>
                </a:r>
              </a:p>
            </p:txBody>
          </p:sp>
          <p:sp>
            <p:nvSpPr>
              <p:cNvPr id="99441" name="Line 14">
                <a:extLst>
                  <a:ext uri="{FF2B5EF4-FFF2-40B4-BE49-F238E27FC236}">
                    <a16:creationId xmlns:a16="http://schemas.microsoft.com/office/drawing/2014/main" id="{007842C2-6C66-C546-AB40-FE8AE43D85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3614"/>
                <a:ext cx="0" cy="178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" name="Group 15">
            <a:extLst>
              <a:ext uri="{FF2B5EF4-FFF2-40B4-BE49-F238E27FC236}">
                <a16:creationId xmlns:a16="http://schemas.microsoft.com/office/drawing/2014/main" id="{DD991989-AFA2-C041-B530-FF0F4329BF92}"/>
              </a:ext>
            </a:extLst>
          </p:cNvPr>
          <p:cNvGrpSpPr>
            <a:grpSpLocks/>
          </p:cNvGrpSpPr>
          <p:nvPr/>
        </p:nvGrpSpPr>
        <p:grpSpPr bwMode="auto">
          <a:xfrm>
            <a:off x="3863975" y="2286000"/>
            <a:ext cx="4137025" cy="4284663"/>
            <a:chOff x="2434" y="1440"/>
            <a:chExt cx="2606" cy="2699"/>
          </a:xfrm>
        </p:grpSpPr>
        <p:sp>
          <p:nvSpPr>
            <p:cNvPr id="99433" name="Rectangle 16">
              <a:extLst>
                <a:ext uri="{FF2B5EF4-FFF2-40B4-BE49-F238E27FC236}">
                  <a16:creationId xmlns:a16="http://schemas.microsoft.com/office/drawing/2014/main" id="{7EDA8511-902C-9E4A-A636-0CD25246D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440"/>
              <a:ext cx="480" cy="384"/>
            </a:xfrm>
            <a:prstGeom prst="rect">
              <a:avLst/>
            </a:prstGeom>
            <a:solidFill>
              <a:srgbClr val="CC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grpSp>
          <p:nvGrpSpPr>
            <p:cNvPr id="99434" name="Group 17">
              <a:extLst>
                <a:ext uri="{FF2B5EF4-FFF2-40B4-BE49-F238E27FC236}">
                  <a16:creationId xmlns:a16="http://schemas.microsoft.com/office/drawing/2014/main" id="{818DEBED-159C-BC45-AB58-075328CC15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4" y="3605"/>
              <a:ext cx="494" cy="534"/>
              <a:chOff x="1706" y="3245"/>
              <a:chExt cx="494" cy="534"/>
            </a:xfrm>
          </p:grpSpPr>
          <p:sp>
            <p:nvSpPr>
              <p:cNvPr id="99435" name="Rectangle 18">
                <a:extLst>
                  <a:ext uri="{FF2B5EF4-FFF2-40B4-BE49-F238E27FC236}">
                    <a16:creationId xmlns:a16="http://schemas.microsoft.com/office/drawing/2014/main" id="{A2EF833A-7A94-CF4E-B692-0405DA6AA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6" y="3245"/>
                <a:ext cx="494" cy="439"/>
              </a:xfrm>
              <a:prstGeom prst="rect">
                <a:avLst/>
              </a:prstGeom>
              <a:solidFill>
                <a:srgbClr val="CC99FF"/>
              </a:solidFill>
              <a:ln w="38100" cmpd="dbl">
                <a:solidFill>
                  <a:srgbClr val="008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zh-CN" sz="2400">
                    <a:solidFill>
                      <a:srgbClr val="008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g  l</a:t>
                </a:r>
                <a:endParaRPr lang="en-US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436" name="Line 19">
                <a:extLst>
                  <a:ext uri="{FF2B5EF4-FFF2-40B4-BE49-F238E27FC236}">
                    <a16:creationId xmlns:a16="http://schemas.microsoft.com/office/drawing/2014/main" id="{955B3E71-7BE4-BE4F-A57D-160881F7D8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594"/>
                <a:ext cx="0" cy="178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37" name="Line 20">
                <a:extLst>
                  <a:ext uri="{FF2B5EF4-FFF2-40B4-BE49-F238E27FC236}">
                    <a16:creationId xmlns:a16="http://schemas.microsoft.com/office/drawing/2014/main" id="{FCF83FFF-B981-5647-B70E-D64AB2A118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38" y="3601"/>
                <a:ext cx="0" cy="178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8" name="Group 21">
            <a:extLst>
              <a:ext uri="{FF2B5EF4-FFF2-40B4-BE49-F238E27FC236}">
                <a16:creationId xmlns:a16="http://schemas.microsoft.com/office/drawing/2014/main" id="{C93A0CC5-720E-0D4B-B5A2-E9E01B0BF860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1676400"/>
            <a:ext cx="1371600" cy="4914900"/>
            <a:chOff x="3744" y="1056"/>
            <a:chExt cx="864" cy="3096"/>
          </a:xfrm>
        </p:grpSpPr>
        <p:sp>
          <p:nvSpPr>
            <p:cNvPr id="99429" name="Rectangle 22">
              <a:extLst>
                <a:ext uri="{FF2B5EF4-FFF2-40B4-BE49-F238E27FC236}">
                  <a16:creationId xmlns:a16="http://schemas.microsoft.com/office/drawing/2014/main" id="{39046888-A02F-754E-82F8-0D27051FF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056"/>
              <a:ext cx="480" cy="384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grpSp>
          <p:nvGrpSpPr>
            <p:cNvPr id="99430" name="Group 23">
              <a:extLst>
                <a:ext uri="{FF2B5EF4-FFF2-40B4-BE49-F238E27FC236}">
                  <a16:creationId xmlns:a16="http://schemas.microsoft.com/office/drawing/2014/main" id="{684E8263-1007-6146-AAE6-D7B558B6D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3605"/>
              <a:ext cx="316" cy="547"/>
              <a:chOff x="3140" y="3360"/>
              <a:chExt cx="316" cy="547"/>
            </a:xfrm>
          </p:grpSpPr>
          <p:sp>
            <p:nvSpPr>
              <p:cNvPr id="99431" name="Rectangle 24">
                <a:extLst>
                  <a:ext uri="{FF2B5EF4-FFF2-40B4-BE49-F238E27FC236}">
                    <a16:creationId xmlns:a16="http://schemas.microsoft.com/office/drawing/2014/main" id="{BC25FE68-FD50-9647-9E45-F9A1BFE8E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0" y="3360"/>
                <a:ext cx="316" cy="439"/>
              </a:xfrm>
              <a:prstGeom prst="rect">
                <a:avLst/>
              </a:prstGeom>
              <a:solidFill>
                <a:srgbClr val="CCFF99"/>
              </a:solidFill>
              <a:ln w="38100" cmpd="dbl">
                <a:solidFill>
                  <a:srgbClr val="008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zh-CN" sz="2400">
                    <a:solidFill>
                      <a:srgbClr val="008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d</a:t>
                </a:r>
              </a:p>
            </p:txBody>
          </p:sp>
          <p:sp>
            <p:nvSpPr>
              <p:cNvPr id="99432" name="Line 25">
                <a:extLst>
                  <a:ext uri="{FF2B5EF4-FFF2-40B4-BE49-F238E27FC236}">
                    <a16:creationId xmlns:a16="http://schemas.microsoft.com/office/drawing/2014/main" id="{91F39AB0-5428-424B-8FE7-83533A4A76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6" y="3729"/>
                <a:ext cx="0" cy="178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0" name="Group 26">
            <a:extLst>
              <a:ext uri="{FF2B5EF4-FFF2-40B4-BE49-F238E27FC236}">
                <a16:creationId xmlns:a16="http://schemas.microsoft.com/office/drawing/2014/main" id="{439D6515-EFC1-EE42-9200-08E8E7E577A0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1066800"/>
            <a:ext cx="936625" cy="5503863"/>
            <a:chOff x="4128" y="672"/>
            <a:chExt cx="590" cy="3467"/>
          </a:xfrm>
        </p:grpSpPr>
        <p:sp>
          <p:nvSpPr>
            <p:cNvPr id="99424" name="Rectangle 27">
              <a:extLst>
                <a:ext uri="{FF2B5EF4-FFF2-40B4-BE49-F238E27FC236}">
                  <a16:creationId xmlns:a16="http://schemas.microsoft.com/office/drawing/2014/main" id="{15085570-B5CE-3848-8398-87B0A7CAD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672"/>
              <a:ext cx="480" cy="384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grpSp>
          <p:nvGrpSpPr>
            <p:cNvPr id="99425" name="Group 28">
              <a:extLst>
                <a:ext uri="{FF2B5EF4-FFF2-40B4-BE49-F238E27FC236}">
                  <a16:creationId xmlns:a16="http://schemas.microsoft.com/office/drawing/2014/main" id="{3908F4E3-7B20-9F46-A03E-4F128F4B61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3605"/>
              <a:ext cx="494" cy="534"/>
              <a:chOff x="5040" y="2976"/>
              <a:chExt cx="494" cy="534"/>
            </a:xfrm>
          </p:grpSpPr>
          <p:sp>
            <p:nvSpPr>
              <p:cNvPr id="99426" name="Rectangle 29">
                <a:extLst>
                  <a:ext uri="{FF2B5EF4-FFF2-40B4-BE49-F238E27FC236}">
                    <a16:creationId xmlns:a16="http://schemas.microsoft.com/office/drawing/2014/main" id="{4850A830-AA57-E84E-9FE3-65032D74D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976"/>
                <a:ext cx="494" cy="439"/>
              </a:xfrm>
              <a:prstGeom prst="rect">
                <a:avLst/>
              </a:prstGeom>
              <a:solidFill>
                <a:srgbClr val="99CCFF"/>
              </a:solidFill>
              <a:ln w="38100" cmpd="dbl">
                <a:solidFill>
                  <a:srgbClr val="008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zh-CN" sz="2400">
                    <a:solidFill>
                      <a:srgbClr val="008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a  b</a:t>
                </a:r>
                <a:endParaRPr lang="en-US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427" name="Line 30">
                <a:extLst>
                  <a:ext uri="{FF2B5EF4-FFF2-40B4-BE49-F238E27FC236}">
                    <a16:creationId xmlns:a16="http://schemas.microsoft.com/office/drawing/2014/main" id="{DE113D67-8B4D-2E43-8816-62290321F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8" y="3325"/>
                <a:ext cx="0" cy="178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28" name="Line 31">
                <a:extLst>
                  <a:ext uri="{FF2B5EF4-FFF2-40B4-BE49-F238E27FC236}">
                    <a16:creationId xmlns:a16="http://schemas.microsoft.com/office/drawing/2014/main" id="{6424968E-C112-414A-8835-29F907EEE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72" y="3332"/>
                <a:ext cx="0" cy="178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32">
            <a:extLst>
              <a:ext uri="{FF2B5EF4-FFF2-40B4-BE49-F238E27FC236}">
                <a16:creationId xmlns:a16="http://schemas.microsoft.com/office/drawing/2014/main" id="{14A8F93F-345C-E54B-A697-3A0CBBB25608}"/>
              </a:ext>
            </a:extLst>
          </p:cNvPr>
          <p:cNvGrpSpPr>
            <a:grpSpLocks/>
          </p:cNvGrpSpPr>
          <p:nvPr/>
        </p:nvGrpSpPr>
        <p:grpSpPr bwMode="auto">
          <a:xfrm>
            <a:off x="4397375" y="1066800"/>
            <a:ext cx="4289425" cy="4413250"/>
            <a:chOff x="2770" y="672"/>
            <a:chExt cx="2702" cy="2780"/>
          </a:xfrm>
        </p:grpSpPr>
        <p:sp>
          <p:nvSpPr>
            <p:cNvPr id="99419" name="Rectangle 33">
              <a:extLst>
                <a:ext uri="{FF2B5EF4-FFF2-40B4-BE49-F238E27FC236}">
                  <a16:creationId xmlns:a16="http://schemas.microsoft.com/office/drawing/2014/main" id="{CB60A113-7013-AB41-B022-9668B685E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672"/>
              <a:ext cx="912" cy="76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grpSp>
          <p:nvGrpSpPr>
            <p:cNvPr id="99420" name="Group 34">
              <a:extLst>
                <a:ext uri="{FF2B5EF4-FFF2-40B4-BE49-F238E27FC236}">
                  <a16:creationId xmlns:a16="http://schemas.microsoft.com/office/drawing/2014/main" id="{62C5CA1C-479D-2D43-BEC1-8E0286EC15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0" y="2918"/>
              <a:ext cx="494" cy="534"/>
              <a:chOff x="2530" y="2586"/>
              <a:chExt cx="494" cy="534"/>
            </a:xfrm>
          </p:grpSpPr>
          <p:sp>
            <p:nvSpPr>
              <p:cNvPr id="99421" name="Rectangle 35">
                <a:extLst>
                  <a:ext uri="{FF2B5EF4-FFF2-40B4-BE49-F238E27FC236}">
                    <a16:creationId xmlns:a16="http://schemas.microsoft.com/office/drawing/2014/main" id="{018CA324-BF42-3146-A869-ED67B0174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0" y="2586"/>
                <a:ext cx="494" cy="439"/>
              </a:xfrm>
              <a:prstGeom prst="rect">
                <a:avLst/>
              </a:prstGeom>
              <a:solidFill>
                <a:srgbClr val="FFFF99"/>
              </a:solidFill>
              <a:ln w="38100" cmpd="dbl">
                <a:solidFill>
                  <a:srgbClr val="008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zh-CN" sz="2400">
                    <a:solidFill>
                      <a:srgbClr val="008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c  e</a:t>
                </a:r>
                <a:endParaRPr lang="en-US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422" name="Line 36">
                <a:extLst>
                  <a:ext uri="{FF2B5EF4-FFF2-40B4-BE49-F238E27FC236}">
                    <a16:creationId xmlns:a16="http://schemas.microsoft.com/office/drawing/2014/main" id="{B106030C-8D4F-0045-8C1B-702D3CB1D2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8" y="2935"/>
                <a:ext cx="0" cy="178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23" name="Line 37">
                <a:extLst>
                  <a:ext uri="{FF2B5EF4-FFF2-40B4-BE49-F238E27FC236}">
                    <a16:creationId xmlns:a16="http://schemas.microsoft.com/office/drawing/2014/main" id="{468F2D60-799A-6049-8065-AE3FC485EF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2" y="2942"/>
                <a:ext cx="0" cy="178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4" name="Group 38">
            <a:extLst>
              <a:ext uri="{FF2B5EF4-FFF2-40B4-BE49-F238E27FC236}">
                <a16:creationId xmlns:a16="http://schemas.microsoft.com/office/drawing/2014/main" id="{55C9075D-77B7-E64B-8D3F-BF3BCE6A9442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286000"/>
            <a:ext cx="6324600" cy="3262313"/>
            <a:chOff x="576" y="1440"/>
            <a:chExt cx="3984" cy="2055"/>
          </a:xfrm>
        </p:grpSpPr>
        <p:sp>
          <p:nvSpPr>
            <p:cNvPr id="99414" name="Rectangle 39">
              <a:extLst>
                <a:ext uri="{FF2B5EF4-FFF2-40B4-BE49-F238E27FC236}">
                  <a16:creationId xmlns:a16="http://schemas.microsoft.com/office/drawing/2014/main" id="{A854E98B-B54E-AF42-8D72-9BFA35602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440"/>
              <a:ext cx="912" cy="816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grpSp>
          <p:nvGrpSpPr>
            <p:cNvPr id="99415" name="Group 40">
              <a:extLst>
                <a:ext uri="{FF2B5EF4-FFF2-40B4-BE49-F238E27FC236}">
                  <a16:creationId xmlns:a16="http://schemas.microsoft.com/office/drawing/2014/main" id="{D6F8E491-DB35-6C44-8987-88A779B76C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928"/>
              <a:ext cx="494" cy="567"/>
              <a:chOff x="384" y="2586"/>
              <a:chExt cx="494" cy="534"/>
            </a:xfrm>
          </p:grpSpPr>
          <p:sp>
            <p:nvSpPr>
              <p:cNvPr id="99416" name="Rectangle 41">
                <a:extLst>
                  <a:ext uri="{FF2B5EF4-FFF2-40B4-BE49-F238E27FC236}">
                    <a16:creationId xmlns:a16="http://schemas.microsoft.com/office/drawing/2014/main" id="{6807FF7D-6701-2B4E-A4C2-750C208AC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2586"/>
                <a:ext cx="494" cy="439"/>
              </a:xfrm>
              <a:prstGeom prst="rect">
                <a:avLst/>
              </a:prstGeom>
              <a:solidFill>
                <a:srgbClr val="FFCCFF"/>
              </a:solidFill>
              <a:ln w="38100" cmpd="dbl">
                <a:solidFill>
                  <a:srgbClr val="008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zh-CN" sz="2400">
                    <a:solidFill>
                      <a:srgbClr val="008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i  h</a:t>
                </a:r>
                <a:endParaRPr lang="en-US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417" name="Line 42">
                <a:extLst>
                  <a:ext uri="{FF2B5EF4-FFF2-40B4-BE49-F238E27FC236}">
                    <a16:creationId xmlns:a16="http://schemas.microsoft.com/office/drawing/2014/main" id="{EED63761-3585-434B-8AE5-17BEEC92C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2" y="2935"/>
                <a:ext cx="0" cy="178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18" name="Line 43">
                <a:extLst>
                  <a:ext uri="{FF2B5EF4-FFF2-40B4-BE49-F238E27FC236}">
                    <a16:creationId xmlns:a16="http://schemas.microsoft.com/office/drawing/2014/main" id="{9DD3157C-1286-8E42-B60C-3B1C98BA04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6" y="2942"/>
                <a:ext cx="0" cy="178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6" name="Group 44">
            <a:extLst>
              <a:ext uri="{FF2B5EF4-FFF2-40B4-BE49-F238E27FC236}">
                <a16:creationId xmlns:a16="http://schemas.microsoft.com/office/drawing/2014/main" id="{59886DEC-2CE5-164F-9DEA-66FA984F0906}"/>
              </a:ext>
            </a:extLst>
          </p:cNvPr>
          <p:cNvGrpSpPr>
            <a:grpSpLocks/>
          </p:cNvGrpSpPr>
          <p:nvPr/>
        </p:nvGrpSpPr>
        <p:grpSpPr bwMode="auto">
          <a:xfrm>
            <a:off x="5146675" y="838200"/>
            <a:ext cx="3836988" cy="3144838"/>
            <a:chOff x="3242" y="528"/>
            <a:chExt cx="2417" cy="1981"/>
          </a:xfrm>
        </p:grpSpPr>
        <p:sp>
          <p:nvSpPr>
            <p:cNvPr id="99371" name="Text Box 45">
              <a:extLst>
                <a:ext uri="{FF2B5EF4-FFF2-40B4-BE49-F238E27FC236}">
                  <a16:creationId xmlns:a16="http://schemas.microsoft.com/office/drawing/2014/main" id="{FDD377AB-2DB8-0143-8567-82A18FE16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3" y="2208"/>
              <a:ext cx="2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99372" name="Text Box 46">
              <a:extLst>
                <a:ext uri="{FF2B5EF4-FFF2-40B4-BE49-F238E27FC236}">
                  <a16:creationId xmlns:a16="http://schemas.microsoft.com/office/drawing/2014/main" id="{CECE6A0E-87EC-A248-BAA5-A4F6A769A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2" y="597"/>
              <a:ext cx="43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tx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400</a:t>
              </a:r>
            </a:p>
          </p:txBody>
        </p:sp>
        <p:sp>
          <p:nvSpPr>
            <p:cNvPr id="99373" name="Text Box 47">
              <a:extLst>
                <a:ext uri="{FF2B5EF4-FFF2-40B4-BE49-F238E27FC236}">
                  <a16:creationId xmlns:a16="http://schemas.microsoft.com/office/drawing/2014/main" id="{E951A1B1-F788-714A-99E0-CCA3101AD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8" y="2221"/>
              <a:ext cx="43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100</a:t>
              </a:r>
              <a:endParaRPr lang="en-US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374" name="Text Box 48">
              <a:extLst>
                <a:ext uri="{FF2B5EF4-FFF2-40B4-BE49-F238E27FC236}">
                  <a16:creationId xmlns:a16="http://schemas.microsoft.com/office/drawing/2014/main" id="{16D7645A-EAC8-8F48-B1D7-85BB824ECC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4" y="2208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sz="24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375" name="Line 49">
              <a:extLst>
                <a:ext uri="{FF2B5EF4-FFF2-40B4-BE49-F238E27FC236}">
                  <a16:creationId xmlns:a16="http://schemas.microsoft.com/office/drawing/2014/main" id="{7FDB6EA9-6A78-5746-B2FA-2F57156D56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41" y="528"/>
              <a:ext cx="0" cy="17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76" name="Line 50">
              <a:extLst>
                <a:ext uri="{FF2B5EF4-FFF2-40B4-BE49-F238E27FC236}">
                  <a16:creationId xmlns:a16="http://schemas.microsoft.com/office/drawing/2014/main" id="{9737ACA4-1B8B-F840-B932-0875F8CE8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1" y="2243"/>
              <a:ext cx="19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9377" name="Group 51">
              <a:extLst>
                <a:ext uri="{FF2B5EF4-FFF2-40B4-BE49-F238E27FC236}">
                  <a16:creationId xmlns:a16="http://schemas.microsoft.com/office/drawing/2014/main" id="{AD6C249D-AE3C-7445-A630-4F4F452785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8" y="1680"/>
              <a:ext cx="271" cy="250"/>
              <a:chOff x="4368" y="1387"/>
              <a:chExt cx="271" cy="250"/>
            </a:xfrm>
          </p:grpSpPr>
          <p:sp>
            <p:nvSpPr>
              <p:cNvPr id="99412" name="Oval 52">
                <a:extLst>
                  <a:ext uri="{FF2B5EF4-FFF2-40B4-BE49-F238E27FC236}">
                    <a16:creationId xmlns:a16="http://schemas.microsoft.com/office/drawing/2014/main" id="{2B0369FB-8304-654A-B9DA-33907923E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1536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99413" name="Text Box 53">
                <a:extLst>
                  <a:ext uri="{FF2B5EF4-FFF2-40B4-BE49-F238E27FC236}">
                    <a16:creationId xmlns:a16="http://schemas.microsoft.com/office/drawing/2014/main" id="{5BB79F7B-D981-344F-8009-DA643559BD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4" y="1387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panose="020B0604030504040204" pitchFamily="34" charset="0"/>
                    <a:ea typeface="宋体" panose="02010600030101010101" pitchFamily="2" charset="-122"/>
                  </a:rPr>
                  <a:t>h</a:t>
                </a:r>
                <a:endParaRPr lang="en-US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99378" name="Group 54">
              <a:extLst>
                <a:ext uri="{FF2B5EF4-FFF2-40B4-BE49-F238E27FC236}">
                  <a16:creationId xmlns:a16="http://schemas.microsoft.com/office/drawing/2014/main" id="{8B9EBCE1-C0E5-404B-9034-97B966942C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4" y="816"/>
              <a:ext cx="270" cy="250"/>
              <a:chOff x="4368" y="1387"/>
              <a:chExt cx="270" cy="250"/>
            </a:xfrm>
          </p:grpSpPr>
          <p:sp>
            <p:nvSpPr>
              <p:cNvPr id="99410" name="Oval 55">
                <a:extLst>
                  <a:ext uri="{FF2B5EF4-FFF2-40B4-BE49-F238E27FC236}">
                    <a16:creationId xmlns:a16="http://schemas.microsoft.com/office/drawing/2014/main" id="{DFA3154D-D563-0244-9E22-5E9427D81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1536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99411" name="Text Box 56">
                <a:extLst>
                  <a:ext uri="{FF2B5EF4-FFF2-40B4-BE49-F238E27FC236}">
                    <a16:creationId xmlns:a16="http://schemas.microsoft.com/office/drawing/2014/main" id="{EA22D37A-B91B-0445-A08F-725C924EC9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4" y="1387"/>
                <a:ext cx="20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panose="020B0604030504040204" pitchFamily="34" charset="0"/>
                    <a:ea typeface="宋体" panose="02010600030101010101" pitchFamily="2" charset="-122"/>
                  </a:rPr>
                  <a:t>b</a:t>
                </a:r>
                <a:endParaRPr lang="en-US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99379" name="Group 57">
              <a:extLst>
                <a:ext uri="{FF2B5EF4-FFF2-40B4-BE49-F238E27FC236}">
                  <a16:creationId xmlns:a16="http://schemas.microsoft.com/office/drawing/2014/main" id="{28FDD9E8-2A39-2E4C-9727-2527856E1F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1872"/>
              <a:ext cx="244" cy="250"/>
              <a:chOff x="4368" y="1387"/>
              <a:chExt cx="244" cy="250"/>
            </a:xfrm>
          </p:grpSpPr>
          <p:sp>
            <p:nvSpPr>
              <p:cNvPr id="99408" name="Oval 58">
                <a:extLst>
                  <a:ext uri="{FF2B5EF4-FFF2-40B4-BE49-F238E27FC236}">
                    <a16:creationId xmlns:a16="http://schemas.microsoft.com/office/drawing/2014/main" id="{0DF41E56-9C49-974A-8FF2-DDC9B2C8B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1536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99409" name="Text Box 59">
                <a:extLst>
                  <a:ext uri="{FF2B5EF4-FFF2-40B4-BE49-F238E27FC236}">
                    <a16:creationId xmlns:a16="http://schemas.microsoft.com/office/drawing/2014/main" id="{76899C78-E904-DA45-BA00-9A95D54D2C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59" y="1387"/>
                <a:ext cx="15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panose="020B0604030504040204" pitchFamily="34" charset="0"/>
                    <a:ea typeface="宋体" panose="02010600030101010101" pitchFamily="2" charset="-122"/>
                  </a:rPr>
                  <a:t>i</a:t>
                </a:r>
                <a:endParaRPr lang="en-US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99380" name="Group 60">
              <a:extLst>
                <a:ext uri="{FF2B5EF4-FFF2-40B4-BE49-F238E27FC236}">
                  <a16:creationId xmlns:a16="http://schemas.microsoft.com/office/drawing/2014/main" id="{509EDB10-0EF3-3941-B768-97DB6CD0DA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00" y="614"/>
              <a:ext cx="268" cy="250"/>
              <a:chOff x="4368" y="1387"/>
              <a:chExt cx="268" cy="250"/>
            </a:xfrm>
          </p:grpSpPr>
          <p:sp>
            <p:nvSpPr>
              <p:cNvPr id="99406" name="Oval 61">
                <a:extLst>
                  <a:ext uri="{FF2B5EF4-FFF2-40B4-BE49-F238E27FC236}">
                    <a16:creationId xmlns:a16="http://schemas.microsoft.com/office/drawing/2014/main" id="{350C2B1B-530F-AC46-B2F5-43E4BFB76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1536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99407" name="Text Box 62">
                <a:extLst>
                  <a:ext uri="{FF2B5EF4-FFF2-40B4-BE49-F238E27FC236}">
                    <a16:creationId xmlns:a16="http://schemas.microsoft.com/office/drawing/2014/main" id="{BA1634FC-EED7-0F4F-9352-E9FD68E2D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6" y="1387"/>
                <a:ext cx="20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panose="020B0604030504040204" pitchFamily="34" charset="0"/>
                    <a:ea typeface="宋体" panose="02010600030101010101" pitchFamily="2" charset="-122"/>
                  </a:rPr>
                  <a:t>a</a:t>
                </a:r>
                <a:endParaRPr lang="en-US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99381" name="Group 63">
              <a:extLst>
                <a:ext uri="{FF2B5EF4-FFF2-40B4-BE49-F238E27FC236}">
                  <a16:creationId xmlns:a16="http://schemas.microsoft.com/office/drawing/2014/main" id="{CDECCDE6-AAB3-CE4F-BC48-DF3900E208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8" y="1056"/>
              <a:ext cx="263" cy="250"/>
              <a:chOff x="4368" y="1387"/>
              <a:chExt cx="263" cy="250"/>
            </a:xfrm>
          </p:grpSpPr>
          <p:sp>
            <p:nvSpPr>
              <p:cNvPr id="99404" name="Oval 64">
                <a:extLst>
                  <a:ext uri="{FF2B5EF4-FFF2-40B4-BE49-F238E27FC236}">
                    <a16:creationId xmlns:a16="http://schemas.microsoft.com/office/drawing/2014/main" id="{03EF150B-E88E-FD4A-A070-D278B59F4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1536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99405" name="Text Box 65">
                <a:extLst>
                  <a:ext uri="{FF2B5EF4-FFF2-40B4-BE49-F238E27FC236}">
                    <a16:creationId xmlns:a16="http://schemas.microsoft.com/office/drawing/2014/main" id="{035593F2-C64B-D94E-811F-4D0FD503BD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41" y="1387"/>
                <a:ext cx="19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panose="020B0604030504040204" pitchFamily="34" charset="0"/>
                    <a:ea typeface="宋体" panose="02010600030101010101" pitchFamily="2" charset="-122"/>
                  </a:rPr>
                  <a:t>c</a:t>
                </a:r>
                <a:endParaRPr lang="en-US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99382" name="Group 66">
              <a:extLst>
                <a:ext uri="{FF2B5EF4-FFF2-40B4-BE49-F238E27FC236}">
                  <a16:creationId xmlns:a16="http://schemas.microsoft.com/office/drawing/2014/main" id="{B9A09E3A-96C5-974F-891C-1F16C3FA50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8" y="1200"/>
              <a:ext cx="270" cy="250"/>
              <a:chOff x="4368" y="1387"/>
              <a:chExt cx="270" cy="250"/>
            </a:xfrm>
          </p:grpSpPr>
          <p:sp>
            <p:nvSpPr>
              <p:cNvPr id="99402" name="Oval 67">
                <a:extLst>
                  <a:ext uri="{FF2B5EF4-FFF2-40B4-BE49-F238E27FC236}">
                    <a16:creationId xmlns:a16="http://schemas.microsoft.com/office/drawing/2014/main" id="{014A2C9B-FE53-DB44-AE16-C5080B210C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1536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99403" name="Text Box 68">
                <a:extLst>
                  <a:ext uri="{FF2B5EF4-FFF2-40B4-BE49-F238E27FC236}">
                    <a16:creationId xmlns:a16="http://schemas.microsoft.com/office/drawing/2014/main" id="{171D54FB-56A0-2441-A99E-80F48E12EC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4" y="1387"/>
                <a:ext cx="20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panose="020B0604030504040204" pitchFamily="34" charset="0"/>
                    <a:ea typeface="宋体" panose="02010600030101010101" pitchFamily="2" charset="-122"/>
                  </a:rPr>
                  <a:t>d</a:t>
                </a:r>
                <a:endParaRPr lang="en-US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99383" name="Group 69">
              <a:extLst>
                <a:ext uri="{FF2B5EF4-FFF2-40B4-BE49-F238E27FC236}">
                  <a16:creationId xmlns:a16="http://schemas.microsoft.com/office/drawing/2014/main" id="{FFD11D5F-CB70-D340-B6FF-DB2FDC7E72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21" y="1200"/>
              <a:ext cx="267" cy="250"/>
              <a:chOff x="4368" y="1387"/>
              <a:chExt cx="267" cy="250"/>
            </a:xfrm>
          </p:grpSpPr>
          <p:sp>
            <p:nvSpPr>
              <p:cNvPr id="99400" name="Oval 70">
                <a:extLst>
                  <a:ext uri="{FF2B5EF4-FFF2-40B4-BE49-F238E27FC236}">
                    <a16:creationId xmlns:a16="http://schemas.microsoft.com/office/drawing/2014/main" id="{04A6C6F3-3D70-5A4E-B929-0D359F317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1536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99401" name="Text Box 71">
                <a:extLst>
                  <a:ext uri="{FF2B5EF4-FFF2-40B4-BE49-F238E27FC236}">
                    <a16:creationId xmlns:a16="http://schemas.microsoft.com/office/drawing/2014/main" id="{AC2656D2-1FFC-4A40-ADC3-570CBF0E6F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5" y="1387"/>
                <a:ext cx="20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panose="020B0604030504040204" pitchFamily="34" charset="0"/>
                    <a:ea typeface="宋体" panose="02010600030101010101" pitchFamily="2" charset="-122"/>
                  </a:rPr>
                  <a:t>e</a:t>
                </a:r>
                <a:endParaRPr lang="en-US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99384" name="Group 72">
              <a:extLst>
                <a:ext uri="{FF2B5EF4-FFF2-40B4-BE49-F238E27FC236}">
                  <a16:creationId xmlns:a16="http://schemas.microsoft.com/office/drawing/2014/main" id="{F6E9C622-0456-9A48-B479-E4E76FFDED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9" y="1574"/>
              <a:ext cx="269" cy="250"/>
              <a:chOff x="4368" y="1387"/>
              <a:chExt cx="269" cy="250"/>
            </a:xfrm>
          </p:grpSpPr>
          <p:sp>
            <p:nvSpPr>
              <p:cNvPr id="99398" name="Oval 73">
                <a:extLst>
                  <a:ext uri="{FF2B5EF4-FFF2-40B4-BE49-F238E27FC236}">
                    <a16:creationId xmlns:a16="http://schemas.microsoft.com/office/drawing/2014/main" id="{E4E105DD-0B17-B345-96ED-8C4491F02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1536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99399" name="Text Box 74">
                <a:extLst>
                  <a:ext uri="{FF2B5EF4-FFF2-40B4-BE49-F238E27FC236}">
                    <a16:creationId xmlns:a16="http://schemas.microsoft.com/office/drawing/2014/main" id="{20E956B4-ABDD-0A45-9BE7-12F03D0BE7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3" y="1387"/>
                <a:ext cx="20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panose="020B0604030504040204" pitchFamily="34" charset="0"/>
                    <a:ea typeface="宋体" panose="02010600030101010101" pitchFamily="2" charset="-122"/>
                  </a:rPr>
                  <a:t>g</a:t>
                </a:r>
                <a:endParaRPr lang="en-US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99385" name="Group 75">
              <a:extLst>
                <a:ext uri="{FF2B5EF4-FFF2-40B4-BE49-F238E27FC236}">
                  <a16:creationId xmlns:a16="http://schemas.microsoft.com/office/drawing/2014/main" id="{B306D3EA-A832-2B48-A363-1CF8EA916A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25" y="1526"/>
              <a:ext cx="251" cy="250"/>
              <a:chOff x="4368" y="1387"/>
              <a:chExt cx="251" cy="250"/>
            </a:xfrm>
          </p:grpSpPr>
          <p:sp>
            <p:nvSpPr>
              <p:cNvPr id="99396" name="Oval 76">
                <a:extLst>
                  <a:ext uri="{FF2B5EF4-FFF2-40B4-BE49-F238E27FC236}">
                    <a16:creationId xmlns:a16="http://schemas.microsoft.com/office/drawing/2014/main" id="{F2F936DF-BE94-744F-ACEB-EE9CD4A6A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1536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99397" name="Text Box 77">
                <a:extLst>
                  <a:ext uri="{FF2B5EF4-FFF2-40B4-BE49-F238E27FC236}">
                    <a16:creationId xmlns:a16="http://schemas.microsoft.com/office/drawing/2014/main" id="{C3E12F5A-8ED6-A94B-AD31-F0CBF5BFF1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52" y="1387"/>
                <a:ext cx="16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panose="020B0604030504040204" pitchFamily="34" charset="0"/>
                    <a:ea typeface="宋体" panose="02010600030101010101" pitchFamily="2" charset="-122"/>
                  </a:rPr>
                  <a:t>f</a:t>
                </a:r>
                <a:endParaRPr lang="en-US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99386" name="Group 78">
              <a:extLst>
                <a:ext uri="{FF2B5EF4-FFF2-40B4-BE49-F238E27FC236}">
                  <a16:creationId xmlns:a16="http://schemas.microsoft.com/office/drawing/2014/main" id="{7D31A269-2F3A-1346-8D62-0C63FC76A9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8" y="1920"/>
              <a:ext cx="265" cy="250"/>
              <a:chOff x="4368" y="1387"/>
              <a:chExt cx="265" cy="250"/>
            </a:xfrm>
          </p:grpSpPr>
          <p:sp>
            <p:nvSpPr>
              <p:cNvPr id="99394" name="Oval 79">
                <a:extLst>
                  <a:ext uri="{FF2B5EF4-FFF2-40B4-BE49-F238E27FC236}">
                    <a16:creationId xmlns:a16="http://schemas.microsoft.com/office/drawing/2014/main" id="{0655D06E-1786-A84D-9693-844D41DFB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1536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99395" name="Text Box 80">
                <a:extLst>
                  <a:ext uri="{FF2B5EF4-FFF2-40B4-BE49-F238E27FC236}">
                    <a16:creationId xmlns:a16="http://schemas.microsoft.com/office/drawing/2014/main" id="{F6A5A23E-7A7C-2D48-8238-4C9BE19BE0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7" y="1387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panose="020B0604030504040204" pitchFamily="34" charset="0"/>
                    <a:ea typeface="宋体" panose="02010600030101010101" pitchFamily="2" charset="-122"/>
                  </a:rPr>
                  <a:t>k</a:t>
                </a:r>
                <a:endParaRPr lang="en-US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99387" name="Group 81">
              <a:extLst>
                <a:ext uri="{FF2B5EF4-FFF2-40B4-BE49-F238E27FC236}">
                  <a16:creationId xmlns:a16="http://schemas.microsoft.com/office/drawing/2014/main" id="{3DBF8D1A-A920-6845-8D85-39A1C2A742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8" y="1766"/>
              <a:ext cx="248" cy="250"/>
              <a:chOff x="4368" y="1387"/>
              <a:chExt cx="248" cy="250"/>
            </a:xfrm>
          </p:grpSpPr>
          <p:sp>
            <p:nvSpPr>
              <p:cNvPr id="99392" name="Oval 82">
                <a:extLst>
                  <a:ext uri="{FF2B5EF4-FFF2-40B4-BE49-F238E27FC236}">
                    <a16:creationId xmlns:a16="http://schemas.microsoft.com/office/drawing/2014/main" id="{223EB83E-B5D8-F341-A989-5B0F1D4C6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1536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99393" name="Text Box 83">
                <a:extLst>
                  <a:ext uri="{FF2B5EF4-FFF2-40B4-BE49-F238E27FC236}">
                    <a16:creationId xmlns:a16="http://schemas.microsoft.com/office/drawing/2014/main" id="{912374DF-90D6-F041-BF7D-55DE9C92F7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55" y="1387"/>
                <a:ext cx="16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panose="020B0604030504040204" pitchFamily="34" charset="0"/>
                    <a:ea typeface="宋体" panose="02010600030101010101" pitchFamily="2" charset="-122"/>
                  </a:rPr>
                  <a:t>j</a:t>
                </a:r>
                <a:endParaRPr lang="en-US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9388" name="Text Box 84">
              <a:extLst>
                <a:ext uri="{FF2B5EF4-FFF2-40B4-BE49-F238E27FC236}">
                  <a16:creationId xmlns:a16="http://schemas.microsoft.com/office/drawing/2014/main" id="{139ECB94-9EF1-634C-BC99-12DD225C90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8" y="1296"/>
              <a:ext cx="2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chemeClr val="tx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Y</a:t>
              </a:r>
            </a:p>
          </p:txBody>
        </p:sp>
        <p:grpSp>
          <p:nvGrpSpPr>
            <p:cNvPr id="99389" name="Group 85">
              <a:extLst>
                <a:ext uri="{FF2B5EF4-FFF2-40B4-BE49-F238E27FC236}">
                  <a16:creationId xmlns:a16="http://schemas.microsoft.com/office/drawing/2014/main" id="{9AD40842-A3C2-D242-BC20-7A0E1E8B30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6" y="1632"/>
              <a:ext cx="244" cy="250"/>
              <a:chOff x="4368" y="1387"/>
              <a:chExt cx="244" cy="250"/>
            </a:xfrm>
          </p:grpSpPr>
          <p:sp>
            <p:nvSpPr>
              <p:cNvPr id="99390" name="Oval 86">
                <a:extLst>
                  <a:ext uri="{FF2B5EF4-FFF2-40B4-BE49-F238E27FC236}">
                    <a16:creationId xmlns:a16="http://schemas.microsoft.com/office/drawing/2014/main" id="{C6AD877D-FECD-AF43-8DB3-197D9616C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1536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99391" name="Text Box 87">
                <a:extLst>
                  <a:ext uri="{FF2B5EF4-FFF2-40B4-BE49-F238E27FC236}">
                    <a16:creationId xmlns:a16="http://schemas.microsoft.com/office/drawing/2014/main" id="{2635DA43-B2A5-4F43-8B9C-418CFD7815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59" y="1387"/>
                <a:ext cx="15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000">
                    <a:latin typeface="Tahoma" panose="020B0604030504040204" pitchFamily="34" charset="0"/>
                    <a:ea typeface="宋体" panose="02010600030101010101" pitchFamily="2" charset="-122"/>
                  </a:rPr>
                  <a:t>l</a:t>
                </a:r>
                <a:endParaRPr lang="en-US" altLang="zh-CN" sz="240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9" name="Group 88">
            <a:extLst>
              <a:ext uri="{FF2B5EF4-FFF2-40B4-BE49-F238E27FC236}">
                <a16:creationId xmlns:a16="http://schemas.microsoft.com/office/drawing/2014/main" id="{15D8066B-7899-1347-9A0C-CC52C1DCAEBF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1068388"/>
            <a:ext cx="2209800" cy="4635500"/>
            <a:chOff x="3456" y="673"/>
            <a:chExt cx="1392" cy="2920"/>
          </a:xfrm>
        </p:grpSpPr>
        <p:grpSp>
          <p:nvGrpSpPr>
            <p:cNvPr id="99363" name="Group 89">
              <a:extLst>
                <a:ext uri="{FF2B5EF4-FFF2-40B4-BE49-F238E27FC236}">
                  <a16:creationId xmlns:a16="http://schemas.microsoft.com/office/drawing/2014/main" id="{A3D79798-1023-EC4A-848B-D3C400C149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2918"/>
              <a:ext cx="1392" cy="675"/>
              <a:chOff x="3456" y="2918"/>
              <a:chExt cx="1392" cy="675"/>
            </a:xfrm>
          </p:grpSpPr>
          <p:sp>
            <p:nvSpPr>
              <p:cNvPr id="99366" name="AutoShape 90">
                <a:extLst>
                  <a:ext uri="{FF2B5EF4-FFF2-40B4-BE49-F238E27FC236}">
                    <a16:creationId xmlns:a16="http://schemas.microsoft.com/office/drawing/2014/main" id="{06C02382-22CE-4D4F-9B14-3D97DA38D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918"/>
                <a:ext cx="1392" cy="27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zh-CN" sz="2400">
                    <a:solidFill>
                      <a:srgbClr val="FF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X 25,</a:t>
                </a:r>
                <a:r>
                  <a:rPr lang="en-US" altLang="zh-CN" sz="2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 Y 300</a:t>
                </a:r>
              </a:p>
            </p:txBody>
          </p:sp>
          <p:cxnSp>
            <p:nvCxnSpPr>
              <p:cNvPr id="99367" name="AutoShape 91">
                <a:extLst>
                  <a:ext uri="{FF2B5EF4-FFF2-40B4-BE49-F238E27FC236}">
                    <a16:creationId xmlns:a16="http://schemas.microsoft.com/office/drawing/2014/main" id="{671893D0-616A-DD4E-9794-FAB4FBCCE7CC}"/>
                  </a:ext>
                </a:extLst>
              </p:cNvPr>
              <p:cNvCxnSpPr>
                <a:cxnSpLocks noChangeShapeType="1"/>
                <a:stCxn id="99366" idx="2"/>
              </p:cNvCxnSpPr>
              <p:nvPr/>
            </p:nvCxnSpPr>
            <p:spPr bwMode="auto">
              <a:xfrm flipH="1">
                <a:off x="3648" y="3192"/>
                <a:ext cx="504" cy="144"/>
              </a:xfrm>
              <a:prstGeom prst="straightConnector1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368" name="AutoShape 92">
                <a:extLst>
                  <a:ext uri="{FF2B5EF4-FFF2-40B4-BE49-F238E27FC236}">
                    <a16:creationId xmlns:a16="http://schemas.microsoft.com/office/drawing/2014/main" id="{74F3AB0E-61D2-4843-963E-C2ADC938C6E1}"/>
                  </a:ext>
                </a:extLst>
              </p:cNvPr>
              <p:cNvCxnSpPr>
                <a:cxnSpLocks noChangeShapeType="1"/>
                <a:stCxn id="99366" idx="2"/>
              </p:cNvCxnSpPr>
              <p:nvPr/>
            </p:nvCxnSpPr>
            <p:spPr bwMode="auto">
              <a:xfrm>
                <a:off x="4152" y="3192"/>
                <a:ext cx="504" cy="144"/>
              </a:xfrm>
              <a:prstGeom prst="straightConnector1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369" name="AutoShape 93">
                <a:extLst>
                  <a:ext uri="{FF2B5EF4-FFF2-40B4-BE49-F238E27FC236}">
                    <a16:creationId xmlns:a16="http://schemas.microsoft.com/office/drawing/2014/main" id="{803DFE3E-F776-B14A-A756-2B80D9EB4E7D}"/>
                  </a:ext>
                </a:extLst>
              </p:cNvPr>
              <p:cNvCxnSpPr>
                <a:cxnSpLocks noChangeShapeType="1"/>
                <a:stCxn id="99366" idx="2"/>
                <a:endCxn id="99431" idx="0"/>
              </p:cNvCxnSpPr>
              <p:nvPr/>
            </p:nvCxnSpPr>
            <p:spPr bwMode="auto">
              <a:xfrm flipH="1">
                <a:off x="3902" y="3192"/>
                <a:ext cx="250" cy="401"/>
              </a:xfrm>
              <a:prstGeom prst="straightConnector1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370" name="AutoShape 94">
                <a:extLst>
                  <a:ext uri="{FF2B5EF4-FFF2-40B4-BE49-F238E27FC236}">
                    <a16:creationId xmlns:a16="http://schemas.microsoft.com/office/drawing/2014/main" id="{1203E75A-955F-D243-A6B0-5BC5C8D0966E}"/>
                  </a:ext>
                </a:extLst>
              </p:cNvPr>
              <p:cNvCxnSpPr>
                <a:cxnSpLocks noChangeShapeType="1"/>
                <a:stCxn id="99366" idx="2"/>
                <a:endCxn id="99426" idx="0"/>
              </p:cNvCxnSpPr>
              <p:nvPr/>
            </p:nvCxnSpPr>
            <p:spPr bwMode="auto">
              <a:xfrm>
                <a:off x="4152" y="3192"/>
                <a:ext cx="319" cy="401"/>
              </a:xfrm>
              <a:prstGeom prst="straightConnector1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9364" name="Line 95">
              <a:extLst>
                <a:ext uri="{FF2B5EF4-FFF2-40B4-BE49-F238E27FC236}">
                  <a16:creationId xmlns:a16="http://schemas.microsoft.com/office/drawing/2014/main" id="{1934EA83-FFD3-294C-949A-62845C1114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1056"/>
              <a:ext cx="91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65" name="Line 96">
              <a:extLst>
                <a:ext uri="{FF2B5EF4-FFF2-40B4-BE49-F238E27FC236}">
                  <a16:creationId xmlns:a16="http://schemas.microsoft.com/office/drawing/2014/main" id="{F4741BAC-B706-FB45-8A1F-D003A1BBB8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673"/>
              <a:ext cx="0" cy="76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97">
            <a:extLst>
              <a:ext uri="{FF2B5EF4-FFF2-40B4-BE49-F238E27FC236}">
                <a16:creationId xmlns:a16="http://schemas.microsoft.com/office/drawing/2014/main" id="{E90A5F76-3F4C-5D4A-9B90-E067C6A476E2}"/>
              </a:ext>
            </a:extLst>
          </p:cNvPr>
          <p:cNvGrpSpPr>
            <a:grpSpLocks/>
          </p:cNvGrpSpPr>
          <p:nvPr/>
        </p:nvGrpSpPr>
        <p:grpSpPr bwMode="auto">
          <a:xfrm>
            <a:off x="1306513" y="1066800"/>
            <a:ext cx="7456487" cy="3582988"/>
            <a:chOff x="823" y="672"/>
            <a:chExt cx="4697" cy="2257"/>
          </a:xfrm>
        </p:grpSpPr>
        <p:cxnSp>
          <p:nvCxnSpPr>
            <p:cNvPr id="99355" name="AutoShape 98">
              <a:extLst>
                <a:ext uri="{FF2B5EF4-FFF2-40B4-BE49-F238E27FC236}">
                  <a16:creationId xmlns:a16="http://schemas.microsoft.com/office/drawing/2014/main" id="{E2C16D77-3244-DA4E-9C7E-F02CBEB650BE}"/>
                </a:ext>
              </a:extLst>
            </p:cNvPr>
            <p:cNvCxnSpPr>
              <a:cxnSpLocks noChangeShapeType="1"/>
              <a:stCxn id="99360" idx="2"/>
              <a:endCxn id="99416" idx="0"/>
            </p:cNvCxnSpPr>
            <p:nvPr/>
          </p:nvCxnSpPr>
          <p:spPr bwMode="auto">
            <a:xfrm rot="5400000">
              <a:off x="1449" y="1809"/>
              <a:ext cx="494" cy="1745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56" name="AutoShape 99">
              <a:extLst>
                <a:ext uri="{FF2B5EF4-FFF2-40B4-BE49-F238E27FC236}">
                  <a16:creationId xmlns:a16="http://schemas.microsoft.com/office/drawing/2014/main" id="{EDEEC5AD-9535-B340-882C-74901FEE4FB3}"/>
                </a:ext>
              </a:extLst>
            </p:cNvPr>
            <p:cNvCxnSpPr>
              <a:cxnSpLocks noChangeShapeType="1"/>
              <a:stCxn id="99360" idx="2"/>
              <a:endCxn id="99366" idx="0"/>
            </p:cNvCxnSpPr>
            <p:nvPr/>
          </p:nvCxnSpPr>
          <p:spPr bwMode="auto">
            <a:xfrm>
              <a:off x="2568" y="2434"/>
              <a:ext cx="1584" cy="484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57" name="AutoShape 100">
              <a:extLst>
                <a:ext uri="{FF2B5EF4-FFF2-40B4-BE49-F238E27FC236}">
                  <a16:creationId xmlns:a16="http://schemas.microsoft.com/office/drawing/2014/main" id="{7D3879E1-A0B9-AC4E-A477-1961E90C3C88}"/>
                </a:ext>
              </a:extLst>
            </p:cNvPr>
            <p:cNvCxnSpPr>
              <a:cxnSpLocks noChangeShapeType="1"/>
              <a:stCxn id="99360" idx="2"/>
              <a:endCxn id="99421" idx="0"/>
            </p:cNvCxnSpPr>
            <p:nvPr/>
          </p:nvCxnSpPr>
          <p:spPr bwMode="auto">
            <a:xfrm>
              <a:off x="2568" y="2434"/>
              <a:ext cx="449" cy="472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99358" name="Group 101">
              <a:extLst>
                <a:ext uri="{FF2B5EF4-FFF2-40B4-BE49-F238E27FC236}">
                  <a16:creationId xmlns:a16="http://schemas.microsoft.com/office/drawing/2014/main" id="{94CE5C43-97EA-F442-9A70-7EE10AF67E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672"/>
              <a:ext cx="3648" cy="1762"/>
              <a:chOff x="1872" y="672"/>
              <a:chExt cx="3648" cy="1762"/>
            </a:xfrm>
          </p:grpSpPr>
          <p:sp>
            <p:nvSpPr>
              <p:cNvPr id="99360" name="AutoShape 102">
                <a:extLst>
                  <a:ext uri="{FF2B5EF4-FFF2-40B4-BE49-F238E27FC236}">
                    <a16:creationId xmlns:a16="http://schemas.microsoft.com/office/drawing/2014/main" id="{669161D7-66A0-2B4A-BE91-F782BCF6F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1392" cy="27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zh-CN" sz="2400">
                    <a:solidFill>
                      <a:srgbClr val="FF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X 50,</a:t>
                </a:r>
                <a:r>
                  <a:rPr lang="en-US" altLang="zh-CN" sz="2400">
                    <a:solidFill>
                      <a:schemeClr val="tx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 Y 200</a:t>
                </a:r>
              </a:p>
            </p:txBody>
          </p:sp>
          <p:sp>
            <p:nvSpPr>
              <p:cNvPr id="99361" name="Line 103">
                <a:extLst>
                  <a:ext uri="{FF2B5EF4-FFF2-40B4-BE49-F238E27FC236}">
                    <a16:creationId xmlns:a16="http://schemas.microsoft.com/office/drawing/2014/main" id="{D11DE30A-C28F-FE41-96FF-E96EB5C741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440"/>
                <a:ext cx="1872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62" name="Line 104">
                <a:extLst>
                  <a:ext uri="{FF2B5EF4-FFF2-40B4-BE49-F238E27FC236}">
                    <a16:creationId xmlns:a16="http://schemas.microsoft.com/office/drawing/2014/main" id="{9F622400-D410-2041-AD64-FCA6190CA6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0" y="672"/>
                <a:ext cx="0" cy="153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99359" name="AutoShape 105">
              <a:extLst>
                <a:ext uri="{FF2B5EF4-FFF2-40B4-BE49-F238E27FC236}">
                  <a16:creationId xmlns:a16="http://schemas.microsoft.com/office/drawing/2014/main" id="{704ACF24-3526-0043-B146-72481C1E6B27}"/>
                </a:ext>
              </a:extLst>
            </p:cNvPr>
            <p:cNvCxnSpPr>
              <a:cxnSpLocks noChangeShapeType="1"/>
              <a:stCxn id="99360" idx="2"/>
              <a:endCxn id="99352" idx="0"/>
            </p:cNvCxnSpPr>
            <p:nvPr/>
          </p:nvCxnSpPr>
          <p:spPr bwMode="auto">
            <a:xfrm flipH="1">
              <a:off x="1896" y="2434"/>
              <a:ext cx="672" cy="484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7281" name="Group 106">
            <a:extLst>
              <a:ext uri="{FF2B5EF4-FFF2-40B4-BE49-F238E27FC236}">
                <a16:creationId xmlns:a16="http://schemas.microsoft.com/office/drawing/2014/main" id="{BA416C5C-B67B-E14D-BE83-246032916F93}"/>
              </a:ext>
            </a:extLst>
          </p:cNvPr>
          <p:cNvGrpSpPr>
            <a:grpSpLocks/>
          </p:cNvGrpSpPr>
          <p:nvPr/>
        </p:nvGrpSpPr>
        <p:grpSpPr bwMode="auto">
          <a:xfrm>
            <a:off x="1512888" y="2286000"/>
            <a:ext cx="7173912" cy="3417888"/>
            <a:chOff x="953" y="1440"/>
            <a:chExt cx="4519" cy="2153"/>
          </a:xfrm>
        </p:grpSpPr>
        <p:cxnSp>
          <p:nvCxnSpPr>
            <p:cNvPr id="99348" name="AutoShape 107">
              <a:extLst>
                <a:ext uri="{FF2B5EF4-FFF2-40B4-BE49-F238E27FC236}">
                  <a16:creationId xmlns:a16="http://schemas.microsoft.com/office/drawing/2014/main" id="{07B4E124-434D-BA49-9EA1-9CA25F853733}"/>
                </a:ext>
              </a:extLst>
            </p:cNvPr>
            <p:cNvCxnSpPr>
              <a:cxnSpLocks noChangeShapeType="1"/>
              <a:stCxn id="99352" idx="2"/>
              <a:endCxn id="99444" idx="0"/>
            </p:cNvCxnSpPr>
            <p:nvPr/>
          </p:nvCxnSpPr>
          <p:spPr bwMode="auto">
            <a:xfrm flipH="1">
              <a:off x="953" y="3192"/>
              <a:ext cx="943" cy="401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9" name="AutoShape 108">
              <a:extLst>
                <a:ext uri="{FF2B5EF4-FFF2-40B4-BE49-F238E27FC236}">
                  <a16:creationId xmlns:a16="http://schemas.microsoft.com/office/drawing/2014/main" id="{90022F03-C2EB-9645-B2E8-49CFBCE1E520}"/>
                </a:ext>
              </a:extLst>
            </p:cNvPr>
            <p:cNvCxnSpPr>
              <a:cxnSpLocks noChangeShapeType="1"/>
              <a:stCxn id="99352" idx="2"/>
              <a:endCxn id="99435" idx="0"/>
            </p:cNvCxnSpPr>
            <p:nvPr/>
          </p:nvCxnSpPr>
          <p:spPr bwMode="auto">
            <a:xfrm>
              <a:off x="1896" y="3192"/>
              <a:ext cx="785" cy="401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50" name="AutoShape 109">
              <a:extLst>
                <a:ext uri="{FF2B5EF4-FFF2-40B4-BE49-F238E27FC236}">
                  <a16:creationId xmlns:a16="http://schemas.microsoft.com/office/drawing/2014/main" id="{0C353499-5BBA-1D41-92E8-EFFB080B0FD2}"/>
                </a:ext>
              </a:extLst>
            </p:cNvPr>
            <p:cNvCxnSpPr>
              <a:cxnSpLocks noChangeShapeType="1"/>
              <a:stCxn id="99352" idx="2"/>
            </p:cNvCxnSpPr>
            <p:nvPr/>
          </p:nvCxnSpPr>
          <p:spPr bwMode="auto">
            <a:xfrm flipH="1">
              <a:off x="1632" y="3192"/>
              <a:ext cx="264" cy="36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51" name="AutoShape 110">
              <a:extLst>
                <a:ext uri="{FF2B5EF4-FFF2-40B4-BE49-F238E27FC236}">
                  <a16:creationId xmlns:a16="http://schemas.microsoft.com/office/drawing/2014/main" id="{0389E77C-0A5B-EB45-AD95-1B31B9689CC9}"/>
                </a:ext>
              </a:extLst>
            </p:cNvPr>
            <p:cNvCxnSpPr>
              <a:cxnSpLocks noChangeShapeType="1"/>
              <a:stCxn id="99352" idx="2"/>
              <a:endCxn id="99440" idx="0"/>
            </p:cNvCxnSpPr>
            <p:nvPr/>
          </p:nvCxnSpPr>
          <p:spPr bwMode="auto">
            <a:xfrm>
              <a:off x="1896" y="3192"/>
              <a:ext cx="142" cy="401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352" name="AutoShape 111">
              <a:extLst>
                <a:ext uri="{FF2B5EF4-FFF2-40B4-BE49-F238E27FC236}">
                  <a16:creationId xmlns:a16="http://schemas.microsoft.com/office/drawing/2014/main" id="{2F843FA0-4849-CD46-8C57-C8DB7EB26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918"/>
              <a:ext cx="1392" cy="27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X 75,</a:t>
              </a:r>
              <a:r>
                <a:rPr lang="en-US" altLang="zh-CN" sz="2400">
                  <a:solidFill>
                    <a:schemeClr val="tx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 Y 100</a:t>
              </a:r>
            </a:p>
          </p:txBody>
        </p:sp>
        <p:sp>
          <p:nvSpPr>
            <p:cNvPr id="99353" name="Line 112">
              <a:extLst>
                <a:ext uri="{FF2B5EF4-FFF2-40B4-BE49-F238E27FC236}">
                  <a16:creationId xmlns:a16="http://schemas.microsoft.com/office/drawing/2014/main" id="{B03E136D-8F60-F447-B9E0-83EA349C01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1440"/>
              <a:ext cx="0" cy="76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54" name="Line 113">
              <a:extLst>
                <a:ext uri="{FF2B5EF4-FFF2-40B4-BE49-F238E27FC236}">
                  <a16:creationId xmlns:a16="http://schemas.microsoft.com/office/drawing/2014/main" id="{0BB8B215-6AE6-AC4A-8779-B3107B8BE6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824"/>
              <a:ext cx="91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9343" name="TextBox 4">
            <a:extLst>
              <a:ext uri="{FF2B5EF4-FFF2-40B4-BE49-F238E27FC236}">
                <a16:creationId xmlns:a16="http://schemas.microsoft.com/office/drawing/2014/main" id="{E1138ED0-4A62-294A-9398-E3FBB7267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4506" y="336551"/>
            <a:ext cx="2479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(data stored at leaves)</a:t>
            </a:r>
          </a:p>
        </p:txBody>
      </p:sp>
      <p:sp>
        <p:nvSpPr>
          <p:cNvPr id="97296" name="TextBox 6">
            <a:extLst>
              <a:ext uri="{FF2B5EF4-FFF2-40B4-BE49-F238E27FC236}">
                <a16:creationId xmlns:a16="http://schemas.microsoft.com/office/drawing/2014/main" id="{58DDB60A-E198-5543-9CC6-92605E1EB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5400" y="3884613"/>
            <a:ext cx="5572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SW</a:t>
            </a:r>
          </a:p>
        </p:txBody>
      </p:sp>
      <p:sp>
        <p:nvSpPr>
          <p:cNvPr id="97297" name="TextBox 133">
            <a:extLst>
              <a:ext uri="{FF2B5EF4-FFF2-40B4-BE49-F238E27FC236}">
                <a16:creationId xmlns:a16="http://schemas.microsoft.com/office/drawing/2014/main" id="{15868CF2-25C2-EE4A-B9E1-D25D3F9D6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3979863"/>
            <a:ext cx="492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SE</a:t>
            </a:r>
          </a:p>
        </p:txBody>
      </p:sp>
      <p:sp>
        <p:nvSpPr>
          <p:cNvPr id="97298" name="TextBox 134">
            <a:extLst>
              <a:ext uri="{FF2B5EF4-FFF2-40B4-BE49-F238E27FC236}">
                <a16:creationId xmlns:a16="http://schemas.microsoft.com/office/drawing/2014/main" id="{42CB793D-DC56-4642-A9D7-3E5E6440A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0863" y="4071938"/>
            <a:ext cx="569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NW</a:t>
            </a:r>
          </a:p>
        </p:txBody>
      </p:sp>
      <p:sp>
        <p:nvSpPr>
          <p:cNvPr id="97299" name="TextBox 135">
            <a:extLst>
              <a:ext uri="{FF2B5EF4-FFF2-40B4-BE49-F238E27FC236}">
                <a16:creationId xmlns:a16="http://schemas.microsoft.com/office/drawing/2014/main" id="{B2D95BE4-E699-5640-A317-43013D1E0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4071938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NE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E24ADF-6A44-9346-878C-7EE4F9DEC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6EA740-6C0A-F94A-A35A-C4BBF3ED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7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97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7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7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7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96" grpId="0"/>
      <p:bldP spid="97297" grpId="0"/>
      <p:bldP spid="97298" grpId="0"/>
      <p:bldP spid="9729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235916"/>
              </p:ext>
            </p:extLst>
          </p:nvPr>
        </p:nvGraphicFramePr>
        <p:xfrm>
          <a:off x="4052715" y="615751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72580" y="6395440"/>
            <a:ext cx="3429000" cy="365125"/>
          </a:xfrm>
        </p:spPr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2</a:t>
            </a:fld>
            <a:endParaRPr lang="en-US"/>
          </a:p>
        </p:txBody>
      </p:sp>
      <p:pic>
        <p:nvPicPr>
          <p:cNvPr id="7" name="图形 6" descr="3D 眼镜 纯色填充">
            <a:extLst>
              <a:ext uri="{FF2B5EF4-FFF2-40B4-BE49-F238E27FC236}">
                <a16:creationId xmlns:a16="http://schemas.microsoft.com/office/drawing/2014/main" id="{7C37169A-BD40-B445-977B-2F976D3660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6984" y="3798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53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53F726D9-013B-EE4C-ADF4-8076318BFAA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19075" y="644525"/>
            <a:ext cx="7772400" cy="377825"/>
          </a:xfrm>
        </p:spPr>
        <p:txBody>
          <a:bodyPr lIns="92075" tIns="46038" rIns="92075" bIns="46038" anchor="b">
            <a:normAutofit fontScale="90000"/>
          </a:bodyPr>
          <a:lstStyle/>
          <a:p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Quadtree – Exact Match Query</a:t>
            </a:r>
          </a:p>
        </p:txBody>
      </p:sp>
      <p:sp>
        <p:nvSpPr>
          <p:cNvPr id="4149" name="Rectangle 50">
            <a:extLst>
              <a:ext uri="{FF2B5EF4-FFF2-40B4-BE49-F238E27FC236}">
                <a16:creationId xmlns:a16="http://schemas.microsoft.com/office/drawing/2014/main" id="{7513EAD2-930A-164E-B7F3-AB09B6015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4862513"/>
            <a:ext cx="7974013" cy="112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To search for P(55, 75):</a:t>
            </a:r>
          </a:p>
          <a:p>
            <a:pPr>
              <a:spcAft>
                <a:spcPts val="600"/>
              </a:spcAft>
              <a:buFontTx/>
              <a:buChar char="•"/>
            </a:pPr>
            <a:r>
              <a:rPr lang="en-US" altLang="zh-CN" sz="2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Since X</a:t>
            </a:r>
            <a:r>
              <a:rPr lang="en-US" altLang="zh-CN" sz="2000" baseline="-25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A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&lt; X</a:t>
            </a:r>
            <a:r>
              <a:rPr lang="en-US" altLang="zh-CN" sz="2000" baseline="-25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P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 and Y</a:t>
            </a:r>
            <a:r>
              <a:rPr lang="en-US" altLang="zh-CN" sz="2000" baseline="-25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A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 &lt; Y</a:t>
            </a:r>
            <a:r>
              <a:rPr lang="en-US" altLang="zh-CN" sz="2000" baseline="-25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P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  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→  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go to NE (i.e., B).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Tx/>
              <a:buChar char="•"/>
            </a:pPr>
            <a:r>
              <a:rPr lang="en-US" altLang="zh-CN" sz="2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Since X</a:t>
            </a:r>
            <a:r>
              <a:rPr lang="en-US" altLang="zh-CN" sz="2000" baseline="-25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B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 &gt; X</a:t>
            </a:r>
            <a:r>
              <a:rPr lang="en-US" altLang="zh-CN" sz="2000" baseline="-25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P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 and Y</a:t>
            </a:r>
            <a:r>
              <a:rPr lang="en-US" altLang="zh-CN" sz="2000" baseline="-25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B 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&gt; Y</a:t>
            </a:r>
            <a:r>
              <a:rPr lang="en-US" altLang="zh-CN" sz="2000" baseline="-25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P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  go to SW, which in this case is null.</a:t>
            </a:r>
          </a:p>
        </p:txBody>
      </p:sp>
      <p:grpSp>
        <p:nvGrpSpPr>
          <p:cNvPr id="100356" name="Group 2">
            <a:extLst>
              <a:ext uri="{FF2B5EF4-FFF2-40B4-BE49-F238E27FC236}">
                <a16:creationId xmlns:a16="http://schemas.microsoft.com/office/drawing/2014/main" id="{04176C24-01FA-0A47-8F1D-3645939E9166}"/>
              </a:ext>
            </a:extLst>
          </p:cNvPr>
          <p:cNvGrpSpPr>
            <a:grpSpLocks/>
          </p:cNvGrpSpPr>
          <p:nvPr/>
        </p:nvGrpSpPr>
        <p:grpSpPr bwMode="auto">
          <a:xfrm>
            <a:off x="812800" y="1658938"/>
            <a:ext cx="7764463" cy="2530475"/>
            <a:chOff x="812800" y="1658938"/>
            <a:chExt cx="7764463" cy="2530475"/>
          </a:xfrm>
        </p:grpSpPr>
        <p:sp>
          <p:nvSpPr>
            <p:cNvPr id="100357" name="Line 5">
              <a:extLst>
                <a:ext uri="{FF2B5EF4-FFF2-40B4-BE49-F238E27FC236}">
                  <a16:creationId xmlns:a16="http://schemas.microsoft.com/office/drawing/2014/main" id="{82C7F3C7-2490-214D-A35D-C6D194DBFA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9000" y="2451100"/>
              <a:ext cx="1905000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58" name="Line 6">
              <a:extLst>
                <a:ext uri="{FF2B5EF4-FFF2-40B4-BE49-F238E27FC236}">
                  <a16:creationId xmlns:a16="http://schemas.microsoft.com/office/drawing/2014/main" id="{8596598F-83AB-804B-A20C-32EFDEAF6F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200" y="2146300"/>
              <a:ext cx="0" cy="11430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59" name="Line 7">
              <a:extLst>
                <a:ext uri="{FF2B5EF4-FFF2-40B4-BE49-F238E27FC236}">
                  <a16:creationId xmlns:a16="http://schemas.microsoft.com/office/drawing/2014/main" id="{A71FF22B-C1E0-7B4A-8ED8-4401D202C5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4000" y="2146300"/>
              <a:ext cx="0" cy="19050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0" name="Line 8">
              <a:extLst>
                <a:ext uri="{FF2B5EF4-FFF2-40B4-BE49-F238E27FC236}">
                  <a16:creationId xmlns:a16="http://schemas.microsoft.com/office/drawing/2014/main" id="{DE820123-08AC-D044-B15D-98B99AA38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800" y="3289300"/>
              <a:ext cx="3276600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1" name="Line 10">
              <a:extLst>
                <a:ext uri="{FF2B5EF4-FFF2-40B4-BE49-F238E27FC236}">
                  <a16:creationId xmlns:a16="http://schemas.microsoft.com/office/drawing/2014/main" id="{4EDD049E-1EC8-2D4B-9B75-6011CF7CA3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4000" y="2603500"/>
              <a:ext cx="1295400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2" name="Line 14">
              <a:extLst>
                <a:ext uri="{FF2B5EF4-FFF2-40B4-BE49-F238E27FC236}">
                  <a16:creationId xmlns:a16="http://schemas.microsoft.com/office/drawing/2014/main" id="{BBE99B8A-47A4-5B49-B634-E8DECF7144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800" y="3975100"/>
              <a:ext cx="1981200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3" name="Rectangle 15">
              <a:extLst>
                <a:ext uri="{FF2B5EF4-FFF2-40B4-BE49-F238E27FC236}">
                  <a16:creationId xmlns:a16="http://schemas.microsoft.com/office/drawing/2014/main" id="{AED6F0E3-558F-3641-AE49-E9111A0F6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238" y="2182813"/>
              <a:ext cx="738187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</a:rPr>
                <a:t>D(35,85)</a:t>
              </a:r>
            </a:p>
          </p:txBody>
        </p:sp>
        <p:sp>
          <p:nvSpPr>
            <p:cNvPr id="100364" name="Rectangle 16">
              <a:extLst>
                <a:ext uri="{FF2B5EF4-FFF2-40B4-BE49-F238E27FC236}">
                  <a16:creationId xmlns:a16="http://schemas.microsoft.com/office/drawing/2014/main" id="{2D6D464C-E9ED-1541-BB59-26C0A2B4C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0" y="3243263"/>
              <a:ext cx="738188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</a:rPr>
                <a:t>A(50,50)</a:t>
              </a:r>
            </a:p>
          </p:txBody>
        </p:sp>
        <p:sp>
          <p:nvSpPr>
            <p:cNvPr id="100365" name="Rectangle 17">
              <a:extLst>
                <a:ext uri="{FF2B5EF4-FFF2-40B4-BE49-F238E27FC236}">
                  <a16:creationId xmlns:a16="http://schemas.microsoft.com/office/drawing/2014/main" id="{610CA9F6-8DD1-2D48-82F9-0820EC9CF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6363" y="3722688"/>
              <a:ext cx="72231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</a:rPr>
                <a:t>E(25,25)</a:t>
              </a:r>
            </a:p>
          </p:txBody>
        </p:sp>
        <p:sp>
          <p:nvSpPr>
            <p:cNvPr id="100366" name="Rectangle 51">
              <a:extLst>
                <a:ext uri="{FF2B5EF4-FFF2-40B4-BE49-F238E27FC236}">
                  <a16:creationId xmlns:a16="http://schemas.microsoft.com/office/drawing/2014/main" id="{E65B2BE0-0982-D544-A3ED-2439A6841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8688" y="2343150"/>
              <a:ext cx="3238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2400">
                  <a:latin typeface="Symbol" pitchFamily="2" charset="2"/>
                  <a:ea typeface="宋体" panose="02010600030101010101" pitchFamily="2" charset="-122"/>
                </a:rPr>
                <a:t>·</a:t>
              </a:r>
            </a:p>
          </p:txBody>
        </p:sp>
        <p:sp>
          <p:nvSpPr>
            <p:cNvPr id="100367" name="Rectangle 52">
              <a:extLst>
                <a:ext uri="{FF2B5EF4-FFF2-40B4-BE49-F238E27FC236}">
                  <a16:creationId xmlns:a16="http://schemas.microsoft.com/office/drawing/2014/main" id="{4F283CAF-31CC-DD42-B8B4-E1479FB5F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5163" y="2195513"/>
              <a:ext cx="3238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2400">
                  <a:latin typeface="Symbol" pitchFamily="2" charset="2"/>
                  <a:ea typeface="宋体" panose="02010600030101010101" pitchFamily="2" charset="-122"/>
                </a:rPr>
                <a:t>·</a:t>
              </a:r>
            </a:p>
          </p:txBody>
        </p:sp>
        <p:sp>
          <p:nvSpPr>
            <p:cNvPr id="100368" name="Rectangle 53">
              <a:extLst>
                <a:ext uri="{FF2B5EF4-FFF2-40B4-BE49-F238E27FC236}">
                  <a16:creationId xmlns:a16="http://schemas.microsoft.com/office/drawing/2014/main" id="{D1C1D352-961F-7446-BD65-E6971CB1B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888" y="3719513"/>
              <a:ext cx="3238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2400">
                  <a:latin typeface="Symbol" pitchFamily="2" charset="2"/>
                  <a:ea typeface="宋体" panose="02010600030101010101" pitchFamily="2" charset="-122"/>
                </a:rPr>
                <a:t>·</a:t>
              </a:r>
            </a:p>
          </p:txBody>
        </p:sp>
        <p:sp>
          <p:nvSpPr>
            <p:cNvPr id="100369" name="Rectangle 54">
              <a:extLst>
                <a:ext uri="{FF2B5EF4-FFF2-40B4-BE49-F238E27FC236}">
                  <a16:creationId xmlns:a16="http://schemas.microsoft.com/office/drawing/2014/main" id="{B490A706-352F-1F40-A060-ADFE501F1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00" y="3025775"/>
              <a:ext cx="3238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2400">
                  <a:latin typeface="Symbol" pitchFamily="2" charset="2"/>
                  <a:ea typeface="宋体" panose="02010600030101010101" pitchFamily="2" charset="-122"/>
                </a:rPr>
                <a:t>·</a:t>
              </a:r>
            </a:p>
          </p:txBody>
        </p:sp>
        <p:sp>
          <p:nvSpPr>
            <p:cNvPr id="100370" name="Rectangle 56">
              <a:extLst>
                <a:ext uri="{FF2B5EF4-FFF2-40B4-BE49-F238E27FC236}">
                  <a16:creationId xmlns:a16="http://schemas.microsoft.com/office/drawing/2014/main" id="{661C4024-6FCD-5049-9176-BED6EAF09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413" y="1658938"/>
              <a:ext cx="2640012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Partitioning of the plane</a:t>
              </a:r>
            </a:p>
          </p:txBody>
        </p:sp>
        <p:grpSp>
          <p:nvGrpSpPr>
            <p:cNvPr id="100371" name="Group 63">
              <a:extLst>
                <a:ext uri="{FF2B5EF4-FFF2-40B4-BE49-F238E27FC236}">
                  <a16:creationId xmlns:a16="http://schemas.microsoft.com/office/drawing/2014/main" id="{606F3B91-7982-0D4D-80DB-21BB977F8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6400" y="2605088"/>
              <a:ext cx="309563" cy="304800"/>
              <a:chOff x="2946400" y="3633788"/>
              <a:chExt cx="309563" cy="304800"/>
            </a:xfrm>
          </p:grpSpPr>
          <p:sp>
            <p:nvSpPr>
              <p:cNvPr id="100413" name="Rectangle 60">
                <a:extLst>
                  <a:ext uri="{FF2B5EF4-FFF2-40B4-BE49-F238E27FC236}">
                    <a16:creationId xmlns:a16="http://schemas.microsoft.com/office/drawing/2014/main" id="{F941EADE-CC40-F845-886C-0876BC77E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6400" y="3732213"/>
                <a:ext cx="66675" cy="762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endParaRPr lang="es-ES" altLang="zh-CN" sz="1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414" name="Text Box 62">
                <a:extLst>
                  <a:ext uri="{FF2B5EF4-FFF2-40B4-BE49-F238E27FC236}">
                    <a16:creationId xmlns:a16="http://schemas.microsoft.com/office/drawing/2014/main" id="{77378442-454E-3D4E-9718-8EA0187E63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3388" y="3633788"/>
                <a:ext cx="282575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</a:p>
            </p:txBody>
          </p:sp>
        </p:grpSp>
        <p:cxnSp>
          <p:nvCxnSpPr>
            <p:cNvPr id="100372" name="Straight Connector 62">
              <a:extLst>
                <a:ext uri="{FF2B5EF4-FFF2-40B4-BE49-F238E27FC236}">
                  <a16:creationId xmlns:a16="http://schemas.microsoft.com/office/drawing/2014/main" id="{0D829903-02CC-0041-A1CE-7142BAE9F10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984250" y="3743326"/>
              <a:ext cx="892175" cy="0"/>
            </a:xfrm>
            <a:prstGeom prst="line">
              <a:avLst/>
            </a:prstGeom>
            <a:noFill/>
            <a:ln w="12700" algn="ctr">
              <a:solidFill>
                <a:srgbClr val="003399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0373" name="Line 11">
              <a:extLst>
                <a:ext uri="{FF2B5EF4-FFF2-40B4-BE49-F238E27FC236}">
                  <a16:creationId xmlns:a16="http://schemas.microsoft.com/office/drawing/2014/main" id="{BB2AFE3A-29B4-0847-8891-68709C69AA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2200" y="2146300"/>
              <a:ext cx="0" cy="11430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74" name="Line 12">
              <a:extLst>
                <a:ext uri="{FF2B5EF4-FFF2-40B4-BE49-F238E27FC236}">
                  <a16:creationId xmlns:a16="http://schemas.microsoft.com/office/drawing/2014/main" id="{1C6ABFBF-676D-0848-937F-067436349B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2200" y="2908300"/>
              <a:ext cx="914400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75" name="Line 13">
              <a:extLst>
                <a:ext uri="{FF2B5EF4-FFF2-40B4-BE49-F238E27FC236}">
                  <a16:creationId xmlns:a16="http://schemas.microsoft.com/office/drawing/2014/main" id="{5AA0FD29-D9DE-5B46-AE93-FA0739DB69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3200" y="2603500"/>
              <a:ext cx="0" cy="6858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76" name="Rectangle 18">
              <a:extLst>
                <a:ext uri="{FF2B5EF4-FFF2-40B4-BE49-F238E27FC236}">
                  <a16:creationId xmlns:a16="http://schemas.microsoft.com/office/drawing/2014/main" id="{6DDCDB85-B68E-E247-8AC7-3F94C6D89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163" y="2351088"/>
              <a:ext cx="7302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</a:rPr>
                <a:t>B(75,80)</a:t>
              </a:r>
            </a:p>
          </p:txBody>
        </p:sp>
        <p:grpSp>
          <p:nvGrpSpPr>
            <p:cNvPr id="100377" name="Group 65">
              <a:extLst>
                <a:ext uri="{FF2B5EF4-FFF2-40B4-BE49-F238E27FC236}">
                  <a16:creationId xmlns:a16="http://schemas.microsoft.com/office/drawing/2014/main" id="{F6B9EC25-36E9-5046-AF70-BFA2F29269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8100" y="2649538"/>
              <a:ext cx="849313" cy="506412"/>
              <a:chOff x="3848100" y="3678238"/>
              <a:chExt cx="849313" cy="506412"/>
            </a:xfrm>
          </p:grpSpPr>
          <p:sp>
            <p:nvSpPr>
              <p:cNvPr id="100411" name="Rectangle 19">
                <a:extLst>
                  <a:ext uri="{FF2B5EF4-FFF2-40B4-BE49-F238E27FC236}">
                    <a16:creationId xmlns:a16="http://schemas.microsoft.com/office/drawing/2014/main" id="{DB4458C9-A54F-2847-9475-7B47F77B8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7163" y="3910013"/>
                <a:ext cx="730250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CN" sz="1200">
                    <a:latin typeface="Times New Roman" panose="02020603050405020304" pitchFamily="18" charset="0"/>
                    <a:ea typeface="宋体" panose="02010600030101010101" pitchFamily="2" charset="-122"/>
                  </a:rPr>
                  <a:t>C(90,65)</a:t>
                </a:r>
              </a:p>
            </p:txBody>
          </p:sp>
          <p:sp>
            <p:nvSpPr>
              <p:cNvPr id="100412" name="Rectangle 55">
                <a:extLst>
                  <a:ext uri="{FF2B5EF4-FFF2-40B4-BE49-F238E27FC236}">
                    <a16:creationId xmlns:a16="http://schemas.microsoft.com/office/drawing/2014/main" id="{85A04AFA-FEA4-C14E-81BC-3EB42C191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8100" y="3678238"/>
                <a:ext cx="3238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CN" sz="2400">
                    <a:latin typeface="Symbol" pitchFamily="2" charset="2"/>
                    <a:ea typeface="宋体" panose="02010600030101010101" pitchFamily="2" charset="-122"/>
                  </a:rPr>
                  <a:t>·</a:t>
                </a:r>
              </a:p>
            </p:txBody>
          </p:sp>
        </p:grpSp>
        <p:sp>
          <p:nvSpPr>
            <p:cNvPr id="100378" name="Line 33">
              <a:extLst>
                <a:ext uri="{FF2B5EF4-FFF2-40B4-BE49-F238E27FC236}">
                  <a16:creationId xmlns:a16="http://schemas.microsoft.com/office/drawing/2014/main" id="{349B3626-64A7-2645-B333-AE965FA9F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7800" y="2374900"/>
              <a:ext cx="1016000" cy="711200"/>
            </a:xfrm>
            <a:prstGeom prst="line">
              <a:avLst/>
            </a:prstGeom>
            <a:noFill/>
            <a:ln w="38100">
              <a:solidFill>
                <a:srgbClr val="CC53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79" name="Line 35">
              <a:extLst>
                <a:ext uri="{FF2B5EF4-FFF2-40B4-BE49-F238E27FC236}">
                  <a16:creationId xmlns:a16="http://schemas.microsoft.com/office/drawing/2014/main" id="{B13BD5DF-6045-4541-AB5A-3CADB171DF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77113" y="3124200"/>
              <a:ext cx="171450" cy="542925"/>
            </a:xfrm>
            <a:prstGeom prst="line">
              <a:avLst/>
            </a:prstGeom>
            <a:noFill/>
            <a:ln w="38100">
              <a:solidFill>
                <a:srgbClr val="CC53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00380" name="Straight Connector 68">
              <a:extLst>
                <a:ext uri="{FF2B5EF4-FFF2-40B4-BE49-F238E27FC236}">
                  <a16:creationId xmlns:a16="http://schemas.microsoft.com/office/drawing/2014/main" id="{8FD56A2F-628E-B149-AA84-AB5326BC084B}"/>
                </a:ext>
              </a:extLst>
            </p:cNvPr>
            <p:cNvCxnSpPr>
              <a:cxnSpLocks noChangeShapeType="1"/>
              <a:stCxn id="100394" idx="0"/>
            </p:cNvCxnSpPr>
            <p:nvPr/>
          </p:nvCxnSpPr>
          <p:spPr bwMode="auto">
            <a:xfrm rot="16200000" flipH="1">
              <a:off x="6693694" y="2209006"/>
              <a:ext cx="688975" cy="1020763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81" name="Straight Connector 70">
              <a:extLst>
                <a:ext uri="{FF2B5EF4-FFF2-40B4-BE49-F238E27FC236}">
                  <a16:creationId xmlns:a16="http://schemas.microsoft.com/office/drawing/2014/main" id="{A751829A-8A12-8148-84A4-CC1F0EB6929E}"/>
                </a:ext>
              </a:extLst>
            </p:cNvPr>
            <p:cNvCxnSpPr>
              <a:cxnSpLocks noChangeShapeType="1"/>
              <a:endCxn id="100391" idx="0"/>
            </p:cNvCxnSpPr>
            <p:nvPr/>
          </p:nvCxnSpPr>
          <p:spPr bwMode="auto">
            <a:xfrm rot="10800000" flipV="1">
              <a:off x="7366000" y="3062288"/>
              <a:ext cx="182563" cy="612775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0382" name="Rectangle 4">
              <a:extLst>
                <a:ext uri="{FF2B5EF4-FFF2-40B4-BE49-F238E27FC236}">
                  <a16:creationId xmlns:a16="http://schemas.microsoft.com/office/drawing/2014/main" id="{E7FAD1A7-D2FC-D546-BEFF-E5E96AFDB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963" y="1658938"/>
              <a:ext cx="1579562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The quad tree</a:t>
              </a:r>
            </a:p>
          </p:txBody>
        </p:sp>
        <p:sp>
          <p:nvSpPr>
            <p:cNvPr id="100383" name="Oval 21">
              <a:extLst>
                <a:ext uri="{FF2B5EF4-FFF2-40B4-BE49-F238E27FC236}">
                  <a16:creationId xmlns:a16="http://schemas.microsoft.com/office/drawing/2014/main" id="{8E7BB9B2-070D-8244-8CB1-9DABB28C1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1000" y="3727450"/>
              <a:ext cx="58738" cy="666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endParaRPr lang="es-E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00384" name="Oval 22">
              <a:extLst>
                <a:ext uri="{FF2B5EF4-FFF2-40B4-BE49-F238E27FC236}">
                  <a16:creationId xmlns:a16="http://schemas.microsoft.com/office/drawing/2014/main" id="{75E03D76-0608-DF4E-8FE1-CDB717102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5563" y="3141663"/>
              <a:ext cx="58737" cy="666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endParaRPr lang="es-E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00385" name="Oval 23">
              <a:extLst>
                <a:ext uri="{FF2B5EF4-FFF2-40B4-BE49-F238E27FC236}">
                  <a16:creationId xmlns:a16="http://schemas.microsoft.com/office/drawing/2014/main" id="{00E44869-5785-4A4F-AC72-031905617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3563" y="3206750"/>
              <a:ext cx="58737" cy="666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endParaRPr lang="es-E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00386" name="Oval 24">
              <a:extLst>
                <a:ext uri="{FF2B5EF4-FFF2-40B4-BE49-F238E27FC236}">
                  <a16:creationId xmlns:a16="http://schemas.microsoft.com/office/drawing/2014/main" id="{EF72B6BA-121E-A14E-A64D-75EB570FF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6813" y="3078163"/>
              <a:ext cx="58737" cy="666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endParaRPr lang="es-E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00387" name="Oval 25">
              <a:extLst>
                <a:ext uri="{FF2B5EF4-FFF2-40B4-BE49-F238E27FC236}">
                  <a16:creationId xmlns:a16="http://schemas.microsoft.com/office/drawing/2014/main" id="{A07DE8F3-A139-FA40-BDE7-44ACDCEE7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2400" y="2339975"/>
              <a:ext cx="58738" cy="6667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endParaRPr lang="es-E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00388" name="Rectangle 26">
              <a:extLst>
                <a:ext uri="{FF2B5EF4-FFF2-40B4-BE49-F238E27FC236}">
                  <a16:creationId xmlns:a16="http://schemas.microsoft.com/office/drawing/2014/main" id="{A634B2F2-3150-AF4A-AB4F-30766B9F5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5538" y="3141663"/>
              <a:ext cx="136525" cy="1428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endParaRPr lang="es-E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00389" name="Rectangle 27">
              <a:extLst>
                <a:ext uri="{FF2B5EF4-FFF2-40B4-BE49-F238E27FC236}">
                  <a16:creationId xmlns:a16="http://schemas.microsoft.com/office/drawing/2014/main" id="{5EAC78BF-31F1-D945-9912-CF8CAB266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0738" y="3675063"/>
              <a:ext cx="136525" cy="1428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endParaRPr lang="es-E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00390" name="Rectangle 28">
              <a:extLst>
                <a:ext uri="{FF2B5EF4-FFF2-40B4-BE49-F238E27FC236}">
                  <a16:creationId xmlns:a16="http://schemas.microsoft.com/office/drawing/2014/main" id="{F87F2DA2-440E-6249-834B-454FFFFE8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1138" y="3675063"/>
              <a:ext cx="136525" cy="1428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endParaRPr lang="es-E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00391" name="Rectangle 29">
              <a:extLst>
                <a:ext uri="{FF2B5EF4-FFF2-40B4-BE49-F238E27FC236}">
                  <a16:creationId xmlns:a16="http://schemas.microsoft.com/office/drawing/2014/main" id="{3B65736C-EDAB-BF46-9F59-BD00EC13F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7738" y="3675063"/>
              <a:ext cx="136525" cy="1428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endParaRPr lang="es-E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00392" name="Line 30">
              <a:extLst>
                <a:ext uri="{FF2B5EF4-FFF2-40B4-BE49-F238E27FC236}">
                  <a16:creationId xmlns:a16="http://schemas.microsoft.com/office/drawing/2014/main" id="{F7EDBCA6-99BC-D140-9756-37E1A7456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0000" y="2374900"/>
              <a:ext cx="14478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93" name="Line 31">
              <a:extLst>
                <a:ext uri="{FF2B5EF4-FFF2-40B4-BE49-F238E27FC236}">
                  <a16:creationId xmlns:a16="http://schemas.microsoft.com/office/drawing/2014/main" id="{F5F5632B-C581-3D48-A866-78C2AA7EB2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9600" y="2374900"/>
              <a:ext cx="838200" cy="838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94" name="Line 32">
              <a:extLst>
                <a:ext uri="{FF2B5EF4-FFF2-40B4-BE49-F238E27FC236}">
                  <a16:creationId xmlns:a16="http://schemas.microsoft.com/office/drawing/2014/main" id="{C7C454C5-0886-9D48-BF31-8BB3BCF7C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51600" y="2374900"/>
              <a:ext cx="762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95" name="Line 34">
              <a:extLst>
                <a:ext uri="{FF2B5EF4-FFF2-40B4-BE49-F238E27FC236}">
                  <a16:creationId xmlns:a16="http://schemas.microsoft.com/office/drawing/2014/main" id="{4825A386-9BE9-A649-8C4C-E8A13BFDA0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67513" y="3136900"/>
              <a:ext cx="750887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96" name="Line 36">
              <a:extLst>
                <a:ext uri="{FF2B5EF4-FFF2-40B4-BE49-F238E27FC236}">
                  <a16:creationId xmlns:a16="http://schemas.microsoft.com/office/drawing/2014/main" id="{67755427-498D-F44D-B2B1-5F085012D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58088" y="3117850"/>
              <a:ext cx="341312" cy="552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97" name="Line 37">
              <a:extLst>
                <a:ext uri="{FF2B5EF4-FFF2-40B4-BE49-F238E27FC236}">
                  <a16:creationId xmlns:a16="http://schemas.microsoft.com/office/drawing/2014/main" id="{2E457D24-9FEF-2F4D-8BC2-89419A7C12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4600" y="3136900"/>
              <a:ext cx="914400" cy="5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98" name="Rectangle 38">
              <a:extLst>
                <a:ext uri="{FF2B5EF4-FFF2-40B4-BE49-F238E27FC236}">
                  <a16:creationId xmlns:a16="http://schemas.microsoft.com/office/drawing/2014/main" id="{05506A5D-9E20-5844-A535-90E398432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3063" y="2568575"/>
              <a:ext cx="3619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</a:rPr>
                <a:t>SE</a:t>
              </a:r>
            </a:p>
          </p:txBody>
        </p:sp>
        <p:sp>
          <p:nvSpPr>
            <p:cNvPr id="100399" name="Rectangle 39">
              <a:extLst>
                <a:ext uri="{FF2B5EF4-FFF2-40B4-BE49-F238E27FC236}">
                  <a16:creationId xmlns:a16="http://schemas.microsoft.com/office/drawing/2014/main" id="{9BE5CEF3-60A5-2C4F-B517-752DB2C7E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450" y="2835275"/>
              <a:ext cx="55086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</a:rPr>
                <a:t>SW</a:t>
              </a:r>
            </a:p>
          </p:txBody>
        </p:sp>
        <p:sp>
          <p:nvSpPr>
            <p:cNvPr id="100400" name="Rectangle 40">
              <a:extLst>
                <a:ext uri="{FF2B5EF4-FFF2-40B4-BE49-F238E27FC236}">
                  <a16:creationId xmlns:a16="http://schemas.microsoft.com/office/drawing/2014/main" id="{EBF1A43A-61E8-6547-85A8-4593F4AF1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5125" y="3190875"/>
              <a:ext cx="27781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00401" name="Rectangle 41">
              <a:extLst>
                <a:ext uri="{FF2B5EF4-FFF2-40B4-BE49-F238E27FC236}">
                  <a16:creationId xmlns:a16="http://schemas.microsoft.com/office/drawing/2014/main" id="{1D41DC5B-F22A-E741-9969-F87185EF8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4138" y="26876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</a:rPr>
                <a:t>NW</a:t>
              </a:r>
            </a:p>
          </p:txBody>
        </p:sp>
        <p:sp>
          <p:nvSpPr>
            <p:cNvPr id="100402" name="Rectangle 42">
              <a:extLst>
                <a:ext uri="{FF2B5EF4-FFF2-40B4-BE49-F238E27FC236}">
                  <a16:creationId xmlns:a16="http://schemas.microsoft.com/office/drawing/2014/main" id="{2FB7EEA7-0513-7147-AFD5-54A1DF4EE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0613" y="3198813"/>
              <a:ext cx="293687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00403" name="Rectangle 43">
              <a:extLst>
                <a:ext uri="{FF2B5EF4-FFF2-40B4-BE49-F238E27FC236}">
                  <a16:creationId xmlns:a16="http://schemas.microsoft.com/office/drawing/2014/main" id="{7C27DCD7-F20C-B440-8C71-BCDF3F141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8963" y="2498725"/>
              <a:ext cx="3873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</a:rPr>
                <a:t>NE</a:t>
              </a:r>
            </a:p>
          </p:txBody>
        </p:sp>
        <p:sp>
          <p:nvSpPr>
            <p:cNvPr id="100404" name="Rectangle 45">
              <a:extLst>
                <a:ext uri="{FF2B5EF4-FFF2-40B4-BE49-F238E27FC236}">
                  <a16:creationId xmlns:a16="http://schemas.microsoft.com/office/drawing/2014/main" id="{8ACC126E-F13E-2C4A-BB5F-74F36C4A8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3257550"/>
              <a:ext cx="3619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</a:rPr>
                <a:t>SE</a:t>
              </a:r>
            </a:p>
          </p:txBody>
        </p:sp>
        <p:sp>
          <p:nvSpPr>
            <p:cNvPr id="100405" name="Rectangle 46">
              <a:extLst>
                <a:ext uri="{FF2B5EF4-FFF2-40B4-BE49-F238E27FC236}">
                  <a16:creationId xmlns:a16="http://schemas.microsoft.com/office/drawing/2014/main" id="{D39D79D4-DD2F-C547-896A-2510CF51F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1400" y="3373438"/>
              <a:ext cx="669925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</a:rPr>
                <a:t>SW</a:t>
              </a:r>
            </a:p>
          </p:txBody>
        </p:sp>
        <p:sp>
          <p:nvSpPr>
            <p:cNvPr id="100406" name="Rectangle 47">
              <a:extLst>
                <a:ext uri="{FF2B5EF4-FFF2-40B4-BE49-F238E27FC236}">
                  <a16:creationId xmlns:a16="http://schemas.microsoft.com/office/drawing/2014/main" id="{441E3B2C-2892-3542-AF2A-F415C0FAD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2400" y="3398838"/>
              <a:ext cx="4381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</a:rPr>
                <a:t>NW</a:t>
              </a:r>
            </a:p>
          </p:txBody>
        </p:sp>
        <p:sp>
          <p:nvSpPr>
            <p:cNvPr id="100407" name="Rectangle 48">
              <a:extLst>
                <a:ext uri="{FF2B5EF4-FFF2-40B4-BE49-F238E27FC236}">
                  <a16:creationId xmlns:a16="http://schemas.microsoft.com/office/drawing/2014/main" id="{8712E082-1EB1-0140-8855-CDF4E0595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88" y="3149600"/>
              <a:ext cx="3873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</a:rPr>
                <a:t>NE</a:t>
              </a:r>
            </a:p>
          </p:txBody>
        </p:sp>
        <p:sp>
          <p:nvSpPr>
            <p:cNvPr id="100408" name="Rectangle 49">
              <a:extLst>
                <a:ext uri="{FF2B5EF4-FFF2-40B4-BE49-F238E27FC236}">
                  <a16:creationId xmlns:a16="http://schemas.microsoft.com/office/drawing/2014/main" id="{D0D2DB19-B37B-264A-AD2C-528837FA8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8750" y="3708400"/>
              <a:ext cx="2857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00409" name="Rectangle 16">
              <a:extLst>
                <a:ext uri="{FF2B5EF4-FFF2-40B4-BE49-F238E27FC236}">
                  <a16:creationId xmlns:a16="http://schemas.microsoft.com/office/drawing/2014/main" id="{999B2388-82AD-CA4B-9F24-B089BE19B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165350"/>
              <a:ext cx="738187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</a:rPr>
                <a:t>A(50,50)</a:t>
              </a:r>
            </a:p>
          </p:txBody>
        </p:sp>
        <p:sp>
          <p:nvSpPr>
            <p:cNvPr id="100410" name="Rectangle 18">
              <a:extLst>
                <a:ext uri="{FF2B5EF4-FFF2-40B4-BE49-F238E27FC236}">
                  <a16:creationId xmlns:a16="http://schemas.microsoft.com/office/drawing/2014/main" id="{51D0D09A-2282-F742-A0A8-7D096B901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8875" y="2897188"/>
              <a:ext cx="7302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</a:rPr>
                <a:t>B(75,80)</a:t>
              </a:r>
            </a:p>
          </p:txBody>
        </p:sp>
      </p:grp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3CF52C1-D2D7-A547-9E68-91F465AFC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Algorithm design and analysis,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E3909D-9807-5043-9277-1B28652AF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20</a:t>
            </a:fld>
            <a:endParaRPr 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AC970F7-FB8C-F34B-90E9-4CE029306195}"/>
              </a:ext>
            </a:extLst>
          </p:cNvPr>
          <p:cNvSpPr txBox="1"/>
          <p:nvPr/>
        </p:nvSpPr>
        <p:spPr>
          <a:xfrm>
            <a:off x="2755557" y="296679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NE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D4E8D2D-10F3-7E41-94C5-07530F77DB01}"/>
              </a:ext>
            </a:extLst>
          </p:cNvPr>
          <p:cNvSpPr txBox="1"/>
          <p:nvPr/>
        </p:nvSpPr>
        <p:spPr>
          <a:xfrm>
            <a:off x="3219317" y="2571234"/>
            <a:ext cx="49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SW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7647C2DA-0C9F-3A41-BE05-FACD503B4E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2738" y="2131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Quadtree – Nearest Neighbor Query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498A84E4-8B0F-F64B-8454-A18C8D63D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1989138"/>
            <a:ext cx="3816350" cy="3744912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1380" name="Oval 4">
            <a:extLst>
              <a:ext uri="{FF2B5EF4-FFF2-40B4-BE49-F238E27FC236}">
                <a16:creationId xmlns:a16="http://schemas.microsoft.com/office/drawing/2014/main" id="{C92AED7A-2A93-F041-B2EC-2678E89B5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425" y="4760913"/>
            <a:ext cx="252413" cy="252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1381" name="Oval 5">
            <a:extLst>
              <a:ext uri="{FF2B5EF4-FFF2-40B4-BE49-F238E27FC236}">
                <a16:creationId xmlns:a16="http://schemas.microsoft.com/office/drawing/2014/main" id="{E78404B0-CC52-E64F-99CA-2FF917390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475" y="3068638"/>
            <a:ext cx="252413" cy="252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1382" name="Oval 6">
            <a:extLst>
              <a:ext uri="{FF2B5EF4-FFF2-40B4-BE49-F238E27FC236}">
                <a16:creationId xmlns:a16="http://schemas.microsoft.com/office/drawing/2014/main" id="{D24A3A38-AF7C-154B-A731-1DE72036A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8" y="2457450"/>
            <a:ext cx="252412" cy="25241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1383" name="Oval 7">
            <a:extLst>
              <a:ext uri="{FF2B5EF4-FFF2-40B4-BE49-F238E27FC236}">
                <a16:creationId xmlns:a16="http://schemas.microsoft.com/office/drawing/2014/main" id="{7FA6B79D-C208-8044-9C9A-396159E13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3536950"/>
            <a:ext cx="252412" cy="25241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1384" name="Oval 8">
            <a:extLst>
              <a:ext uri="{FF2B5EF4-FFF2-40B4-BE49-F238E27FC236}">
                <a16:creationId xmlns:a16="http://schemas.microsoft.com/office/drawing/2014/main" id="{BE368658-190B-BA44-9B77-B33F5F0E2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88" y="5049838"/>
            <a:ext cx="252412" cy="252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1385" name="Line 9">
            <a:extLst>
              <a:ext uri="{FF2B5EF4-FFF2-40B4-BE49-F238E27FC236}">
                <a16:creationId xmlns:a16="http://schemas.microsoft.com/office/drawing/2014/main" id="{654BDA37-FABA-584E-907F-80F7362635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1989137"/>
            <a:ext cx="0" cy="3779837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6" name="Line 10">
            <a:extLst>
              <a:ext uri="{FF2B5EF4-FFF2-40B4-BE49-F238E27FC236}">
                <a16:creationId xmlns:a16="http://schemas.microsoft.com/office/drawing/2014/main" id="{55CF49F6-D612-E843-8207-41BFE7CD0C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725" y="3897313"/>
            <a:ext cx="187325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7" name="Line 11">
            <a:extLst>
              <a:ext uri="{FF2B5EF4-FFF2-40B4-BE49-F238E27FC236}">
                <a16:creationId xmlns:a16="http://schemas.microsoft.com/office/drawing/2014/main" id="{DA8DB2B8-DF2A-8D41-AA57-DC47AF04F5A4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9863" y="1989138"/>
            <a:ext cx="0" cy="187166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8" name="Line 12">
            <a:extLst>
              <a:ext uri="{FF2B5EF4-FFF2-40B4-BE49-F238E27FC236}">
                <a16:creationId xmlns:a16="http://schemas.microsoft.com/office/drawing/2014/main" id="{B116B582-BC41-E842-BD13-65337DC8F0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800" y="2960688"/>
            <a:ext cx="19081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9" name="Line 13">
            <a:extLst>
              <a:ext uri="{FF2B5EF4-FFF2-40B4-BE49-F238E27FC236}">
                <a16:creationId xmlns:a16="http://schemas.microsoft.com/office/drawing/2014/main" id="{05C7CE5F-5775-A94E-AE53-8B4367CA5B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4899" y="3897313"/>
            <a:ext cx="19081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90" name="Text Box 14">
            <a:extLst>
              <a:ext uri="{FF2B5EF4-FFF2-40B4-BE49-F238E27FC236}">
                <a16:creationId xmlns:a16="http://schemas.microsoft.com/office/drawing/2014/main" id="{FB30ADF0-CFDF-CE4A-8B89-9348041F7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0" y="5826125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101391" name="Text Box 15">
            <a:extLst>
              <a:ext uri="{FF2B5EF4-FFF2-40B4-BE49-F238E27FC236}">
                <a16:creationId xmlns:a16="http://schemas.microsoft.com/office/drawing/2014/main" id="{8381B045-3E9E-E940-BC9F-756865E33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8" y="3716338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</a:p>
        </p:txBody>
      </p:sp>
      <p:sp>
        <p:nvSpPr>
          <p:cNvPr id="101392" name="Oval 16">
            <a:extLst>
              <a:ext uri="{FF2B5EF4-FFF2-40B4-BE49-F238E27FC236}">
                <a16:creationId xmlns:a16="http://schemas.microsoft.com/office/drawing/2014/main" id="{D75622F0-7ACC-1C44-931D-50C98885B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563" y="1881188"/>
            <a:ext cx="936625" cy="576262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,Y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1393" name="Line 18">
            <a:extLst>
              <a:ext uri="{FF2B5EF4-FFF2-40B4-BE49-F238E27FC236}">
                <a16:creationId xmlns:a16="http://schemas.microsoft.com/office/drawing/2014/main" id="{1C3A0618-96BE-C04D-B9AA-68139B4F93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9675" y="2312988"/>
            <a:ext cx="1189038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94" name="Line 19">
            <a:extLst>
              <a:ext uri="{FF2B5EF4-FFF2-40B4-BE49-F238E27FC236}">
                <a16:creationId xmlns:a16="http://schemas.microsoft.com/office/drawing/2014/main" id="{7EA92A32-FC05-8740-BC00-0595C3178B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11750" y="2312988"/>
            <a:ext cx="1547813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95" name="Oval 20">
            <a:extLst>
              <a:ext uri="{FF2B5EF4-FFF2-40B4-BE49-F238E27FC236}">
                <a16:creationId xmlns:a16="http://schemas.microsoft.com/office/drawing/2014/main" id="{B2E6ADDC-7169-564C-991F-1997CCF4D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3500438"/>
            <a:ext cx="252413" cy="252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1396" name="Oval 21">
            <a:extLst>
              <a:ext uri="{FF2B5EF4-FFF2-40B4-BE49-F238E27FC236}">
                <a16:creationId xmlns:a16="http://schemas.microsoft.com/office/drawing/2014/main" id="{38D8B6E6-9F4B-FA4D-9159-EB203399A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3068638"/>
            <a:ext cx="252412" cy="252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1397" name="Line 22">
            <a:extLst>
              <a:ext uri="{FF2B5EF4-FFF2-40B4-BE49-F238E27FC236}">
                <a16:creationId xmlns:a16="http://schemas.microsoft.com/office/drawing/2014/main" id="{7D2862CE-3B48-D44E-BB4F-C073D341DB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51613" y="2457450"/>
            <a:ext cx="4318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98" name="Line 23">
            <a:extLst>
              <a:ext uri="{FF2B5EF4-FFF2-40B4-BE49-F238E27FC236}">
                <a16:creationId xmlns:a16="http://schemas.microsoft.com/office/drawing/2014/main" id="{CC7A3ABD-E741-3C47-BECA-058CC6130AD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2338" y="2457450"/>
            <a:ext cx="684212" cy="684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99" name="Oval 27">
            <a:extLst>
              <a:ext uri="{FF2B5EF4-FFF2-40B4-BE49-F238E27FC236}">
                <a16:creationId xmlns:a16="http://schemas.microsoft.com/office/drawing/2014/main" id="{0FAFA7A8-79F3-7349-80A7-7D88F8073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3068638"/>
            <a:ext cx="936625" cy="576262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,Y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01400" name="Line 28">
            <a:extLst>
              <a:ext uri="{FF2B5EF4-FFF2-40B4-BE49-F238E27FC236}">
                <a16:creationId xmlns:a16="http://schemas.microsoft.com/office/drawing/2014/main" id="{E27683B4-4C8F-B942-9870-7C045CF2056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1975" y="3500438"/>
            <a:ext cx="1189038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401" name="Line 29">
            <a:extLst>
              <a:ext uri="{FF2B5EF4-FFF2-40B4-BE49-F238E27FC236}">
                <a16:creationId xmlns:a16="http://schemas.microsoft.com/office/drawing/2014/main" id="{C2731D1A-103C-A44A-A21B-CFCA754934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3438" y="3500438"/>
            <a:ext cx="1368425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402" name="Line 30">
            <a:extLst>
              <a:ext uri="{FF2B5EF4-FFF2-40B4-BE49-F238E27FC236}">
                <a16:creationId xmlns:a16="http://schemas.microsoft.com/office/drawing/2014/main" id="{B9299CC2-E06C-0D4C-81EC-55778693EC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32475" y="3644900"/>
            <a:ext cx="503238" cy="684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403" name="Line 31">
            <a:extLst>
              <a:ext uri="{FF2B5EF4-FFF2-40B4-BE49-F238E27FC236}">
                <a16:creationId xmlns:a16="http://schemas.microsoft.com/office/drawing/2014/main" id="{87CD7CF7-958A-2242-8294-E9FFBD4D5E5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4638" y="3644900"/>
            <a:ext cx="539750" cy="684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404" name="Oval 32">
            <a:extLst>
              <a:ext uri="{FF2B5EF4-FFF2-40B4-BE49-F238E27FC236}">
                <a16:creationId xmlns:a16="http://schemas.microsoft.com/office/drawing/2014/main" id="{AC88E2E6-8FD3-FD46-BDB9-039D5B5E3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3141663"/>
            <a:ext cx="252413" cy="252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1405" name="Oval 33">
            <a:extLst>
              <a:ext uri="{FF2B5EF4-FFF2-40B4-BE49-F238E27FC236}">
                <a16:creationId xmlns:a16="http://schemas.microsoft.com/office/drawing/2014/main" id="{12E8558D-C7BE-1948-8887-64FF5636F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8713" y="3105150"/>
            <a:ext cx="252412" cy="25241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1406" name="Oval 34">
            <a:extLst>
              <a:ext uri="{FF2B5EF4-FFF2-40B4-BE49-F238E27FC236}">
                <a16:creationId xmlns:a16="http://schemas.microsoft.com/office/drawing/2014/main" id="{01937102-6E6B-474A-B986-F959438A5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4329113"/>
            <a:ext cx="252413" cy="252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1407" name="Oval 35">
            <a:extLst>
              <a:ext uri="{FF2B5EF4-FFF2-40B4-BE49-F238E27FC236}">
                <a16:creationId xmlns:a16="http://schemas.microsoft.com/office/drawing/2014/main" id="{D56E1218-0159-614E-BDA4-CC884ADAE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4292600"/>
            <a:ext cx="252412" cy="25241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1408" name="Oval 36">
            <a:extLst>
              <a:ext uri="{FF2B5EF4-FFF2-40B4-BE49-F238E27FC236}">
                <a16:creationId xmlns:a16="http://schemas.microsoft.com/office/drawing/2014/main" id="{6B1225D6-F540-634F-A18D-D35BAF9BF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1363" y="4329113"/>
            <a:ext cx="252412" cy="252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1409" name="TextBox 45">
            <a:extLst>
              <a:ext uri="{FF2B5EF4-FFF2-40B4-BE49-F238E27FC236}">
                <a16:creationId xmlns:a16="http://schemas.microsoft.com/office/drawing/2014/main" id="{1FE2C3A5-7D3E-704B-A93E-B6C8C9A77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838" y="2120900"/>
            <a:ext cx="555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SW</a:t>
            </a:r>
          </a:p>
        </p:txBody>
      </p:sp>
      <p:sp>
        <p:nvSpPr>
          <p:cNvPr id="101410" name="TextBox 44">
            <a:extLst>
              <a:ext uri="{FF2B5EF4-FFF2-40B4-BE49-F238E27FC236}">
                <a16:creationId xmlns:a16="http://schemas.microsoft.com/office/drawing/2014/main" id="{D5A13D3E-A8ED-324C-9AD3-09F26B949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6988" y="2274888"/>
            <a:ext cx="508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NE</a:t>
            </a:r>
          </a:p>
        </p:txBody>
      </p:sp>
      <p:sp>
        <p:nvSpPr>
          <p:cNvPr id="101411" name="TextBox 43">
            <a:extLst>
              <a:ext uri="{FF2B5EF4-FFF2-40B4-BE49-F238E27FC236}">
                <a16:creationId xmlns:a16="http://schemas.microsoft.com/office/drawing/2014/main" id="{BF3543D7-3D15-1149-B90A-11A9D7CD6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8363" y="2398713"/>
            <a:ext cx="492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SE</a:t>
            </a:r>
          </a:p>
        </p:txBody>
      </p:sp>
      <p:sp>
        <p:nvSpPr>
          <p:cNvPr id="101412" name="TextBox 42">
            <a:extLst>
              <a:ext uri="{FF2B5EF4-FFF2-40B4-BE49-F238E27FC236}">
                <a16:creationId xmlns:a16="http://schemas.microsoft.com/office/drawing/2014/main" id="{92CFBC8C-505A-2244-A04A-DCA019B1E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9075" y="2457450"/>
            <a:ext cx="568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NW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3EB28CE-B248-324E-94F8-70DA1EBD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9147E7-F70C-D54F-B707-2E221F77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21</a:t>
            </a:fld>
            <a:endParaRPr lang="en-US"/>
          </a:p>
        </p:txBody>
      </p:sp>
      <p:sp>
        <p:nvSpPr>
          <p:cNvPr id="39" name="TextBox 1">
            <a:extLst>
              <a:ext uri="{FF2B5EF4-FFF2-40B4-BE49-F238E27FC236}">
                <a16:creationId xmlns:a16="http://schemas.microsoft.com/office/drawing/2014/main" id="{9385B360-E4F1-AC4D-B03E-010A9106E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5988" y="1596232"/>
            <a:ext cx="3508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66988BCA-1EAA-DC40-A1C7-EF085E002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1" y="2773362"/>
            <a:ext cx="4016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id="{DAAA43E8-A9FD-8649-9EA6-80A4C778D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5953" y="3202781"/>
            <a:ext cx="350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01A82378-7F72-8445-AF15-5D3F6308D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1276" y="5814217"/>
            <a:ext cx="338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Oval 2">
            <a:extLst>
              <a:ext uri="{FF2B5EF4-FFF2-40B4-BE49-F238E27FC236}">
                <a16:creationId xmlns:a16="http://schemas.microsoft.com/office/drawing/2014/main" id="{A8EE925E-E01D-9C4C-8D5B-D6170C20E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3550" y="4221163"/>
            <a:ext cx="935038" cy="50482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3FE398BF-0C92-B940-8980-901C44E934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Quadtree – Nearest Neighbor Query</a:t>
            </a:r>
          </a:p>
        </p:txBody>
      </p:sp>
      <p:sp>
        <p:nvSpPr>
          <p:cNvPr id="102404" name="Rectangle 4">
            <a:extLst>
              <a:ext uri="{FF2B5EF4-FFF2-40B4-BE49-F238E27FC236}">
                <a16:creationId xmlns:a16="http://schemas.microsoft.com/office/drawing/2014/main" id="{EB324357-CE26-664E-A703-30034227C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1989138"/>
            <a:ext cx="3816350" cy="3744912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405" name="Oval 5">
            <a:extLst>
              <a:ext uri="{FF2B5EF4-FFF2-40B4-BE49-F238E27FC236}">
                <a16:creationId xmlns:a16="http://schemas.microsoft.com/office/drawing/2014/main" id="{B6F69E91-33F0-D141-8E49-83B54E6BF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425" y="4760913"/>
            <a:ext cx="252413" cy="252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406" name="Oval 6">
            <a:extLst>
              <a:ext uri="{FF2B5EF4-FFF2-40B4-BE49-F238E27FC236}">
                <a16:creationId xmlns:a16="http://schemas.microsoft.com/office/drawing/2014/main" id="{C648B44A-47AD-EB48-A612-6B8B89843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475" y="3068638"/>
            <a:ext cx="252413" cy="252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407" name="Oval 7">
            <a:extLst>
              <a:ext uri="{FF2B5EF4-FFF2-40B4-BE49-F238E27FC236}">
                <a16:creationId xmlns:a16="http://schemas.microsoft.com/office/drawing/2014/main" id="{11181B77-E656-0D4C-A754-8AFD3256A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8" y="2457450"/>
            <a:ext cx="252412" cy="25241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408" name="Oval 8">
            <a:extLst>
              <a:ext uri="{FF2B5EF4-FFF2-40B4-BE49-F238E27FC236}">
                <a16:creationId xmlns:a16="http://schemas.microsoft.com/office/drawing/2014/main" id="{D6307B4F-0172-C04E-A7C2-76B39A9C3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3536950"/>
            <a:ext cx="252412" cy="25241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409" name="Oval 9">
            <a:extLst>
              <a:ext uri="{FF2B5EF4-FFF2-40B4-BE49-F238E27FC236}">
                <a16:creationId xmlns:a16="http://schemas.microsoft.com/office/drawing/2014/main" id="{429E6DEE-38AC-3649-A7A3-04822DD2D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88" y="5049838"/>
            <a:ext cx="252412" cy="252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410" name="Line 10">
            <a:extLst>
              <a:ext uri="{FF2B5EF4-FFF2-40B4-BE49-F238E27FC236}">
                <a16:creationId xmlns:a16="http://schemas.microsoft.com/office/drawing/2014/main" id="{AD0BD49C-5C04-7D4A-8D95-5DCC760AD9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1989137"/>
            <a:ext cx="0" cy="3779837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1" name="Line 11">
            <a:extLst>
              <a:ext uri="{FF2B5EF4-FFF2-40B4-BE49-F238E27FC236}">
                <a16:creationId xmlns:a16="http://schemas.microsoft.com/office/drawing/2014/main" id="{B23F99E8-ECDE-3C4C-BE52-23A86B31C4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725" y="3897313"/>
            <a:ext cx="187325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2" name="Line 12">
            <a:extLst>
              <a:ext uri="{FF2B5EF4-FFF2-40B4-BE49-F238E27FC236}">
                <a16:creationId xmlns:a16="http://schemas.microsoft.com/office/drawing/2014/main" id="{D4DAAAE3-3B4B-DB4F-A500-D97AE59CFC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9863" y="1989138"/>
            <a:ext cx="0" cy="187166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3" name="Line 13">
            <a:extLst>
              <a:ext uri="{FF2B5EF4-FFF2-40B4-BE49-F238E27FC236}">
                <a16:creationId xmlns:a16="http://schemas.microsoft.com/office/drawing/2014/main" id="{89D5A9C5-4310-AA49-B37D-83B7275609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725" y="2958958"/>
            <a:ext cx="1873250" cy="173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4" name="Line 14">
            <a:extLst>
              <a:ext uri="{FF2B5EF4-FFF2-40B4-BE49-F238E27FC236}">
                <a16:creationId xmlns:a16="http://schemas.microsoft.com/office/drawing/2014/main" id="{51AC471F-C18A-FC46-9370-A379DCB117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4900" y="3897313"/>
            <a:ext cx="187325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5" name="Text Box 15">
            <a:extLst>
              <a:ext uri="{FF2B5EF4-FFF2-40B4-BE49-F238E27FC236}">
                <a16:creationId xmlns:a16="http://schemas.microsoft.com/office/drawing/2014/main" id="{99DDE39A-092A-5B40-97C8-0E7816DFC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0" y="5826125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102416" name="Text Box 16">
            <a:extLst>
              <a:ext uri="{FF2B5EF4-FFF2-40B4-BE49-F238E27FC236}">
                <a16:creationId xmlns:a16="http://schemas.microsoft.com/office/drawing/2014/main" id="{EFCC61C2-C1F0-A945-9704-BC34848F3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8" y="3716338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</a:p>
        </p:txBody>
      </p:sp>
      <p:sp>
        <p:nvSpPr>
          <p:cNvPr id="102417" name="Oval 17">
            <a:extLst>
              <a:ext uri="{FF2B5EF4-FFF2-40B4-BE49-F238E27FC236}">
                <a16:creationId xmlns:a16="http://schemas.microsoft.com/office/drawing/2014/main" id="{7E3ABAAE-38E7-814B-B67A-EB78BDF61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3500438"/>
            <a:ext cx="252413" cy="252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418" name="Oval 18">
            <a:extLst>
              <a:ext uri="{FF2B5EF4-FFF2-40B4-BE49-F238E27FC236}">
                <a16:creationId xmlns:a16="http://schemas.microsoft.com/office/drawing/2014/main" id="{9164EF0B-1840-F64C-9D86-171284DC2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7425" y="4357688"/>
            <a:ext cx="215900" cy="215900"/>
          </a:xfrm>
          <a:prstGeom prst="ellipse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419" name="Oval 19">
            <a:extLst>
              <a:ext uri="{FF2B5EF4-FFF2-40B4-BE49-F238E27FC236}">
                <a16:creationId xmlns:a16="http://schemas.microsoft.com/office/drawing/2014/main" id="{6CBCAEDC-AC47-6549-9A82-45E4119F4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8" y="2209800"/>
            <a:ext cx="215900" cy="215900"/>
          </a:xfrm>
          <a:prstGeom prst="ellipse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420" name="Oval 21">
            <a:extLst>
              <a:ext uri="{FF2B5EF4-FFF2-40B4-BE49-F238E27FC236}">
                <a16:creationId xmlns:a16="http://schemas.microsoft.com/office/drawing/2014/main" id="{3DC9CFAF-1249-F548-A1C2-373F02F39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563" y="1881188"/>
            <a:ext cx="936625" cy="576262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,Y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2421" name="Line 22">
            <a:extLst>
              <a:ext uri="{FF2B5EF4-FFF2-40B4-BE49-F238E27FC236}">
                <a16:creationId xmlns:a16="http://schemas.microsoft.com/office/drawing/2014/main" id="{7FC3EBEE-2E01-264C-A7D7-323E4C489DD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9675" y="2312988"/>
            <a:ext cx="122555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2" name="Line 23">
            <a:extLst>
              <a:ext uri="{FF2B5EF4-FFF2-40B4-BE49-F238E27FC236}">
                <a16:creationId xmlns:a16="http://schemas.microsoft.com/office/drawing/2014/main" id="{31992A32-CEC6-E247-8BAF-45348B1F72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11750" y="2312988"/>
            <a:ext cx="1547813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3" name="Oval 24">
            <a:extLst>
              <a:ext uri="{FF2B5EF4-FFF2-40B4-BE49-F238E27FC236}">
                <a16:creationId xmlns:a16="http://schemas.microsoft.com/office/drawing/2014/main" id="{4B6A238C-8B2C-7549-950F-562E7E68C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3068638"/>
            <a:ext cx="252412" cy="252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424" name="Line 25">
            <a:extLst>
              <a:ext uri="{FF2B5EF4-FFF2-40B4-BE49-F238E27FC236}">
                <a16:creationId xmlns:a16="http://schemas.microsoft.com/office/drawing/2014/main" id="{8330C1A2-BA8C-7849-90C9-52E34255BF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51613" y="2457450"/>
            <a:ext cx="4318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5" name="Line 26">
            <a:extLst>
              <a:ext uri="{FF2B5EF4-FFF2-40B4-BE49-F238E27FC236}">
                <a16:creationId xmlns:a16="http://schemas.microsoft.com/office/drawing/2014/main" id="{0A83D997-A867-0F46-B6C1-87A01603EE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2338" y="2457450"/>
            <a:ext cx="684212" cy="684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6" name="Oval 29">
            <a:extLst>
              <a:ext uri="{FF2B5EF4-FFF2-40B4-BE49-F238E27FC236}">
                <a16:creationId xmlns:a16="http://schemas.microsoft.com/office/drawing/2014/main" id="{AF4EECEB-757F-9342-9698-EAF4895F8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3068638"/>
            <a:ext cx="936625" cy="576262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,Y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02427" name="Line 30">
            <a:extLst>
              <a:ext uri="{FF2B5EF4-FFF2-40B4-BE49-F238E27FC236}">
                <a16:creationId xmlns:a16="http://schemas.microsoft.com/office/drawing/2014/main" id="{EA8F36DD-589A-5949-99BE-CA431126611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1975" y="3500438"/>
            <a:ext cx="1189038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8" name="Line 31">
            <a:extLst>
              <a:ext uri="{FF2B5EF4-FFF2-40B4-BE49-F238E27FC236}">
                <a16:creationId xmlns:a16="http://schemas.microsoft.com/office/drawing/2014/main" id="{F944CF24-EF5A-BE40-8280-E21A5158E7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3438" y="3500438"/>
            <a:ext cx="1368425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9" name="Line 32">
            <a:extLst>
              <a:ext uri="{FF2B5EF4-FFF2-40B4-BE49-F238E27FC236}">
                <a16:creationId xmlns:a16="http://schemas.microsoft.com/office/drawing/2014/main" id="{40C4AC18-FB46-A945-BA44-A2EF15B46D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32475" y="3644900"/>
            <a:ext cx="503238" cy="684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0" name="Line 33">
            <a:extLst>
              <a:ext uri="{FF2B5EF4-FFF2-40B4-BE49-F238E27FC236}">
                <a16:creationId xmlns:a16="http://schemas.microsoft.com/office/drawing/2014/main" id="{E13EBD78-599E-FD4F-AB6D-C6E7F8F05C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4638" y="3644900"/>
            <a:ext cx="539750" cy="684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1" name="Oval 34">
            <a:extLst>
              <a:ext uri="{FF2B5EF4-FFF2-40B4-BE49-F238E27FC236}">
                <a16:creationId xmlns:a16="http://schemas.microsoft.com/office/drawing/2014/main" id="{69550710-5706-7B45-BC55-610D906AE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3141663"/>
            <a:ext cx="252413" cy="252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432" name="Oval 35">
            <a:extLst>
              <a:ext uri="{FF2B5EF4-FFF2-40B4-BE49-F238E27FC236}">
                <a16:creationId xmlns:a16="http://schemas.microsoft.com/office/drawing/2014/main" id="{82BD403A-EE4C-D44B-B513-CE38C569E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8713" y="3105150"/>
            <a:ext cx="252412" cy="25241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433" name="Oval 36">
            <a:extLst>
              <a:ext uri="{FF2B5EF4-FFF2-40B4-BE49-F238E27FC236}">
                <a16:creationId xmlns:a16="http://schemas.microsoft.com/office/drawing/2014/main" id="{0D585141-E036-1949-89FC-6528D9781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4329113"/>
            <a:ext cx="252413" cy="252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434" name="Oval 37">
            <a:extLst>
              <a:ext uri="{FF2B5EF4-FFF2-40B4-BE49-F238E27FC236}">
                <a16:creationId xmlns:a16="http://schemas.microsoft.com/office/drawing/2014/main" id="{7032383D-37CB-9A4E-ABD9-55D6CBE2A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4292600"/>
            <a:ext cx="252412" cy="25241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435" name="Oval 38">
            <a:extLst>
              <a:ext uri="{FF2B5EF4-FFF2-40B4-BE49-F238E27FC236}">
                <a16:creationId xmlns:a16="http://schemas.microsoft.com/office/drawing/2014/main" id="{83387C78-5703-0D47-9700-2FE4D946D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1363" y="4329113"/>
            <a:ext cx="252412" cy="252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436" name="TextBox 40">
            <a:extLst>
              <a:ext uri="{FF2B5EF4-FFF2-40B4-BE49-F238E27FC236}">
                <a16:creationId xmlns:a16="http://schemas.microsoft.com/office/drawing/2014/main" id="{9D71473A-8B79-D94B-B6D3-3C29CAE4B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5163" y="3614738"/>
            <a:ext cx="5699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NW</a:t>
            </a:r>
          </a:p>
        </p:txBody>
      </p:sp>
      <p:sp>
        <p:nvSpPr>
          <p:cNvPr id="102437" name="TextBox 42">
            <a:extLst>
              <a:ext uri="{FF2B5EF4-FFF2-40B4-BE49-F238E27FC236}">
                <a16:creationId xmlns:a16="http://schemas.microsoft.com/office/drawing/2014/main" id="{6DB7D42D-8A78-2444-B228-B40BB641E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7475" y="2425700"/>
            <a:ext cx="568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NW</a:t>
            </a:r>
          </a:p>
        </p:txBody>
      </p:sp>
      <p:sp>
        <p:nvSpPr>
          <p:cNvPr id="102438" name="TextBox 43">
            <a:extLst>
              <a:ext uri="{FF2B5EF4-FFF2-40B4-BE49-F238E27FC236}">
                <a16:creationId xmlns:a16="http://schemas.microsoft.com/office/drawing/2014/main" id="{CF8E061B-92B2-5E44-B6AD-18B7F5C29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8363" y="2398713"/>
            <a:ext cx="492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SE</a:t>
            </a:r>
          </a:p>
        </p:txBody>
      </p:sp>
      <p:sp>
        <p:nvSpPr>
          <p:cNvPr id="102439" name="TextBox 44">
            <a:extLst>
              <a:ext uri="{FF2B5EF4-FFF2-40B4-BE49-F238E27FC236}">
                <a16:creationId xmlns:a16="http://schemas.microsoft.com/office/drawing/2014/main" id="{6B2EFF25-A961-A145-AFB7-DE1D22E26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1100" y="2032000"/>
            <a:ext cx="506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NE</a:t>
            </a:r>
          </a:p>
        </p:txBody>
      </p:sp>
      <p:sp>
        <p:nvSpPr>
          <p:cNvPr id="102440" name="TextBox 45">
            <a:extLst>
              <a:ext uri="{FF2B5EF4-FFF2-40B4-BE49-F238E27FC236}">
                <a16:creationId xmlns:a16="http://schemas.microsoft.com/office/drawing/2014/main" id="{F98C2A9B-B814-884C-911E-6B7810EF4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2060575"/>
            <a:ext cx="557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SW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DA73C8-2E42-344F-B61E-8CC0C62E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413335-FAA6-3D47-90F9-9A8961751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22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810A3F-18F2-D942-ADF5-610178596A7A}"/>
              </a:ext>
            </a:extLst>
          </p:cNvPr>
          <p:cNvSpPr txBox="1"/>
          <p:nvPr/>
        </p:nvSpPr>
        <p:spPr>
          <a:xfrm>
            <a:off x="466725" y="1212999"/>
            <a:ext cx="3849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找到</a:t>
            </a:r>
            <a:r>
              <a:rPr lang="en-US" altLang="zh-CN" sz="2400" dirty="0" err="1"/>
              <a:t>q</a:t>
            </a:r>
            <a:r>
              <a:rPr lang="zh-CN" altLang="en-US" sz="2400" dirty="0"/>
              <a:t>所在的最细粒度的</a:t>
            </a:r>
            <a:r>
              <a:rPr lang="en-US" altLang="zh-CN" sz="2400" dirty="0"/>
              <a:t>cell</a:t>
            </a:r>
            <a:endParaRPr 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8E5175-D3FB-0845-8F2A-53D4160486C7}"/>
              </a:ext>
            </a:extLst>
          </p:cNvPr>
          <p:cNvSpPr txBox="1"/>
          <p:nvPr/>
        </p:nvSpPr>
        <p:spPr>
          <a:xfrm>
            <a:off x="737012" y="237414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58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E50B8C7C-2831-B142-B8B9-739BC80995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69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Quadtree</a:t>
            </a:r>
            <a:r>
              <a:rPr lang="he-IL" altLang="zh-CN"/>
              <a:t>– </a:t>
            </a:r>
            <a:r>
              <a:rPr lang="es-ES_tradnl" altLang="zh-CN"/>
              <a:t> </a:t>
            </a:r>
            <a:r>
              <a:rPr lang="en-US" altLang="zh-CN">
                <a:ea typeface="宋体" panose="02010600030101010101" pitchFamily="2" charset="-122"/>
              </a:rPr>
              <a:t>Nearest Neighbor Query</a:t>
            </a: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22567D23-D18C-1F4C-95BA-E3956CDA2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091" y="2037405"/>
            <a:ext cx="3816350" cy="3744912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428" name="Oval 4">
            <a:extLst>
              <a:ext uri="{FF2B5EF4-FFF2-40B4-BE49-F238E27FC236}">
                <a16:creationId xmlns:a16="http://schemas.microsoft.com/office/drawing/2014/main" id="{831414D5-5153-FE4E-8EAB-E4FA5D6A6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903" y="5306067"/>
            <a:ext cx="252413" cy="25241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429" name="Oval 5">
            <a:extLst>
              <a:ext uri="{FF2B5EF4-FFF2-40B4-BE49-F238E27FC236}">
                <a16:creationId xmlns:a16="http://schemas.microsoft.com/office/drawing/2014/main" id="{43A0BE3D-FC55-2842-BA20-FAA128075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6566" y="3638398"/>
            <a:ext cx="252413" cy="25241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430" name="Oval 6">
            <a:extLst>
              <a:ext uri="{FF2B5EF4-FFF2-40B4-BE49-F238E27FC236}">
                <a16:creationId xmlns:a16="http://schemas.microsoft.com/office/drawing/2014/main" id="{68088EE7-6350-5342-B456-B86E33C3E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4303" y="2505717"/>
            <a:ext cx="252413" cy="25241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431" name="Oval 7">
            <a:extLst>
              <a:ext uri="{FF2B5EF4-FFF2-40B4-BE49-F238E27FC236}">
                <a16:creationId xmlns:a16="http://schemas.microsoft.com/office/drawing/2014/main" id="{B46B76B3-772E-AD4E-B942-6172567FE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503" y="2181867"/>
            <a:ext cx="252413" cy="25241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432" name="Oval 8">
            <a:extLst>
              <a:ext uri="{FF2B5EF4-FFF2-40B4-BE49-F238E27FC236}">
                <a16:creationId xmlns:a16="http://schemas.microsoft.com/office/drawing/2014/main" id="{524BE0C8-C2E1-1842-A7BB-CE6928E89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03" y="5458467"/>
            <a:ext cx="252413" cy="25241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433" name="Line 9">
            <a:extLst>
              <a:ext uri="{FF2B5EF4-FFF2-40B4-BE49-F238E27FC236}">
                <a16:creationId xmlns:a16="http://schemas.microsoft.com/office/drawing/2014/main" id="{3484DE90-E5F0-3245-8B03-FE82F50E0D9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3341" y="2037404"/>
            <a:ext cx="0" cy="3744913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34" name="Line 10">
            <a:extLst>
              <a:ext uri="{FF2B5EF4-FFF2-40B4-BE49-F238E27FC236}">
                <a16:creationId xmlns:a16="http://schemas.microsoft.com/office/drawing/2014/main" id="{7E76651F-CCEF-B54A-B973-69D61089FEA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091" y="3945580"/>
            <a:ext cx="187325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35" name="Line 11">
            <a:extLst>
              <a:ext uri="{FF2B5EF4-FFF2-40B4-BE49-F238E27FC236}">
                <a16:creationId xmlns:a16="http://schemas.microsoft.com/office/drawing/2014/main" id="{74C4B3F3-AEFF-0B49-A162-609129E6A1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3228" y="2037405"/>
            <a:ext cx="0" cy="187166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36" name="Line 12">
            <a:extLst>
              <a:ext uri="{FF2B5EF4-FFF2-40B4-BE49-F238E27FC236}">
                <a16:creationId xmlns:a16="http://schemas.microsoft.com/office/drawing/2014/main" id="{E2E06E3D-AD61-2747-8105-2E3A78D5ED9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166" y="3008955"/>
            <a:ext cx="19081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37" name="Line 13">
            <a:extLst>
              <a:ext uri="{FF2B5EF4-FFF2-40B4-BE49-F238E27FC236}">
                <a16:creationId xmlns:a16="http://schemas.microsoft.com/office/drawing/2014/main" id="{7F5026A2-BC9D-5641-BCE9-2371E26B4E4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8266" y="3945580"/>
            <a:ext cx="187325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38" name="Text Box 14">
            <a:extLst>
              <a:ext uri="{FF2B5EF4-FFF2-40B4-BE49-F238E27FC236}">
                <a16:creationId xmlns:a16="http://schemas.microsoft.com/office/drawing/2014/main" id="{529CDC6D-BB9F-DE4C-84E6-F27923AEF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4116" y="5874392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103439" name="Text Box 15">
            <a:extLst>
              <a:ext uri="{FF2B5EF4-FFF2-40B4-BE49-F238E27FC236}">
                <a16:creationId xmlns:a16="http://schemas.microsoft.com/office/drawing/2014/main" id="{C27F369C-B70F-4A42-8EDD-58E15BB84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803" y="3764605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</a:p>
        </p:txBody>
      </p:sp>
      <p:sp>
        <p:nvSpPr>
          <p:cNvPr id="103440" name="Oval 16">
            <a:extLst>
              <a:ext uri="{FF2B5EF4-FFF2-40B4-BE49-F238E27FC236}">
                <a16:creationId xmlns:a16="http://schemas.microsoft.com/office/drawing/2014/main" id="{CE01283D-905E-9E40-8A83-0B99EA48F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703" y="2258067"/>
            <a:ext cx="252413" cy="25241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441" name="Oval 17">
            <a:extLst>
              <a:ext uri="{FF2B5EF4-FFF2-40B4-BE49-F238E27FC236}">
                <a16:creationId xmlns:a16="http://schemas.microsoft.com/office/drawing/2014/main" id="{E6DF49D2-3B6B-BE47-8D23-091C96F18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703" y="4010667"/>
            <a:ext cx="215900" cy="215900"/>
          </a:xfrm>
          <a:prstGeom prst="ellipse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25650" name="Oval 18">
            <a:extLst>
              <a:ext uri="{FF2B5EF4-FFF2-40B4-BE49-F238E27FC236}">
                <a16:creationId xmlns:a16="http://schemas.microsoft.com/office/drawing/2014/main" id="{91A2AC3A-36E3-8947-B054-80C9D6ADD036}"/>
              </a:ext>
            </a:extLst>
          </p:cNvPr>
          <p:cNvSpPr>
            <a:spLocks noChangeArrowheads="1"/>
          </p:cNvSpPr>
          <p:nvPr/>
        </p:nvSpPr>
        <p:spPr bwMode="auto">
          <a:xfrm rot="1509325">
            <a:off x="1299846" y="3698589"/>
            <a:ext cx="1833701" cy="6223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443" name="Oval 20">
            <a:extLst>
              <a:ext uri="{FF2B5EF4-FFF2-40B4-BE49-F238E27FC236}">
                <a16:creationId xmlns:a16="http://schemas.microsoft.com/office/drawing/2014/main" id="{14F835B3-C928-D34F-82FE-FD3592B0C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8466" y="1929455"/>
            <a:ext cx="936625" cy="576262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,Y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3444" name="Line 23">
            <a:extLst>
              <a:ext uri="{FF2B5EF4-FFF2-40B4-BE49-F238E27FC236}">
                <a16:creationId xmlns:a16="http://schemas.microsoft.com/office/drawing/2014/main" id="{6A98CE91-9FAB-1949-B8D8-6DAABD609D5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578" y="2361255"/>
            <a:ext cx="1296988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45" name="Line 24">
            <a:extLst>
              <a:ext uri="{FF2B5EF4-FFF2-40B4-BE49-F238E27FC236}">
                <a16:creationId xmlns:a16="http://schemas.microsoft.com/office/drawing/2014/main" id="{B36AFD96-DEFB-E440-B2A7-9B9D1BE9DC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0653" y="2361255"/>
            <a:ext cx="1547813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46" name="Oval 25">
            <a:extLst>
              <a:ext uri="{FF2B5EF4-FFF2-40B4-BE49-F238E27FC236}">
                <a16:creationId xmlns:a16="http://schemas.microsoft.com/office/drawing/2014/main" id="{2A979899-75F8-E847-9F53-F649DE137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266" y="3116905"/>
            <a:ext cx="252412" cy="252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447" name="Line 26">
            <a:extLst>
              <a:ext uri="{FF2B5EF4-FFF2-40B4-BE49-F238E27FC236}">
                <a16:creationId xmlns:a16="http://schemas.microsoft.com/office/drawing/2014/main" id="{3D061DF0-1D6A-7945-8E5F-19E738E09B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10516" y="2505717"/>
            <a:ext cx="4318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48" name="Line 27">
            <a:extLst>
              <a:ext uri="{FF2B5EF4-FFF2-40B4-BE49-F238E27FC236}">
                <a16:creationId xmlns:a16="http://schemas.microsoft.com/office/drawing/2014/main" id="{CD60785A-C76A-1C44-8E97-695516503F47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1241" y="2505717"/>
            <a:ext cx="684212" cy="684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49" name="Oval 31">
            <a:extLst>
              <a:ext uri="{FF2B5EF4-FFF2-40B4-BE49-F238E27FC236}">
                <a16:creationId xmlns:a16="http://schemas.microsoft.com/office/drawing/2014/main" id="{3B9CEA2B-084B-DA48-B580-EED52F40E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0766" y="3116905"/>
            <a:ext cx="936625" cy="576262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,Y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03450" name="Line 32">
            <a:extLst>
              <a:ext uri="{FF2B5EF4-FFF2-40B4-BE49-F238E27FC236}">
                <a16:creationId xmlns:a16="http://schemas.microsoft.com/office/drawing/2014/main" id="{88955C38-AD41-2B4B-8C21-1184E30457D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0878" y="3548705"/>
            <a:ext cx="1189038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51" name="Line 33">
            <a:extLst>
              <a:ext uri="{FF2B5EF4-FFF2-40B4-BE49-F238E27FC236}">
                <a16:creationId xmlns:a16="http://schemas.microsoft.com/office/drawing/2014/main" id="{6809CF64-5816-8E40-B0A3-5AC3385BDA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02341" y="3548705"/>
            <a:ext cx="1368425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52" name="Line 34">
            <a:extLst>
              <a:ext uri="{FF2B5EF4-FFF2-40B4-BE49-F238E27FC236}">
                <a16:creationId xmlns:a16="http://schemas.microsoft.com/office/drawing/2014/main" id="{6D18C89B-60D5-8D4B-B135-B9C608B0C9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1378" y="3693167"/>
            <a:ext cx="503238" cy="684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53" name="Line 35">
            <a:extLst>
              <a:ext uri="{FF2B5EF4-FFF2-40B4-BE49-F238E27FC236}">
                <a16:creationId xmlns:a16="http://schemas.microsoft.com/office/drawing/2014/main" id="{56A68B6C-BBDE-1C44-9249-1E130177DAA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3541" y="3693167"/>
            <a:ext cx="539750" cy="684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54" name="Oval 36">
            <a:extLst>
              <a:ext uri="{FF2B5EF4-FFF2-40B4-BE49-F238E27FC236}">
                <a16:creationId xmlns:a16="http://schemas.microsoft.com/office/drawing/2014/main" id="{2A4A2D12-FD17-1E40-912A-33626E135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8941" y="3189930"/>
            <a:ext cx="252412" cy="252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455" name="Oval 37">
            <a:extLst>
              <a:ext uri="{FF2B5EF4-FFF2-40B4-BE49-F238E27FC236}">
                <a16:creationId xmlns:a16="http://schemas.microsoft.com/office/drawing/2014/main" id="{87AAD972-7B6B-1D45-8787-2B0D88660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2541" y="3224855"/>
            <a:ext cx="252412" cy="252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456" name="Oval 38">
            <a:extLst>
              <a:ext uri="{FF2B5EF4-FFF2-40B4-BE49-F238E27FC236}">
                <a16:creationId xmlns:a16="http://schemas.microsoft.com/office/drawing/2014/main" id="{BEA2EAFF-B382-7C47-9AB0-3250BCA00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428" y="4377380"/>
            <a:ext cx="252413" cy="252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457" name="Oval 39">
            <a:extLst>
              <a:ext uri="{FF2B5EF4-FFF2-40B4-BE49-F238E27FC236}">
                <a16:creationId xmlns:a16="http://schemas.microsoft.com/office/drawing/2014/main" id="{A7E9C848-FAD2-6A4E-800B-1FE458D0E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3667" y="4301484"/>
            <a:ext cx="252412" cy="25241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458" name="Oval 40">
            <a:extLst>
              <a:ext uri="{FF2B5EF4-FFF2-40B4-BE49-F238E27FC236}">
                <a16:creationId xmlns:a16="http://schemas.microsoft.com/office/drawing/2014/main" id="{DB85EA59-8CD5-A344-9F9E-49DA94586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0266" y="4377380"/>
            <a:ext cx="252412" cy="25241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459" name="Oval 41">
            <a:extLst>
              <a:ext uri="{FF2B5EF4-FFF2-40B4-BE49-F238E27FC236}">
                <a16:creationId xmlns:a16="http://schemas.microsoft.com/office/drawing/2014/main" id="{00528DED-7887-4A45-95C5-39179FEE2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6528" y="3297880"/>
            <a:ext cx="215900" cy="215900"/>
          </a:xfrm>
          <a:prstGeom prst="ellipse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25674" name="Oval 42">
            <a:extLst>
              <a:ext uri="{FF2B5EF4-FFF2-40B4-BE49-F238E27FC236}">
                <a16:creationId xmlns:a16="http://schemas.microsoft.com/office/drawing/2014/main" id="{76E0B946-D770-DB48-9AB4-5A3B3D361887}"/>
              </a:ext>
            </a:extLst>
          </p:cNvPr>
          <p:cNvSpPr>
            <a:spLocks noChangeArrowheads="1"/>
          </p:cNvSpPr>
          <p:nvPr/>
        </p:nvSpPr>
        <p:spPr bwMode="auto">
          <a:xfrm rot="14789785">
            <a:off x="7078513" y="3671259"/>
            <a:ext cx="1661864" cy="504825"/>
          </a:xfrm>
          <a:prstGeom prst="ellipse">
            <a:avLst/>
          </a:prstGeom>
          <a:noFill/>
          <a:ln w="28575">
            <a:solidFill>
              <a:srgbClr val="FF5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461" name="TextBox 42">
            <a:extLst>
              <a:ext uri="{FF2B5EF4-FFF2-40B4-BE49-F238E27FC236}">
                <a16:creationId xmlns:a16="http://schemas.microsoft.com/office/drawing/2014/main" id="{3FFBD3E8-562F-7D48-AF33-4E9153F5A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7341" y="2426342"/>
            <a:ext cx="568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NW</a:t>
            </a:r>
          </a:p>
        </p:txBody>
      </p:sp>
      <p:sp>
        <p:nvSpPr>
          <p:cNvPr id="103462" name="TextBox 43">
            <a:extLst>
              <a:ext uri="{FF2B5EF4-FFF2-40B4-BE49-F238E27FC236}">
                <a16:creationId xmlns:a16="http://schemas.microsoft.com/office/drawing/2014/main" id="{62EFCD0D-F391-6844-9339-BDE3943B4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2516" y="2142180"/>
            <a:ext cx="557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SW</a:t>
            </a:r>
          </a:p>
        </p:txBody>
      </p:sp>
      <p:sp>
        <p:nvSpPr>
          <p:cNvPr id="103463" name="TextBox 44">
            <a:extLst>
              <a:ext uri="{FF2B5EF4-FFF2-40B4-BE49-F238E27FC236}">
                <a16:creationId xmlns:a16="http://schemas.microsoft.com/office/drawing/2014/main" id="{01AABA01-A4ED-054A-86DA-037330F14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6166" y="2504130"/>
            <a:ext cx="492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SE</a:t>
            </a:r>
          </a:p>
        </p:txBody>
      </p:sp>
      <p:sp>
        <p:nvSpPr>
          <p:cNvPr id="103464" name="TextBox 45">
            <a:extLst>
              <a:ext uri="{FF2B5EF4-FFF2-40B4-BE49-F238E27FC236}">
                <a16:creationId xmlns:a16="http://schemas.microsoft.com/office/drawing/2014/main" id="{3E8D60B3-B6D0-CB41-8CB9-F4B30A9E6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091" y="2170755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NE</a:t>
            </a:r>
          </a:p>
        </p:txBody>
      </p:sp>
      <p:sp>
        <p:nvSpPr>
          <p:cNvPr id="103465" name="TextBox 46">
            <a:extLst>
              <a:ext uri="{FF2B5EF4-FFF2-40B4-BE49-F238E27FC236}">
                <a16:creationId xmlns:a16="http://schemas.microsoft.com/office/drawing/2014/main" id="{5E159747-00E5-E145-B52C-79FB7936C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216" y="3405830"/>
            <a:ext cx="555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SW</a:t>
            </a:r>
          </a:p>
        </p:txBody>
      </p:sp>
      <p:sp>
        <p:nvSpPr>
          <p:cNvPr id="103466" name="TextBox 47">
            <a:extLst>
              <a:ext uri="{FF2B5EF4-FFF2-40B4-BE49-F238E27FC236}">
                <a16:creationId xmlns:a16="http://schemas.microsoft.com/office/drawing/2014/main" id="{20EB6E56-C841-D049-AD6F-21E603C6E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428" y="3724917"/>
            <a:ext cx="569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NW</a:t>
            </a:r>
          </a:p>
        </p:txBody>
      </p:sp>
      <p:sp>
        <p:nvSpPr>
          <p:cNvPr id="103467" name="TextBox 48">
            <a:extLst>
              <a:ext uri="{FF2B5EF4-FFF2-40B4-BE49-F238E27FC236}">
                <a16:creationId xmlns:a16="http://schemas.microsoft.com/office/drawing/2014/main" id="{8BE18F10-7B98-8542-AAD1-CA84F5EF2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353" y="3667767"/>
            <a:ext cx="492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SE</a:t>
            </a:r>
          </a:p>
        </p:txBody>
      </p:sp>
      <p:sp>
        <p:nvSpPr>
          <p:cNvPr id="103468" name="TextBox 49">
            <a:extLst>
              <a:ext uri="{FF2B5EF4-FFF2-40B4-BE49-F238E27FC236}">
                <a16:creationId xmlns:a16="http://schemas.microsoft.com/office/drawing/2014/main" id="{0E77019F-402A-2342-BB3D-3F1248480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1728" y="3659830"/>
            <a:ext cx="504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NE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D15C41E-9E08-5E4B-B99E-F90451353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AB492F-D9AB-4544-91C0-8C0C7343F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23</a:t>
            </a:fld>
            <a:endParaRPr 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2930816-D611-2048-BB03-80CD8B3A1F2D}"/>
              </a:ext>
            </a:extLst>
          </p:cNvPr>
          <p:cNvSpPr txBox="1"/>
          <p:nvPr/>
        </p:nvSpPr>
        <p:spPr>
          <a:xfrm>
            <a:off x="2504112" y="414425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endParaRPr 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CF12A77-C4E8-6249-8054-BF13F865519E}"/>
              </a:ext>
            </a:extLst>
          </p:cNvPr>
          <p:cNvSpPr txBox="1"/>
          <p:nvPr/>
        </p:nvSpPr>
        <p:spPr>
          <a:xfrm>
            <a:off x="466725" y="1212999"/>
            <a:ext cx="4156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最近邻不一定在</a:t>
            </a:r>
            <a:r>
              <a:rPr lang="en-US" altLang="zh-CN" sz="2400" dirty="0"/>
              <a:t>q</a:t>
            </a:r>
            <a:r>
              <a:rPr lang="zh-CN" altLang="en-US" sz="2400" dirty="0"/>
              <a:t>所在的</a:t>
            </a:r>
            <a:r>
              <a:rPr lang="en-US" altLang="zh-CN" sz="2400" dirty="0"/>
              <a:t>cell</a:t>
            </a:r>
            <a:r>
              <a:rPr lang="zh-CN" altLang="en-US" sz="2400" dirty="0"/>
              <a:t>中</a:t>
            </a:r>
            <a:endParaRPr lang="en-US" sz="24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C8471DE-7B3F-1040-86DB-0F362DD84695}"/>
              </a:ext>
            </a:extLst>
          </p:cNvPr>
          <p:cNvSpPr txBox="1"/>
          <p:nvPr/>
        </p:nvSpPr>
        <p:spPr>
          <a:xfrm>
            <a:off x="7579113" y="342172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endParaRPr 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114EB94-72EF-2D40-A7AC-7410470FA677}"/>
              </a:ext>
            </a:extLst>
          </p:cNvPr>
          <p:cNvSpPr txBox="1"/>
          <p:nvPr/>
        </p:nvSpPr>
        <p:spPr>
          <a:xfrm>
            <a:off x="8100564" y="325767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94ABAF1-659C-1844-B057-BD14DE7FF6E3}"/>
              </a:ext>
            </a:extLst>
          </p:cNvPr>
          <p:cNvSpPr txBox="1"/>
          <p:nvPr/>
        </p:nvSpPr>
        <p:spPr>
          <a:xfrm>
            <a:off x="8275195" y="43014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1914F32-D26B-6A4F-94E0-3909FBDF9892}"/>
              </a:ext>
            </a:extLst>
          </p:cNvPr>
          <p:cNvSpPr txBox="1"/>
          <p:nvPr/>
        </p:nvSpPr>
        <p:spPr>
          <a:xfrm>
            <a:off x="1790662" y="357545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EAC1C21-FDC0-514D-A096-EFA0D35B60A8}"/>
              </a:ext>
            </a:extLst>
          </p:cNvPr>
          <p:cNvSpPr txBox="1"/>
          <p:nvPr/>
        </p:nvSpPr>
        <p:spPr>
          <a:xfrm>
            <a:off x="3620058" y="537381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5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25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650" grpId="0" animBg="1"/>
      <p:bldP spid="32567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8" name="Rectangle 26">
            <a:extLst>
              <a:ext uri="{FF2B5EF4-FFF2-40B4-BE49-F238E27FC236}">
                <a16:creationId xmlns:a16="http://schemas.microsoft.com/office/drawing/2014/main" id="{20D6B29A-A4F5-1A4D-9E27-6D40647D5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7175" y="787400"/>
            <a:ext cx="5715000" cy="406400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  <a:defRPr/>
            </a:pPr>
            <a:endParaRPr lang="en-US" sz="2400" b="1" dirty="0">
              <a:solidFill>
                <a:srgbClr val="FF0000"/>
              </a:solidFill>
            </a:endParaRPr>
          </a:p>
          <a:p>
            <a:pPr>
              <a:buFontTx/>
              <a:buNone/>
              <a:defRPr/>
            </a:pPr>
            <a:r>
              <a:rPr lang="en-US" sz="2400" b="1" dirty="0">
                <a:solidFill>
                  <a:srgbClr val="FF0000"/>
                </a:solidFill>
              </a:rPr>
              <a:t>Algorithm</a:t>
            </a:r>
          </a:p>
          <a:p>
            <a:pPr>
              <a:buFontTx/>
              <a:buNone/>
              <a:defRPr/>
            </a:pPr>
            <a:endParaRPr lang="en-US" sz="800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sz="2000" dirty="0"/>
              <a:t>Initialize range search with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sz="2000" dirty="0"/>
              <a:t>large </a:t>
            </a:r>
            <a:r>
              <a:rPr lang="en-US" altLang="zh-CN" sz="2000" dirty="0"/>
              <a:t>range</a:t>
            </a:r>
            <a:r>
              <a:rPr lang="zh-CN" altLang="en-US" sz="2000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r</a:t>
            </a:r>
          </a:p>
          <a:p>
            <a:pPr>
              <a:buFontTx/>
              <a:buNone/>
              <a:defRPr/>
            </a:pPr>
            <a:r>
              <a:rPr lang="en-US" sz="2000" dirty="0"/>
              <a:t>Put the </a:t>
            </a:r>
            <a:r>
              <a:rPr lang="en-US" sz="2000" dirty="0">
                <a:solidFill>
                  <a:srgbClr val="00B050"/>
                </a:solidFill>
              </a:rPr>
              <a:t>root</a:t>
            </a:r>
            <a:r>
              <a:rPr lang="en-US" sz="2000" dirty="0"/>
              <a:t> on a stack</a:t>
            </a:r>
          </a:p>
          <a:p>
            <a:pPr>
              <a:buFontTx/>
              <a:buNone/>
              <a:defRPr/>
            </a:pPr>
            <a:r>
              <a:rPr lang="en-US" sz="2000" dirty="0"/>
              <a:t>Repeat</a:t>
            </a:r>
            <a:endParaRPr lang="en-US" sz="1000" dirty="0"/>
          </a:p>
          <a:p>
            <a:pPr lvl="1">
              <a:defRPr/>
            </a:pPr>
            <a:r>
              <a:rPr lang="en-US" sz="2000" dirty="0"/>
              <a:t>Pop the next node </a:t>
            </a:r>
            <a:r>
              <a:rPr lang="en-US" sz="2000" i="1" dirty="0"/>
              <a:t>T</a:t>
            </a:r>
            <a:r>
              <a:rPr lang="en-US" sz="2000" dirty="0"/>
              <a:t> from the stack</a:t>
            </a:r>
            <a:endParaRPr lang="en-US" sz="1000" dirty="0"/>
          </a:p>
          <a:p>
            <a:pPr lvl="1">
              <a:defRPr/>
            </a:pPr>
            <a:r>
              <a:rPr lang="en-US" sz="2000" dirty="0"/>
              <a:t>For </a:t>
            </a:r>
            <a:r>
              <a:rPr lang="en-US" sz="2000" dirty="0">
                <a:solidFill>
                  <a:srgbClr val="00B050"/>
                </a:solidFill>
              </a:rPr>
              <a:t>each child </a:t>
            </a:r>
            <a:r>
              <a:rPr lang="en-US" sz="2000" i="1" dirty="0">
                <a:solidFill>
                  <a:srgbClr val="00B050"/>
                </a:solidFill>
              </a:rPr>
              <a:t>C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of </a:t>
            </a:r>
            <a:r>
              <a:rPr lang="en-US" sz="2000" i="1" dirty="0"/>
              <a:t>T</a:t>
            </a:r>
            <a:endParaRPr lang="en-US" sz="1000" dirty="0"/>
          </a:p>
          <a:p>
            <a:pPr lvl="2">
              <a:defRPr/>
            </a:pPr>
            <a:r>
              <a:rPr lang="en-US" sz="1800" dirty="0"/>
              <a:t>if </a:t>
            </a:r>
            <a:r>
              <a:rPr lang="en-US" sz="1800" i="1" dirty="0"/>
              <a:t>C</a:t>
            </a:r>
            <a:r>
              <a:rPr lang="en-US" sz="1800" dirty="0"/>
              <a:t> intersects with a circle (ball) of radius </a:t>
            </a:r>
            <a:r>
              <a:rPr lang="en-US" sz="1800" i="1" dirty="0"/>
              <a:t>r</a:t>
            </a:r>
            <a:r>
              <a:rPr lang="en-US" sz="1800" dirty="0"/>
              <a:t> around </a:t>
            </a:r>
            <a:r>
              <a:rPr lang="en-US" sz="1800" i="1" dirty="0"/>
              <a:t>q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B050"/>
                </a:solidFill>
              </a:rPr>
              <a:t>add </a:t>
            </a:r>
            <a:r>
              <a:rPr lang="en-US" sz="1800" i="1" dirty="0">
                <a:solidFill>
                  <a:srgbClr val="00B050"/>
                </a:solidFill>
              </a:rPr>
              <a:t>C</a:t>
            </a:r>
            <a:r>
              <a:rPr lang="en-US" sz="1800" dirty="0">
                <a:solidFill>
                  <a:srgbClr val="00B050"/>
                </a:solidFill>
              </a:rPr>
              <a:t> to the stack </a:t>
            </a:r>
          </a:p>
          <a:p>
            <a:pPr lvl="2">
              <a:defRPr/>
            </a:pPr>
            <a:r>
              <a:rPr lang="en-US" sz="1800" dirty="0"/>
              <a:t>if </a:t>
            </a:r>
            <a:r>
              <a:rPr lang="en-US" sz="1800" i="1" dirty="0"/>
              <a:t>C</a:t>
            </a:r>
            <a:r>
              <a:rPr lang="en-US" sz="1800" dirty="0"/>
              <a:t> is a leaf, </a:t>
            </a:r>
            <a:r>
              <a:rPr lang="en-US" sz="1800" dirty="0">
                <a:solidFill>
                  <a:srgbClr val="00B050"/>
                </a:solidFill>
              </a:rPr>
              <a:t>examine point(s) in </a:t>
            </a:r>
            <a:r>
              <a:rPr lang="en-US" sz="1800" i="1" dirty="0">
                <a:solidFill>
                  <a:srgbClr val="00B050"/>
                </a:solidFill>
              </a:rPr>
              <a:t>C </a:t>
            </a:r>
            <a:r>
              <a:rPr lang="en-US" sz="1800" dirty="0">
                <a:solidFill>
                  <a:srgbClr val="00B050"/>
                </a:solidFill>
              </a:rPr>
              <a:t>and</a:t>
            </a:r>
          </a:p>
          <a:p>
            <a:pPr marL="671512" lvl="2" indent="0"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B050"/>
                </a:solidFill>
              </a:rPr>
              <a:t>	  update r</a:t>
            </a:r>
            <a:endParaRPr lang="en-US" sz="1000" dirty="0">
              <a:solidFill>
                <a:srgbClr val="00B050"/>
              </a:solidFill>
            </a:endParaRPr>
          </a:p>
          <a:p>
            <a:pPr lvl="2">
              <a:defRPr/>
            </a:pPr>
            <a:endParaRPr lang="en-US" sz="1800" dirty="0"/>
          </a:p>
          <a:p>
            <a:pPr lvl="2">
              <a:defRPr/>
            </a:pPr>
            <a:endParaRPr lang="en-US" sz="1800" dirty="0"/>
          </a:p>
          <a:p>
            <a:pPr lvl="2">
              <a:defRPr/>
            </a:pPr>
            <a:endParaRPr lang="en-US" sz="1800" dirty="0"/>
          </a:p>
        </p:txBody>
      </p:sp>
      <p:sp>
        <p:nvSpPr>
          <p:cNvPr id="104451" name="AutoShape 3">
            <a:extLst>
              <a:ext uri="{FF2B5EF4-FFF2-40B4-BE49-F238E27FC236}">
                <a16:creationId xmlns:a16="http://schemas.microsoft.com/office/drawing/2014/main" id="{F281516C-8476-174C-ACCF-EA4E8215F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529" y="1319653"/>
            <a:ext cx="88900" cy="93663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4452" name="AutoShape 4">
            <a:extLst>
              <a:ext uri="{FF2B5EF4-FFF2-40B4-BE49-F238E27FC236}">
                <a16:creationId xmlns:a16="http://schemas.microsoft.com/office/drawing/2014/main" id="{A2D0192D-6BFB-3B4B-B2F8-CE0103572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654" y="3019866"/>
            <a:ext cx="90488" cy="9525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4453" name="AutoShape 5">
            <a:extLst>
              <a:ext uri="{FF2B5EF4-FFF2-40B4-BE49-F238E27FC236}">
                <a16:creationId xmlns:a16="http://schemas.microsoft.com/office/drawing/2014/main" id="{C8CE379D-BAC1-6B4A-A26E-3F7962502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7504" y="1319653"/>
            <a:ext cx="88900" cy="93663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4454" name="AutoShape 6">
            <a:extLst>
              <a:ext uri="{FF2B5EF4-FFF2-40B4-BE49-F238E27FC236}">
                <a16:creationId xmlns:a16="http://schemas.microsoft.com/office/drawing/2014/main" id="{32388AAD-2750-1247-AF67-9340FB0EB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939" y="1639249"/>
            <a:ext cx="88900" cy="93662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4455" name="AutoShape 7">
            <a:extLst>
              <a:ext uri="{FF2B5EF4-FFF2-40B4-BE49-F238E27FC236}">
                <a16:creationId xmlns:a16="http://schemas.microsoft.com/office/drawing/2014/main" id="{00224B6F-97B7-DA49-8228-A2BC57BBE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4792" y="2075303"/>
            <a:ext cx="88900" cy="9525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4456" name="Rectangle 8">
            <a:extLst>
              <a:ext uri="{FF2B5EF4-FFF2-40B4-BE49-F238E27FC236}">
                <a16:creationId xmlns:a16="http://schemas.microsoft.com/office/drawing/2014/main" id="{1459FA8B-5B60-C84E-A5C4-03D5FF5E2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254" y="846578"/>
            <a:ext cx="2943225" cy="2457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4457" name="Rectangle 9">
            <a:extLst>
              <a:ext uri="{FF2B5EF4-FFF2-40B4-BE49-F238E27FC236}">
                <a16:creationId xmlns:a16="http://schemas.microsoft.com/office/drawing/2014/main" id="{2ADEC62F-AD4A-1B49-9D04-D3FAF2591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254" y="846578"/>
            <a:ext cx="1471613" cy="1228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4458" name="Rectangle 10">
            <a:extLst>
              <a:ext uri="{FF2B5EF4-FFF2-40B4-BE49-F238E27FC236}">
                <a16:creationId xmlns:a16="http://schemas.microsoft.com/office/drawing/2014/main" id="{5E4A2BC9-A519-0D40-8EC8-2C7E91A60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5867" y="846578"/>
            <a:ext cx="1471612" cy="1228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4459" name="Rectangle 11">
            <a:extLst>
              <a:ext uri="{FF2B5EF4-FFF2-40B4-BE49-F238E27FC236}">
                <a16:creationId xmlns:a16="http://schemas.microsoft.com/office/drawing/2014/main" id="{4BE71EE8-FB70-5E47-BCB1-CB0186D3A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254" y="2075303"/>
            <a:ext cx="1471613" cy="1228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4460" name="Rectangle 12">
            <a:extLst>
              <a:ext uri="{FF2B5EF4-FFF2-40B4-BE49-F238E27FC236}">
                <a16:creationId xmlns:a16="http://schemas.microsoft.com/office/drawing/2014/main" id="{60779BE8-7DD0-C94A-8F3E-B98AD5E91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3079" y="846578"/>
            <a:ext cx="712788" cy="614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4461" name="Rectangle 13">
            <a:extLst>
              <a:ext uri="{FF2B5EF4-FFF2-40B4-BE49-F238E27FC236}">
                <a16:creationId xmlns:a16="http://schemas.microsoft.com/office/drawing/2014/main" id="{3E124F1A-9E4E-3B45-B0BF-F9F5BFC8D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3079" y="1460941"/>
            <a:ext cx="712788" cy="614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4462" name="Line 14">
            <a:extLst>
              <a:ext uri="{FF2B5EF4-FFF2-40B4-BE49-F238E27FC236}">
                <a16:creationId xmlns:a16="http://schemas.microsoft.com/office/drawing/2014/main" id="{A1AEE134-D1A8-2249-8D73-D17346AC7E6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3079" y="1130741"/>
            <a:ext cx="7127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63" name="Line 15">
            <a:extLst>
              <a:ext uri="{FF2B5EF4-FFF2-40B4-BE49-F238E27FC236}">
                <a16:creationId xmlns:a16="http://schemas.microsoft.com/office/drawing/2014/main" id="{06B4FC69-5975-1940-8790-7D9604B27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8679" y="846578"/>
            <a:ext cx="1588" cy="614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64" name="AutoShape 16">
            <a:extLst>
              <a:ext uri="{FF2B5EF4-FFF2-40B4-BE49-F238E27FC236}">
                <a16:creationId xmlns:a16="http://schemas.microsoft.com/office/drawing/2014/main" id="{58B4A8AB-5431-F74E-A90C-FF1CE02F1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79" y="987866"/>
            <a:ext cx="90488" cy="9525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4465" name="AutoShape 17">
            <a:extLst>
              <a:ext uri="{FF2B5EF4-FFF2-40B4-BE49-F238E27FC236}">
                <a16:creationId xmlns:a16="http://schemas.microsoft.com/office/drawing/2014/main" id="{BB31F8A6-09A9-7D45-AD86-230502230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3129" y="1176778"/>
            <a:ext cx="90488" cy="9525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4466" name="AutoShape 18">
            <a:extLst>
              <a:ext uri="{FF2B5EF4-FFF2-40B4-BE49-F238E27FC236}">
                <a16:creationId xmlns:a16="http://schemas.microsoft.com/office/drawing/2014/main" id="{B95A8085-6173-C34A-A959-F8ADAC93C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0879" y="941828"/>
            <a:ext cx="88900" cy="93663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4467" name="Rectangle 19">
            <a:extLst>
              <a:ext uri="{FF2B5EF4-FFF2-40B4-BE49-F238E27FC236}">
                <a16:creationId xmlns:a16="http://schemas.microsoft.com/office/drawing/2014/main" id="{E51A46FA-5614-634E-AC74-F625C069B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254" y="846578"/>
            <a:ext cx="758825" cy="614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4468" name="AutoShape 20">
            <a:extLst>
              <a:ext uri="{FF2B5EF4-FFF2-40B4-BE49-F238E27FC236}">
                <a16:creationId xmlns:a16="http://schemas.microsoft.com/office/drawing/2014/main" id="{143718C8-5DD7-6442-B010-417E9A57B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4850" y="1548771"/>
            <a:ext cx="90487" cy="95250"/>
          </a:xfrm>
          <a:prstGeom prst="flowChartConnector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449" name="Oval 21">
            <a:extLst>
              <a:ext uri="{FF2B5EF4-FFF2-40B4-BE49-F238E27FC236}">
                <a16:creationId xmlns:a16="http://schemas.microsoft.com/office/drawing/2014/main" id="{13FBAD1D-031A-314C-A479-935263BC2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9138" y="909761"/>
            <a:ext cx="1372393" cy="1357214"/>
          </a:xfrm>
          <a:prstGeom prst="ellips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4470" name="Rectangle 25">
            <a:extLst>
              <a:ext uri="{FF2B5EF4-FFF2-40B4-BE49-F238E27FC236}">
                <a16:creationId xmlns:a16="http://schemas.microsoft.com/office/drawing/2014/main" id="{10723652-1D01-2248-83F1-88A5478E8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" y="5624097"/>
            <a:ext cx="84553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CN" sz="2000" dirty="0">
                <a:ea typeface="宋体" panose="02010600030101010101" pitchFamily="2" charset="-122"/>
                <a:sym typeface="Symbol" pitchFamily="2" charset="2"/>
              </a:rPr>
              <a:t>  Whenever a point is found, update r (i.e., the</a:t>
            </a:r>
            <a:r>
              <a:rPr lang="zh-CN" altLang="en-US" sz="2000" dirty="0">
                <a:ea typeface="宋体" panose="02010600030101010101" pitchFamily="2" charset="-122"/>
                <a:sym typeface="Symbol" pitchFamily="2" charset="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  <a:sym typeface="Symbol" pitchFamily="2" charset="2"/>
              </a:rPr>
              <a:t>current minimum)</a:t>
            </a:r>
            <a:endParaRPr lang="en-US" altLang="zh-CN" sz="1200" dirty="0">
              <a:ea typeface="宋体" panose="02010600030101010101" pitchFamily="2" charset="-122"/>
              <a:sym typeface="Symbol" pitchFamily="2" charset="2"/>
            </a:endParaRPr>
          </a:p>
          <a:p>
            <a:pPr eaLnBrk="1" hangingPunct="1">
              <a:buFontTx/>
              <a:buChar char="•"/>
            </a:pPr>
            <a:r>
              <a:rPr lang="en-US" altLang="zh-CN" sz="2000" dirty="0">
                <a:ea typeface="宋体" panose="02010600030101010101" pitchFamily="2" charset="-122"/>
                <a:sym typeface="Symbol" pitchFamily="2" charset="2"/>
              </a:rPr>
              <a:t>  Only investigate nodes with respect to current r.</a:t>
            </a:r>
          </a:p>
        </p:txBody>
      </p:sp>
      <p:sp>
        <p:nvSpPr>
          <p:cNvPr id="104471" name="Title 26">
            <a:extLst>
              <a:ext uri="{FF2B5EF4-FFF2-40B4-BE49-F238E27FC236}">
                <a16:creationId xmlns:a16="http://schemas.microsoft.com/office/drawing/2014/main" id="{8FABA616-18F0-1B47-9C18-A80332C7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65" y="-77173"/>
            <a:ext cx="7886700" cy="1325563"/>
          </a:xfrm>
        </p:spPr>
        <p:txBody>
          <a:bodyPr/>
          <a:lstStyle/>
          <a:p>
            <a:r>
              <a:rPr lang="en-US" altLang="zh-CN" sz="4000" dirty="0">
                <a:ea typeface="宋体" panose="02010600030101010101" pitchFamily="2" charset="-122"/>
              </a:rPr>
              <a:t>Quadtree</a:t>
            </a:r>
            <a:r>
              <a:rPr lang="he-IL" altLang="zh-CN" sz="4000" dirty="0"/>
              <a:t>– </a:t>
            </a:r>
            <a:r>
              <a:rPr lang="en-US" altLang="zh-CN" sz="4000" dirty="0">
                <a:ea typeface="宋体" panose="02010600030101010101" pitchFamily="2" charset="-122"/>
              </a:rPr>
              <a:t> Nearest Neighbor Search</a:t>
            </a:r>
            <a:br>
              <a:rPr lang="en-US" altLang="zh-CN" sz="4000" dirty="0">
                <a:ea typeface="宋体" panose="02010600030101010101" pitchFamily="2" charset="-122"/>
              </a:rPr>
            </a:b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04472" name="TextBox 1">
            <a:extLst>
              <a:ext uri="{FF2B5EF4-FFF2-40B4-BE49-F238E27FC236}">
                <a16:creationId xmlns:a16="http://schemas.microsoft.com/office/drawing/2014/main" id="{6C33277E-F6F7-4444-B24A-292B9EDB2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830" y="1540383"/>
            <a:ext cx="31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q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61FAACC-EC60-D14B-B6CE-AD6FC441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89EF04-7BB2-7742-B3E4-7AB299B74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24</a:t>
            </a:fld>
            <a:endParaRPr lang="en-US"/>
          </a:p>
        </p:txBody>
      </p:sp>
      <p:sp>
        <p:nvSpPr>
          <p:cNvPr id="28" name="Oval 20">
            <a:extLst>
              <a:ext uri="{FF2B5EF4-FFF2-40B4-BE49-F238E27FC236}">
                <a16:creationId xmlns:a16="http://schemas.microsoft.com/office/drawing/2014/main" id="{4E9DD9EF-EACB-434C-B475-25C577E29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9179" y="3553973"/>
            <a:ext cx="568325" cy="413607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endParaRPr lang="en-US" altLang="zh-CN" sz="2400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Line 23">
            <a:extLst>
              <a:ext uri="{FF2B5EF4-FFF2-40B4-BE49-F238E27FC236}">
                <a16:creationId xmlns:a16="http://schemas.microsoft.com/office/drawing/2014/main" id="{6776EBCA-D7D4-6A4E-9855-30A872027B7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1157" y="3785099"/>
            <a:ext cx="774698" cy="525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24">
            <a:extLst>
              <a:ext uri="{FF2B5EF4-FFF2-40B4-BE49-F238E27FC236}">
                <a16:creationId xmlns:a16="http://schemas.microsoft.com/office/drawing/2014/main" id="{CBDC094C-6ABB-D944-A041-F9C86C4134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332" y="3785100"/>
            <a:ext cx="611845" cy="4222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Oval 25">
            <a:extLst>
              <a:ext uri="{FF2B5EF4-FFF2-40B4-BE49-F238E27FC236}">
                <a16:creationId xmlns:a16="http://schemas.microsoft.com/office/drawing/2014/main" id="{012BB8E9-ECE2-C747-AE77-CA1AD03C0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1619" y="4143071"/>
            <a:ext cx="193810" cy="195804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2" name="Line 26">
            <a:extLst>
              <a:ext uri="{FF2B5EF4-FFF2-40B4-BE49-F238E27FC236}">
                <a16:creationId xmlns:a16="http://schemas.microsoft.com/office/drawing/2014/main" id="{F2FF7D46-8DBA-9841-9184-3DB025B5D6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79643" y="3928687"/>
            <a:ext cx="265110" cy="44255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27">
            <a:extLst>
              <a:ext uri="{FF2B5EF4-FFF2-40B4-BE49-F238E27FC236}">
                <a16:creationId xmlns:a16="http://schemas.microsoft.com/office/drawing/2014/main" id="{CBFD92D1-4EC3-2E4E-8FE4-DB010B8C936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5742" y="3928687"/>
            <a:ext cx="440398" cy="4934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Oval 36">
            <a:extLst>
              <a:ext uri="{FF2B5EF4-FFF2-40B4-BE49-F238E27FC236}">
                <a16:creationId xmlns:a16="http://schemas.microsoft.com/office/drawing/2014/main" id="{965344ED-8BD4-DB4F-9140-892D06E23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5727" y="4403572"/>
            <a:ext cx="202997" cy="20925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5" name="Oval 37">
            <a:extLst>
              <a:ext uri="{FF2B5EF4-FFF2-40B4-BE49-F238E27FC236}">
                <a16:creationId xmlns:a16="http://schemas.microsoft.com/office/drawing/2014/main" id="{6E1AEC62-DD37-EF4D-A389-729EC2B23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0139" y="4256461"/>
            <a:ext cx="202997" cy="20925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6" name="Oval 41">
            <a:extLst>
              <a:ext uri="{FF2B5EF4-FFF2-40B4-BE49-F238E27FC236}">
                <a16:creationId xmlns:a16="http://schemas.microsoft.com/office/drawing/2014/main" id="{440C6BE6-E369-1449-8473-F65AED0AD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1097" y="4341758"/>
            <a:ext cx="215900" cy="215900"/>
          </a:xfrm>
          <a:prstGeom prst="ellipse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8" name="TextBox 43">
            <a:extLst>
              <a:ext uri="{FF2B5EF4-FFF2-40B4-BE49-F238E27FC236}">
                <a16:creationId xmlns:a16="http://schemas.microsoft.com/office/drawing/2014/main" id="{A6DC81CC-C357-1149-A644-377FDDC90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7017" y="3673100"/>
            <a:ext cx="557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SW</a:t>
            </a:r>
          </a:p>
        </p:txBody>
      </p:sp>
      <p:sp>
        <p:nvSpPr>
          <p:cNvPr id="39" name="TextBox 44">
            <a:extLst>
              <a:ext uri="{FF2B5EF4-FFF2-40B4-BE49-F238E27FC236}">
                <a16:creationId xmlns:a16="http://schemas.microsoft.com/office/drawing/2014/main" id="{50130278-D258-EB49-A959-5DFF9E4A4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0667" y="4035050"/>
            <a:ext cx="492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SE</a:t>
            </a:r>
          </a:p>
        </p:txBody>
      </p:sp>
      <p:sp>
        <p:nvSpPr>
          <p:cNvPr id="40" name="TextBox 45">
            <a:extLst>
              <a:ext uri="{FF2B5EF4-FFF2-40B4-BE49-F238E27FC236}">
                <a16:creationId xmlns:a16="http://schemas.microsoft.com/office/drawing/2014/main" id="{67817C3A-D323-FB47-9E86-10F9D97CB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5290" y="3534432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NE</a:t>
            </a:r>
          </a:p>
        </p:txBody>
      </p:sp>
      <p:sp>
        <p:nvSpPr>
          <p:cNvPr id="41" name="Oval 20">
            <a:extLst>
              <a:ext uri="{FF2B5EF4-FFF2-40B4-BE49-F238E27FC236}">
                <a16:creationId xmlns:a16="http://schemas.microsoft.com/office/drawing/2014/main" id="{0C3E64A4-27F2-E046-9F29-B730B5FC1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6428" y="4373993"/>
            <a:ext cx="568325" cy="332501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endParaRPr lang="en-US" altLang="zh-CN" sz="2400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2" name="Line 23">
            <a:extLst>
              <a:ext uri="{FF2B5EF4-FFF2-40B4-BE49-F238E27FC236}">
                <a16:creationId xmlns:a16="http://schemas.microsoft.com/office/drawing/2014/main" id="{37DF5637-054D-614F-88A1-C9DAE09BA84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7158" y="4574563"/>
            <a:ext cx="721848" cy="47480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24">
            <a:extLst>
              <a:ext uri="{FF2B5EF4-FFF2-40B4-BE49-F238E27FC236}">
                <a16:creationId xmlns:a16="http://schemas.microsoft.com/office/drawing/2014/main" id="{04EB8D8C-2A0B-7241-9B95-AB1D35EDEE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53333" y="4574564"/>
            <a:ext cx="611845" cy="4222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26">
            <a:extLst>
              <a:ext uri="{FF2B5EF4-FFF2-40B4-BE49-F238E27FC236}">
                <a16:creationId xmlns:a16="http://schemas.microsoft.com/office/drawing/2014/main" id="{3F16FCA2-341C-BD40-93C6-D261F8B420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2028" y="4718152"/>
            <a:ext cx="178726" cy="3823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27">
            <a:extLst>
              <a:ext uri="{FF2B5EF4-FFF2-40B4-BE49-F238E27FC236}">
                <a16:creationId xmlns:a16="http://schemas.microsoft.com/office/drawing/2014/main" id="{028E326B-27AC-B644-88A2-03F9BAC25D7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1743" y="4718152"/>
            <a:ext cx="213461" cy="3823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TextBox 44">
            <a:extLst>
              <a:ext uri="{FF2B5EF4-FFF2-40B4-BE49-F238E27FC236}">
                <a16:creationId xmlns:a16="http://schemas.microsoft.com/office/drawing/2014/main" id="{420D64BC-1749-464B-8E10-E418DF913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3771" y="3981748"/>
            <a:ext cx="5693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NW</a:t>
            </a:r>
          </a:p>
        </p:txBody>
      </p:sp>
      <p:sp>
        <p:nvSpPr>
          <p:cNvPr id="47" name="TextBox 43">
            <a:extLst>
              <a:ext uri="{FF2B5EF4-FFF2-40B4-BE49-F238E27FC236}">
                <a16:creationId xmlns:a16="http://schemas.microsoft.com/office/drawing/2014/main" id="{3D3608F7-0D8A-AC45-8783-564B9E73C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1312" y="4574297"/>
            <a:ext cx="557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SW</a:t>
            </a:r>
          </a:p>
        </p:txBody>
      </p:sp>
      <p:sp>
        <p:nvSpPr>
          <p:cNvPr id="48" name="TextBox 44">
            <a:extLst>
              <a:ext uri="{FF2B5EF4-FFF2-40B4-BE49-F238E27FC236}">
                <a16:creationId xmlns:a16="http://schemas.microsoft.com/office/drawing/2014/main" id="{6F8D302E-9362-234B-A0AD-8C572938A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5348" y="4793396"/>
            <a:ext cx="492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SE</a:t>
            </a:r>
          </a:p>
        </p:txBody>
      </p:sp>
      <p:sp>
        <p:nvSpPr>
          <p:cNvPr id="49" name="TextBox 45">
            <a:extLst>
              <a:ext uri="{FF2B5EF4-FFF2-40B4-BE49-F238E27FC236}">
                <a16:creationId xmlns:a16="http://schemas.microsoft.com/office/drawing/2014/main" id="{3975AADA-70BD-8C44-A32F-E14B8EA62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7473" y="4642033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NE</a:t>
            </a:r>
          </a:p>
        </p:txBody>
      </p:sp>
      <p:sp>
        <p:nvSpPr>
          <p:cNvPr id="50" name="TextBox 44">
            <a:extLst>
              <a:ext uri="{FF2B5EF4-FFF2-40B4-BE49-F238E27FC236}">
                <a16:creationId xmlns:a16="http://schemas.microsoft.com/office/drawing/2014/main" id="{FC2E972E-0FA8-ED45-9822-E38A57F74D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8452" y="4740094"/>
            <a:ext cx="5693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NW</a:t>
            </a:r>
          </a:p>
        </p:txBody>
      </p:sp>
      <p:sp>
        <p:nvSpPr>
          <p:cNvPr id="51" name="Oval 36">
            <a:extLst>
              <a:ext uri="{FF2B5EF4-FFF2-40B4-BE49-F238E27FC236}">
                <a16:creationId xmlns:a16="http://schemas.microsoft.com/office/drawing/2014/main" id="{A3CA604A-666F-564C-B5EE-FA4479FD2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4238" y="5100279"/>
            <a:ext cx="184870" cy="18856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2" name="Oval 20">
            <a:extLst>
              <a:ext uri="{FF2B5EF4-FFF2-40B4-BE49-F238E27FC236}">
                <a16:creationId xmlns:a16="http://schemas.microsoft.com/office/drawing/2014/main" id="{A25465BE-2C04-9845-8701-856C94582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6030" y="5008563"/>
            <a:ext cx="568325" cy="332501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endParaRPr lang="en-US" altLang="zh-CN" sz="2400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" name="Line 23">
            <a:extLst>
              <a:ext uri="{FF2B5EF4-FFF2-40B4-BE49-F238E27FC236}">
                <a16:creationId xmlns:a16="http://schemas.microsoft.com/office/drawing/2014/main" id="{05135BC6-26F3-E24B-A5BF-E3FBC516B24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5058" y="5238796"/>
            <a:ext cx="611845" cy="40669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24">
            <a:extLst>
              <a:ext uri="{FF2B5EF4-FFF2-40B4-BE49-F238E27FC236}">
                <a16:creationId xmlns:a16="http://schemas.microsoft.com/office/drawing/2014/main" id="{14B5B0D5-FBF4-4347-B715-BA59CCCAB4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53902" y="5230203"/>
            <a:ext cx="492127" cy="3554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26">
            <a:extLst>
              <a:ext uri="{FF2B5EF4-FFF2-40B4-BE49-F238E27FC236}">
                <a16:creationId xmlns:a16="http://schemas.microsoft.com/office/drawing/2014/main" id="{6F5D205F-2CA3-2344-875A-EF844DC9D9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46028" y="5339711"/>
            <a:ext cx="140711" cy="33250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Line 27">
            <a:extLst>
              <a:ext uri="{FF2B5EF4-FFF2-40B4-BE49-F238E27FC236}">
                <a16:creationId xmlns:a16="http://schemas.microsoft.com/office/drawing/2014/main" id="{45516C23-4E76-EA45-89FF-38D5239AF9D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105" y="5346040"/>
            <a:ext cx="194968" cy="33250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Oval 37">
            <a:extLst>
              <a:ext uri="{FF2B5EF4-FFF2-40B4-BE49-F238E27FC236}">
                <a16:creationId xmlns:a16="http://schemas.microsoft.com/office/drawing/2014/main" id="{B0A9E444-7826-F243-9A91-D3D2E7C29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968" y="5661897"/>
            <a:ext cx="196502" cy="20181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8" name="Oval 37">
            <a:extLst>
              <a:ext uri="{FF2B5EF4-FFF2-40B4-BE49-F238E27FC236}">
                <a16:creationId xmlns:a16="http://schemas.microsoft.com/office/drawing/2014/main" id="{7E50E4B3-01B3-8E40-A069-41FD77331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0991" y="5669856"/>
            <a:ext cx="194968" cy="204806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9" name="Oval 37">
            <a:extLst>
              <a:ext uri="{FF2B5EF4-FFF2-40B4-BE49-F238E27FC236}">
                <a16:creationId xmlns:a16="http://schemas.microsoft.com/office/drawing/2014/main" id="{DB6476D6-4FFA-6247-B4D6-478650B63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1486" y="5658909"/>
            <a:ext cx="187520" cy="204806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0" name="Oval 37">
            <a:extLst>
              <a:ext uri="{FF2B5EF4-FFF2-40B4-BE49-F238E27FC236}">
                <a16:creationId xmlns:a16="http://schemas.microsoft.com/office/drawing/2014/main" id="{A2ABFC8E-247A-8B4D-B351-004B5C682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503" y="5483820"/>
            <a:ext cx="213461" cy="19280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1E12FC-65EF-3244-926B-F7C5B3C49B68}"/>
              </a:ext>
            </a:extLst>
          </p:cNvPr>
          <p:cNvSpPr txBox="1"/>
          <p:nvPr/>
        </p:nvSpPr>
        <p:spPr>
          <a:xfrm>
            <a:off x="7195801" y="176642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(x</a:t>
            </a:r>
            <a:r>
              <a:rPr lang="en-US" altLang="zh-CN" baseline="-25000" dirty="0"/>
              <a:t>1</a:t>
            </a:r>
            <a:r>
              <a:rPr lang="en-US" altLang="zh-CN" dirty="0"/>
              <a:t>,y</a:t>
            </a:r>
            <a:r>
              <a:rPr lang="en-US" altLang="zh-CN" baseline="-25000" dirty="0"/>
              <a:t>1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22601CC-50B9-AF42-BE6B-B5F680A90AEA}"/>
              </a:ext>
            </a:extLst>
          </p:cNvPr>
          <p:cNvSpPr txBox="1"/>
          <p:nvPr/>
        </p:nvSpPr>
        <p:spPr>
          <a:xfrm>
            <a:off x="5909861" y="112967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(x</a:t>
            </a:r>
            <a:r>
              <a:rPr lang="en-US" altLang="zh-CN" baseline="-25000" dirty="0"/>
              <a:t>2</a:t>
            </a:r>
            <a:r>
              <a:rPr lang="en-US" altLang="zh-CN" dirty="0"/>
              <a:t>,y</a:t>
            </a:r>
            <a:r>
              <a:rPr lang="en-US" altLang="zh-CN" baseline="-25000" dirty="0"/>
              <a:t>2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02B7278-A1E0-0346-8799-DC4154A1F30D}"/>
              </a:ext>
            </a:extLst>
          </p:cNvPr>
          <p:cNvSpPr txBox="1"/>
          <p:nvPr/>
        </p:nvSpPr>
        <p:spPr>
          <a:xfrm>
            <a:off x="6956626" y="10563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(x</a:t>
            </a:r>
            <a:r>
              <a:rPr lang="en-US" altLang="zh-CN" baseline="-25000" dirty="0"/>
              <a:t>3</a:t>
            </a:r>
            <a:r>
              <a:rPr lang="en-US" altLang="zh-CN" dirty="0"/>
              <a:t>,y</a:t>
            </a:r>
            <a:r>
              <a:rPr lang="en-US" altLang="zh-CN" baseline="-25000" dirty="0"/>
              <a:t>3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C197CCA-205D-B54D-9BCC-2C12F330E325}"/>
              </a:ext>
            </a:extLst>
          </p:cNvPr>
          <p:cNvSpPr txBox="1"/>
          <p:nvPr/>
        </p:nvSpPr>
        <p:spPr>
          <a:xfrm>
            <a:off x="7097075" y="35416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en-US" altLang="zh-CN" baseline="-25000" dirty="0"/>
              <a:t>1</a:t>
            </a:r>
            <a:r>
              <a:rPr lang="en-US" altLang="zh-CN" dirty="0"/>
              <a:t>,y</a:t>
            </a:r>
            <a:r>
              <a:rPr lang="en-US" altLang="zh-CN" baseline="-25000" dirty="0"/>
              <a:t>1</a:t>
            </a:r>
            <a:endParaRPr 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6605EB5-55ED-5342-A61E-78BCCE9C620B}"/>
              </a:ext>
            </a:extLst>
          </p:cNvPr>
          <p:cNvSpPr txBox="1"/>
          <p:nvPr/>
        </p:nvSpPr>
        <p:spPr>
          <a:xfrm>
            <a:off x="6675654" y="432021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en-US" altLang="zh-CN" baseline="-25000" dirty="0"/>
              <a:t>2</a:t>
            </a:r>
            <a:r>
              <a:rPr lang="en-US" altLang="zh-CN" dirty="0"/>
              <a:t>,y</a:t>
            </a:r>
            <a:r>
              <a:rPr lang="en-US" altLang="zh-CN" baseline="-25000" dirty="0"/>
              <a:t>2</a:t>
            </a:r>
            <a:endParaRPr 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728EFEAD-779C-784F-923F-D76F77C31AA6}"/>
              </a:ext>
            </a:extLst>
          </p:cNvPr>
          <p:cNvSpPr txBox="1"/>
          <p:nvPr/>
        </p:nvSpPr>
        <p:spPr>
          <a:xfrm>
            <a:off x="7834147" y="4947500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en-US" altLang="zh-CN" baseline="-25000" dirty="0"/>
              <a:t>3</a:t>
            </a:r>
            <a:r>
              <a:rPr lang="en-US" altLang="zh-CN" dirty="0"/>
              <a:t>,y</a:t>
            </a:r>
            <a:r>
              <a:rPr lang="en-US" altLang="zh-CN" baseline="-25000" dirty="0"/>
              <a:t>3</a:t>
            </a:r>
            <a:endParaRPr lang="en-US" dirty="0"/>
          </a:p>
        </p:txBody>
      </p:sp>
      <p:sp>
        <p:nvSpPr>
          <p:cNvPr id="67" name="TextBox 1">
            <a:extLst>
              <a:ext uri="{FF2B5EF4-FFF2-40B4-BE49-F238E27FC236}">
                <a16:creationId xmlns:a16="http://schemas.microsoft.com/office/drawing/2014/main" id="{89D9FADE-8B54-114F-A06B-1754AF55D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3466" y="493812"/>
            <a:ext cx="3508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68" name="TextBox 11">
            <a:extLst>
              <a:ext uri="{FF2B5EF4-FFF2-40B4-BE49-F238E27FC236}">
                <a16:creationId xmlns:a16="http://schemas.microsoft.com/office/drawing/2014/main" id="{9EAA6585-C8D9-474E-9D0E-5184C0CB6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8946" y="1955110"/>
            <a:ext cx="4016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69" name="TextBox 12">
            <a:extLst>
              <a:ext uri="{FF2B5EF4-FFF2-40B4-BE49-F238E27FC236}">
                <a16:creationId xmlns:a16="http://schemas.microsoft.com/office/drawing/2014/main" id="{959E0CAE-3502-FD4C-9CAB-B3902C07F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6875" y="1891153"/>
            <a:ext cx="350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70" name="TextBox 13">
            <a:extLst>
              <a:ext uri="{FF2B5EF4-FFF2-40B4-BE49-F238E27FC236}">
                <a16:creationId xmlns:a16="http://schemas.microsoft.com/office/drawing/2014/main" id="{C633AF10-37E3-224F-BD99-A1DC8D445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489" y="3252816"/>
            <a:ext cx="338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4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utoShape 3">
            <a:extLst>
              <a:ext uri="{FF2B5EF4-FFF2-40B4-BE49-F238E27FC236}">
                <a16:creationId xmlns:a16="http://schemas.microsoft.com/office/drawing/2014/main" id="{F3294DCD-2B4D-174C-9935-F7F346A4D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529" y="1319653"/>
            <a:ext cx="88900" cy="93663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3" name="AutoShape 4">
            <a:extLst>
              <a:ext uri="{FF2B5EF4-FFF2-40B4-BE49-F238E27FC236}">
                <a16:creationId xmlns:a16="http://schemas.microsoft.com/office/drawing/2014/main" id="{A0AD1234-801E-7A47-B314-DDE8897EE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654" y="3019866"/>
            <a:ext cx="90488" cy="9525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4" name="AutoShape 5">
            <a:extLst>
              <a:ext uri="{FF2B5EF4-FFF2-40B4-BE49-F238E27FC236}">
                <a16:creationId xmlns:a16="http://schemas.microsoft.com/office/drawing/2014/main" id="{B2E70E7D-FF7C-2F4F-9051-4F2B6C784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7504" y="1319653"/>
            <a:ext cx="88900" cy="93663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5" name="AutoShape 6">
            <a:extLst>
              <a:ext uri="{FF2B5EF4-FFF2-40B4-BE49-F238E27FC236}">
                <a16:creationId xmlns:a16="http://schemas.microsoft.com/office/drawing/2014/main" id="{6C563EC7-B060-E644-A248-9547ECF9F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939" y="1639249"/>
            <a:ext cx="88900" cy="93662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6" name="AutoShape 7">
            <a:extLst>
              <a:ext uri="{FF2B5EF4-FFF2-40B4-BE49-F238E27FC236}">
                <a16:creationId xmlns:a16="http://schemas.microsoft.com/office/drawing/2014/main" id="{84A0C4F5-F290-EE48-8DBA-6DAE871B8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4792" y="2075303"/>
            <a:ext cx="88900" cy="9525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769C2CBE-1038-9A43-B47B-1A8CEADC9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254" y="846578"/>
            <a:ext cx="2943225" cy="2457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8" name="Rectangle 9">
            <a:extLst>
              <a:ext uri="{FF2B5EF4-FFF2-40B4-BE49-F238E27FC236}">
                <a16:creationId xmlns:a16="http://schemas.microsoft.com/office/drawing/2014/main" id="{C8088390-9C85-6E4D-9DD6-C87FC5C80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254" y="846578"/>
            <a:ext cx="1471613" cy="1228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9" name="Rectangle 10">
            <a:extLst>
              <a:ext uri="{FF2B5EF4-FFF2-40B4-BE49-F238E27FC236}">
                <a16:creationId xmlns:a16="http://schemas.microsoft.com/office/drawing/2014/main" id="{2F2E99E9-07A9-444B-813C-7698F3F20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5867" y="846578"/>
            <a:ext cx="1471612" cy="1228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0" name="Rectangle 11">
            <a:extLst>
              <a:ext uri="{FF2B5EF4-FFF2-40B4-BE49-F238E27FC236}">
                <a16:creationId xmlns:a16="http://schemas.microsoft.com/office/drawing/2014/main" id="{1E8B9DC5-641D-174E-B539-6FD2410EA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254" y="2075303"/>
            <a:ext cx="1471613" cy="1228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1" name="Rectangle 12">
            <a:extLst>
              <a:ext uri="{FF2B5EF4-FFF2-40B4-BE49-F238E27FC236}">
                <a16:creationId xmlns:a16="http://schemas.microsoft.com/office/drawing/2014/main" id="{85D4A388-FB0D-7248-B690-9795E3A80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3079" y="846578"/>
            <a:ext cx="712788" cy="614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2" name="Rectangle 13">
            <a:extLst>
              <a:ext uri="{FF2B5EF4-FFF2-40B4-BE49-F238E27FC236}">
                <a16:creationId xmlns:a16="http://schemas.microsoft.com/office/drawing/2014/main" id="{AF794EA9-D5F1-3C44-9AAE-FE9B23EFD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3079" y="1460941"/>
            <a:ext cx="712788" cy="614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3" name="Line 14">
            <a:extLst>
              <a:ext uri="{FF2B5EF4-FFF2-40B4-BE49-F238E27FC236}">
                <a16:creationId xmlns:a16="http://schemas.microsoft.com/office/drawing/2014/main" id="{AA5E90A9-1A5C-214F-B811-CB395AF748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3079" y="1130741"/>
            <a:ext cx="7127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15">
            <a:extLst>
              <a:ext uri="{FF2B5EF4-FFF2-40B4-BE49-F238E27FC236}">
                <a16:creationId xmlns:a16="http://schemas.microsoft.com/office/drawing/2014/main" id="{0426204E-E0A0-BD42-9820-1095A83913F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8679" y="846578"/>
            <a:ext cx="1588" cy="614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AutoShape 16">
            <a:extLst>
              <a:ext uri="{FF2B5EF4-FFF2-40B4-BE49-F238E27FC236}">
                <a16:creationId xmlns:a16="http://schemas.microsoft.com/office/drawing/2014/main" id="{A2B70225-586D-4B48-969D-21A4954C5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79" y="987866"/>
            <a:ext cx="90488" cy="9525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6" name="AutoShape 17">
            <a:extLst>
              <a:ext uri="{FF2B5EF4-FFF2-40B4-BE49-F238E27FC236}">
                <a16:creationId xmlns:a16="http://schemas.microsoft.com/office/drawing/2014/main" id="{63044551-3B22-2848-BA39-868966AA3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3129" y="1176778"/>
            <a:ext cx="90488" cy="9525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7" name="AutoShape 18">
            <a:extLst>
              <a:ext uri="{FF2B5EF4-FFF2-40B4-BE49-F238E27FC236}">
                <a16:creationId xmlns:a16="http://schemas.microsoft.com/office/drawing/2014/main" id="{E7A8DD5C-3C26-F243-9D26-B55AD75F8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0879" y="941828"/>
            <a:ext cx="88900" cy="93663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8" name="Rectangle 19">
            <a:extLst>
              <a:ext uri="{FF2B5EF4-FFF2-40B4-BE49-F238E27FC236}">
                <a16:creationId xmlns:a16="http://schemas.microsoft.com/office/drawing/2014/main" id="{DA06D77C-8843-0443-A80B-857A5BF91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254" y="846578"/>
            <a:ext cx="758825" cy="614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9" name="AutoShape 20">
            <a:extLst>
              <a:ext uri="{FF2B5EF4-FFF2-40B4-BE49-F238E27FC236}">
                <a16:creationId xmlns:a16="http://schemas.microsoft.com/office/drawing/2014/main" id="{5EAF95E8-96F9-6542-B319-F51E0E931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9234" y="1548771"/>
            <a:ext cx="90487" cy="95250"/>
          </a:xfrm>
          <a:prstGeom prst="flowChartConnector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0" name="Oval 21">
            <a:extLst>
              <a:ext uri="{FF2B5EF4-FFF2-40B4-BE49-F238E27FC236}">
                <a16:creationId xmlns:a16="http://schemas.microsoft.com/office/drawing/2014/main" id="{4CA8B6B5-C03C-9648-AD90-0FF6D085A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1553" y="769870"/>
            <a:ext cx="1604008" cy="1592936"/>
          </a:xfrm>
          <a:prstGeom prst="ellips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1" name="TextBox 1">
            <a:extLst>
              <a:ext uri="{FF2B5EF4-FFF2-40B4-BE49-F238E27FC236}">
                <a16:creationId xmlns:a16="http://schemas.microsoft.com/office/drawing/2014/main" id="{BF20E447-8DAB-9F41-9E0F-44CFC24E9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9792" y="1571558"/>
            <a:ext cx="31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q</a:t>
            </a:r>
          </a:p>
        </p:txBody>
      </p:sp>
      <p:sp>
        <p:nvSpPr>
          <p:cNvPr id="72" name="Oval 20">
            <a:extLst>
              <a:ext uri="{FF2B5EF4-FFF2-40B4-BE49-F238E27FC236}">
                <a16:creationId xmlns:a16="http://schemas.microsoft.com/office/drawing/2014/main" id="{3C987D77-9997-D647-A57F-E5EDD064F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071" y="741966"/>
            <a:ext cx="568325" cy="413607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endParaRPr lang="en-US" altLang="zh-CN" sz="2400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" name="Line 23">
            <a:extLst>
              <a:ext uri="{FF2B5EF4-FFF2-40B4-BE49-F238E27FC236}">
                <a16:creationId xmlns:a16="http://schemas.microsoft.com/office/drawing/2014/main" id="{04C64854-F916-2941-8299-1ABB005113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5049" y="973092"/>
            <a:ext cx="774698" cy="525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" name="Line 24">
            <a:extLst>
              <a:ext uri="{FF2B5EF4-FFF2-40B4-BE49-F238E27FC236}">
                <a16:creationId xmlns:a16="http://schemas.microsoft.com/office/drawing/2014/main" id="{A69CD6AF-B979-3C46-B784-D9073E6379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11224" y="973093"/>
            <a:ext cx="611845" cy="4222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Oval 25">
            <a:extLst>
              <a:ext uri="{FF2B5EF4-FFF2-40B4-BE49-F238E27FC236}">
                <a16:creationId xmlns:a16="http://schemas.microsoft.com/office/drawing/2014/main" id="{EC84EDE5-4557-BF44-88B3-3E287B370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5511" y="1331064"/>
            <a:ext cx="193810" cy="195804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6" name="Line 26">
            <a:extLst>
              <a:ext uri="{FF2B5EF4-FFF2-40B4-BE49-F238E27FC236}">
                <a16:creationId xmlns:a16="http://schemas.microsoft.com/office/drawing/2014/main" id="{B4E49B96-7092-4647-AFB6-BF3A0C04E4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13535" y="1116680"/>
            <a:ext cx="265110" cy="44255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" name="Line 27">
            <a:extLst>
              <a:ext uri="{FF2B5EF4-FFF2-40B4-BE49-F238E27FC236}">
                <a16:creationId xmlns:a16="http://schemas.microsoft.com/office/drawing/2014/main" id="{4B04F181-CABE-D74B-AFDB-EBB87A52B1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9634" y="1116680"/>
            <a:ext cx="440398" cy="4934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Oval 36">
            <a:extLst>
              <a:ext uri="{FF2B5EF4-FFF2-40B4-BE49-F238E27FC236}">
                <a16:creationId xmlns:a16="http://schemas.microsoft.com/office/drawing/2014/main" id="{C4C17184-9CAD-464D-BDB8-59140F3DE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9619" y="1591565"/>
            <a:ext cx="202997" cy="20925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9" name="Oval 37">
            <a:extLst>
              <a:ext uri="{FF2B5EF4-FFF2-40B4-BE49-F238E27FC236}">
                <a16:creationId xmlns:a16="http://schemas.microsoft.com/office/drawing/2014/main" id="{2F5FA1AF-34CC-9D44-BD72-52FAF4A4E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031" y="1444454"/>
            <a:ext cx="202997" cy="20925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80" name="Oval 41">
            <a:extLst>
              <a:ext uri="{FF2B5EF4-FFF2-40B4-BE49-F238E27FC236}">
                <a16:creationId xmlns:a16="http://schemas.microsoft.com/office/drawing/2014/main" id="{4C11AB6A-4303-C24D-BA5A-5646252F4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769" y="2392054"/>
            <a:ext cx="202876" cy="188562"/>
          </a:xfrm>
          <a:prstGeom prst="ellipse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81" name="TextBox 43">
            <a:extLst>
              <a:ext uri="{FF2B5EF4-FFF2-40B4-BE49-F238E27FC236}">
                <a16:creationId xmlns:a16="http://schemas.microsoft.com/office/drawing/2014/main" id="{D55BBA2D-EC23-C34B-927C-404178DD9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909" y="861093"/>
            <a:ext cx="557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SW</a:t>
            </a:r>
          </a:p>
        </p:txBody>
      </p:sp>
      <p:sp>
        <p:nvSpPr>
          <p:cNvPr id="82" name="TextBox 44">
            <a:extLst>
              <a:ext uri="{FF2B5EF4-FFF2-40B4-BE49-F238E27FC236}">
                <a16:creationId xmlns:a16="http://schemas.microsoft.com/office/drawing/2014/main" id="{008DFA52-F267-134A-BAB4-3127C046F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4559" y="1223043"/>
            <a:ext cx="492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SE</a:t>
            </a:r>
          </a:p>
        </p:txBody>
      </p:sp>
      <p:sp>
        <p:nvSpPr>
          <p:cNvPr id="83" name="TextBox 45">
            <a:extLst>
              <a:ext uri="{FF2B5EF4-FFF2-40B4-BE49-F238E27FC236}">
                <a16:creationId xmlns:a16="http://schemas.microsoft.com/office/drawing/2014/main" id="{F94D90AD-1765-8245-AE93-DF4E8845D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182" y="722425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NE</a:t>
            </a:r>
          </a:p>
        </p:txBody>
      </p:sp>
      <p:sp>
        <p:nvSpPr>
          <p:cNvPr id="84" name="Oval 20">
            <a:extLst>
              <a:ext uri="{FF2B5EF4-FFF2-40B4-BE49-F238E27FC236}">
                <a16:creationId xmlns:a16="http://schemas.microsoft.com/office/drawing/2014/main" id="{480250B8-CBEA-124A-AAE7-71090B4D5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0320" y="1561986"/>
            <a:ext cx="568325" cy="332501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endParaRPr lang="en-US" altLang="zh-CN" sz="2400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5" name="Line 23">
            <a:extLst>
              <a:ext uri="{FF2B5EF4-FFF2-40B4-BE49-F238E27FC236}">
                <a16:creationId xmlns:a16="http://schemas.microsoft.com/office/drawing/2014/main" id="{9D5541BC-9913-B44E-A668-5C62D0FC7F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1050" y="1762556"/>
            <a:ext cx="721848" cy="47480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Line 24">
            <a:extLst>
              <a:ext uri="{FF2B5EF4-FFF2-40B4-BE49-F238E27FC236}">
                <a16:creationId xmlns:a16="http://schemas.microsoft.com/office/drawing/2014/main" id="{45A389EF-740E-1749-A01E-8A1A8736A6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7225" y="1762557"/>
            <a:ext cx="611845" cy="4222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Line 26">
            <a:extLst>
              <a:ext uri="{FF2B5EF4-FFF2-40B4-BE49-F238E27FC236}">
                <a16:creationId xmlns:a16="http://schemas.microsoft.com/office/drawing/2014/main" id="{48512332-9811-D14F-8780-769F1EEFF6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75920" y="1906145"/>
            <a:ext cx="178726" cy="3823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Line 27">
            <a:extLst>
              <a:ext uri="{FF2B5EF4-FFF2-40B4-BE49-F238E27FC236}">
                <a16:creationId xmlns:a16="http://schemas.microsoft.com/office/drawing/2014/main" id="{1304A6F5-0E93-7E4A-A8A6-F07B0A4E828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5635" y="1906145"/>
            <a:ext cx="213461" cy="3823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TextBox 44">
            <a:extLst>
              <a:ext uri="{FF2B5EF4-FFF2-40B4-BE49-F238E27FC236}">
                <a16:creationId xmlns:a16="http://schemas.microsoft.com/office/drawing/2014/main" id="{ED0C85E1-EB42-8F43-A766-560C1A81D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663" y="1169741"/>
            <a:ext cx="5693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NW</a:t>
            </a:r>
          </a:p>
        </p:txBody>
      </p:sp>
      <p:sp>
        <p:nvSpPr>
          <p:cNvPr id="90" name="TextBox 43">
            <a:extLst>
              <a:ext uri="{FF2B5EF4-FFF2-40B4-BE49-F238E27FC236}">
                <a16:creationId xmlns:a16="http://schemas.microsoft.com/office/drawing/2014/main" id="{749CB401-E4A9-5C4E-99EF-61BB36542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204" y="1762290"/>
            <a:ext cx="557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SW</a:t>
            </a:r>
          </a:p>
        </p:txBody>
      </p:sp>
      <p:sp>
        <p:nvSpPr>
          <p:cNvPr id="91" name="TextBox 44">
            <a:extLst>
              <a:ext uri="{FF2B5EF4-FFF2-40B4-BE49-F238E27FC236}">
                <a16:creationId xmlns:a16="http://schemas.microsoft.com/office/drawing/2014/main" id="{7AC5EC97-C297-D44D-B094-00B1F6AC2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9240" y="1981389"/>
            <a:ext cx="492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SE</a:t>
            </a:r>
          </a:p>
        </p:txBody>
      </p:sp>
      <p:sp>
        <p:nvSpPr>
          <p:cNvPr id="92" name="TextBox 45">
            <a:extLst>
              <a:ext uri="{FF2B5EF4-FFF2-40B4-BE49-F238E27FC236}">
                <a16:creationId xmlns:a16="http://schemas.microsoft.com/office/drawing/2014/main" id="{6753C32C-B7A2-F64A-A7E3-AB256C042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1365" y="1830026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NE</a:t>
            </a:r>
          </a:p>
        </p:txBody>
      </p:sp>
      <p:sp>
        <p:nvSpPr>
          <p:cNvPr id="93" name="TextBox 44">
            <a:extLst>
              <a:ext uri="{FF2B5EF4-FFF2-40B4-BE49-F238E27FC236}">
                <a16:creationId xmlns:a16="http://schemas.microsoft.com/office/drawing/2014/main" id="{7AE7DE71-77BB-BD4E-9AE1-E3F6EF85D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2344" y="1928087"/>
            <a:ext cx="5693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NW</a:t>
            </a:r>
          </a:p>
        </p:txBody>
      </p:sp>
      <p:sp>
        <p:nvSpPr>
          <p:cNvPr id="94" name="Oval 36">
            <a:extLst>
              <a:ext uri="{FF2B5EF4-FFF2-40B4-BE49-F238E27FC236}">
                <a16:creationId xmlns:a16="http://schemas.microsoft.com/office/drawing/2014/main" id="{24DE7636-8AE0-1543-BAF7-C2DA4535D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8130" y="2288272"/>
            <a:ext cx="184870" cy="188562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95" name="Oval 20">
            <a:extLst>
              <a:ext uri="{FF2B5EF4-FFF2-40B4-BE49-F238E27FC236}">
                <a16:creationId xmlns:a16="http://schemas.microsoft.com/office/drawing/2014/main" id="{2C7483B4-684A-9840-AC62-E19BA4659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9922" y="2196556"/>
            <a:ext cx="568325" cy="332501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endParaRPr lang="en-US" altLang="zh-CN" sz="2400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" name="Line 23">
            <a:extLst>
              <a:ext uri="{FF2B5EF4-FFF2-40B4-BE49-F238E27FC236}">
                <a16:creationId xmlns:a16="http://schemas.microsoft.com/office/drawing/2014/main" id="{40DC3773-A9F4-B54C-8251-42F7335C06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8950" y="2426789"/>
            <a:ext cx="611845" cy="40669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Line 24">
            <a:extLst>
              <a:ext uri="{FF2B5EF4-FFF2-40B4-BE49-F238E27FC236}">
                <a16:creationId xmlns:a16="http://schemas.microsoft.com/office/drawing/2014/main" id="{9A3DD32C-5B20-3F47-890F-4724351A35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7793" y="2418196"/>
            <a:ext cx="492127" cy="394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" name="Line 26">
            <a:extLst>
              <a:ext uri="{FF2B5EF4-FFF2-40B4-BE49-F238E27FC236}">
                <a16:creationId xmlns:a16="http://schemas.microsoft.com/office/drawing/2014/main" id="{CBBD0B70-12B5-5F4D-BB78-2303AC3943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9920" y="2527704"/>
            <a:ext cx="140711" cy="33250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Line 27">
            <a:extLst>
              <a:ext uri="{FF2B5EF4-FFF2-40B4-BE49-F238E27FC236}">
                <a16:creationId xmlns:a16="http://schemas.microsoft.com/office/drawing/2014/main" id="{91003FDC-5BEB-654F-84D7-FD437BEF96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62997" y="2534033"/>
            <a:ext cx="194968" cy="33250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Oval 37">
            <a:extLst>
              <a:ext uri="{FF2B5EF4-FFF2-40B4-BE49-F238E27FC236}">
                <a16:creationId xmlns:a16="http://schemas.microsoft.com/office/drawing/2014/main" id="{78AF433C-7A18-384E-A687-A32C09A6D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1860" y="2849890"/>
            <a:ext cx="196502" cy="20181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1" name="Oval 37">
            <a:extLst>
              <a:ext uri="{FF2B5EF4-FFF2-40B4-BE49-F238E27FC236}">
                <a16:creationId xmlns:a16="http://schemas.microsoft.com/office/drawing/2014/main" id="{AEA18536-D0CE-894C-9E30-85E80A811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4883" y="2857849"/>
            <a:ext cx="194968" cy="204806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" name="Oval 37">
            <a:extLst>
              <a:ext uri="{FF2B5EF4-FFF2-40B4-BE49-F238E27FC236}">
                <a16:creationId xmlns:a16="http://schemas.microsoft.com/office/drawing/2014/main" id="{59A03916-B59D-D341-95F6-AE8FE1C5A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378" y="2846902"/>
            <a:ext cx="187520" cy="204806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3" name="Oval 37">
            <a:extLst>
              <a:ext uri="{FF2B5EF4-FFF2-40B4-BE49-F238E27FC236}">
                <a16:creationId xmlns:a16="http://schemas.microsoft.com/office/drawing/2014/main" id="{9DC4E760-0FFA-5F4E-8D6F-8743ABD15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2365" y="2806138"/>
            <a:ext cx="213461" cy="19280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F0546EAB-3453-FB49-82B4-B1C25607AA71}"/>
              </a:ext>
            </a:extLst>
          </p:cNvPr>
          <p:cNvSpPr txBox="1"/>
          <p:nvPr/>
        </p:nvSpPr>
        <p:spPr>
          <a:xfrm>
            <a:off x="7195801" y="176642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(x</a:t>
            </a:r>
            <a:r>
              <a:rPr lang="en-US" altLang="zh-CN" baseline="-25000" dirty="0"/>
              <a:t>1</a:t>
            </a:r>
            <a:r>
              <a:rPr lang="en-US" altLang="zh-CN" dirty="0"/>
              <a:t>,y</a:t>
            </a:r>
            <a:r>
              <a:rPr lang="en-US" altLang="zh-CN" baseline="-25000" dirty="0"/>
              <a:t>1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06550DF4-5D2A-4346-B2D5-4CE00856C215}"/>
              </a:ext>
            </a:extLst>
          </p:cNvPr>
          <p:cNvSpPr txBox="1"/>
          <p:nvPr/>
        </p:nvSpPr>
        <p:spPr>
          <a:xfrm>
            <a:off x="5909861" y="112967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(x</a:t>
            </a:r>
            <a:r>
              <a:rPr lang="en-US" altLang="zh-CN" baseline="-25000" dirty="0"/>
              <a:t>2</a:t>
            </a:r>
            <a:r>
              <a:rPr lang="en-US" altLang="zh-CN" dirty="0"/>
              <a:t>,y</a:t>
            </a:r>
            <a:r>
              <a:rPr lang="en-US" altLang="zh-CN" baseline="-25000" dirty="0"/>
              <a:t>2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7B22E8ED-C46D-3E46-B810-3BDB84DF0153}"/>
              </a:ext>
            </a:extLst>
          </p:cNvPr>
          <p:cNvSpPr txBox="1"/>
          <p:nvPr/>
        </p:nvSpPr>
        <p:spPr>
          <a:xfrm>
            <a:off x="6956626" y="10563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(x</a:t>
            </a:r>
            <a:r>
              <a:rPr lang="en-US" altLang="zh-CN" baseline="-25000" dirty="0"/>
              <a:t>3</a:t>
            </a:r>
            <a:r>
              <a:rPr lang="en-US" altLang="zh-CN" dirty="0"/>
              <a:t>,y</a:t>
            </a:r>
            <a:r>
              <a:rPr lang="en-US" altLang="zh-CN" baseline="-25000" dirty="0"/>
              <a:t>3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60925C58-815C-314B-ACC2-479D82C050DD}"/>
              </a:ext>
            </a:extLst>
          </p:cNvPr>
          <p:cNvSpPr txBox="1"/>
          <p:nvPr/>
        </p:nvSpPr>
        <p:spPr>
          <a:xfrm>
            <a:off x="2030967" y="72962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en-US" altLang="zh-CN" baseline="-25000" dirty="0"/>
              <a:t>1</a:t>
            </a:r>
            <a:r>
              <a:rPr lang="en-US" altLang="zh-CN" dirty="0"/>
              <a:t>,y</a:t>
            </a:r>
            <a:r>
              <a:rPr lang="en-US" altLang="zh-CN" baseline="-25000" dirty="0"/>
              <a:t>1</a:t>
            </a:r>
            <a:endParaRPr lang="en-US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A8E7A5B1-E08E-6E48-B054-8A4F50126BA8}"/>
              </a:ext>
            </a:extLst>
          </p:cNvPr>
          <p:cNvSpPr txBox="1"/>
          <p:nvPr/>
        </p:nvSpPr>
        <p:spPr>
          <a:xfrm>
            <a:off x="1609546" y="1508211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en-US" altLang="zh-CN" baseline="-25000" dirty="0"/>
              <a:t>2</a:t>
            </a:r>
            <a:r>
              <a:rPr lang="en-US" altLang="zh-CN" dirty="0"/>
              <a:t>,y</a:t>
            </a:r>
            <a:r>
              <a:rPr lang="en-US" altLang="zh-CN" baseline="-25000" dirty="0"/>
              <a:t>2</a:t>
            </a:r>
            <a:endParaRPr lang="en-US" dirty="0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87CFB847-7CA0-FF4A-B058-878E077D4FF7}"/>
              </a:ext>
            </a:extLst>
          </p:cNvPr>
          <p:cNvSpPr txBox="1"/>
          <p:nvPr/>
        </p:nvSpPr>
        <p:spPr>
          <a:xfrm>
            <a:off x="2768039" y="213549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en-US" altLang="zh-CN" baseline="-25000" dirty="0"/>
              <a:t>3</a:t>
            </a:r>
            <a:r>
              <a:rPr lang="en-US" altLang="zh-CN" dirty="0"/>
              <a:t>,y</a:t>
            </a:r>
            <a:r>
              <a:rPr lang="en-US" altLang="zh-CN" baseline="-25000" dirty="0"/>
              <a:t>3</a:t>
            </a:r>
            <a:endParaRPr lang="en-US" dirty="0"/>
          </a:p>
        </p:txBody>
      </p:sp>
      <p:sp>
        <p:nvSpPr>
          <p:cNvPr id="110" name="Oval 18">
            <a:extLst>
              <a:ext uri="{FF2B5EF4-FFF2-40B4-BE49-F238E27FC236}">
                <a16:creationId xmlns:a16="http://schemas.microsoft.com/office/drawing/2014/main" id="{3D0A7B5E-6FF6-C147-9B11-A68E83CBBAA8}"/>
              </a:ext>
            </a:extLst>
          </p:cNvPr>
          <p:cNvSpPr>
            <a:spLocks noChangeArrowheads="1"/>
          </p:cNvSpPr>
          <p:nvPr/>
        </p:nvSpPr>
        <p:spPr bwMode="auto">
          <a:xfrm rot="4103149">
            <a:off x="1689578" y="2530974"/>
            <a:ext cx="898584" cy="370422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9B730D50-C7FD-E54A-9804-F310F875F021}"/>
              </a:ext>
            </a:extLst>
          </p:cNvPr>
          <p:cNvSpPr txBox="1"/>
          <p:nvPr/>
        </p:nvSpPr>
        <p:spPr>
          <a:xfrm>
            <a:off x="6474624" y="2202785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BE9BEB3E-8324-0943-A1DB-07000A9BDDDE}"/>
              </a:ext>
            </a:extLst>
          </p:cNvPr>
          <p:cNvSpPr/>
          <p:nvPr/>
        </p:nvSpPr>
        <p:spPr>
          <a:xfrm>
            <a:off x="1233084" y="4277843"/>
            <a:ext cx="731971" cy="1787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A4380783-D3A7-1142-85C9-27744D1A957C}"/>
              </a:ext>
            </a:extLst>
          </p:cNvPr>
          <p:cNvSpPr txBox="1"/>
          <p:nvPr/>
        </p:nvSpPr>
        <p:spPr>
          <a:xfrm>
            <a:off x="1267960" y="5682906"/>
            <a:ext cx="68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T.NW</a:t>
            </a:r>
            <a:endParaRPr lang="en-US" dirty="0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61E02F0B-ED62-DB48-A482-E3077BE7E6D1}"/>
              </a:ext>
            </a:extLst>
          </p:cNvPr>
          <p:cNvSpPr/>
          <p:nvPr/>
        </p:nvSpPr>
        <p:spPr>
          <a:xfrm>
            <a:off x="212981" y="4277843"/>
            <a:ext cx="731971" cy="1787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E6D72DA4-C31A-F84A-AD90-4FC25CFB7F32}"/>
              </a:ext>
            </a:extLst>
          </p:cNvPr>
          <p:cNvSpPr txBox="1"/>
          <p:nvPr/>
        </p:nvSpPr>
        <p:spPr>
          <a:xfrm>
            <a:off x="445074" y="569621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endParaRPr lang="en-US" dirty="0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A2D6C44B-7617-7D42-85AF-67871AB06D93}"/>
              </a:ext>
            </a:extLst>
          </p:cNvPr>
          <p:cNvSpPr txBox="1"/>
          <p:nvPr/>
        </p:nvSpPr>
        <p:spPr>
          <a:xfrm>
            <a:off x="1968532" y="5669880"/>
            <a:ext cx="135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T.NE</a:t>
            </a: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F9BBF567-8AD6-5E4E-B04A-129866A013FE}"/>
              </a:ext>
            </a:extLst>
          </p:cNvPr>
          <p:cNvSpPr/>
          <p:nvPr/>
        </p:nvSpPr>
        <p:spPr>
          <a:xfrm>
            <a:off x="3579275" y="4289906"/>
            <a:ext cx="856857" cy="1787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1B365116-9DCA-A34A-9320-2DC7D37865D9}"/>
              </a:ext>
            </a:extLst>
          </p:cNvPr>
          <p:cNvSpPr txBox="1"/>
          <p:nvPr/>
        </p:nvSpPr>
        <p:spPr>
          <a:xfrm>
            <a:off x="3534424" y="5708277"/>
            <a:ext cx="98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T.NW.NE</a:t>
            </a:r>
            <a:endParaRPr lang="en-US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97087907-C97C-1C44-BE9F-12021FA75787}"/>
              </a:ext>
            </a:extLst>
          </p:cNvPr>
          <p:cNvSpPr txBox="1"/>
          <p:nvPr/>
        </p:nvSpPr>
        <p:spPr>
          <a:xfrm>
            <a:off x="4516168" y="5474760"/>
            <a:ext cx="1700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T.NW.SE</a:t>
            </a:r>
          </a:p>
          <a:p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reduced.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D1CDAEF7-E09F-CD49-AF23-C96DE74143F5}"/>
              </a:ext>
            </a:extLst>
          </p:cNvPr>
          <p:cNvSpPr/>
          <p:nvPr/>
        </p:nvSpPr>
        <p:spPr>
          <a:xfrm>
            <a:off x="6158230" y="4290482"/>
            <a:ext cx="856857" cy="1787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1C0E693B-7657-DA40-A3EF-02F8C28DADFC}"/>
              </a:ext>
            </a:extLst>
          </p:cNvPr>
          <p:cNvSpPr txBox="1"/>
          <p:nvPr/>
        </p:nvSpPr>
        <p:spPr>
          <a:xfrm>
            <a:off x="7023832" y="4694145"/>
            <a:ext cx="21562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T.NW.NE.SW</a:t>
            </a:r>
          </a:p>
          <a:p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reduced.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T.NW.NE.NW</a:t>
            </a:r>
          </a:p>
          <a:p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T.NW.NE.SE</a:t>
            </a:r>
          </a:p>
          <a:p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T.NW.NE.NE</a:t>
            </a:r>
          </a:p>
          <a:p>
            <a:endParaRPr lang="en-US" altLang="zh-CN" dirty="0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0AFD27E5-4C4E-3C45-A1CC-024F162FBC14}"/>
              </a:ext>
            </a:extLst>
          </p:cNvPr>
          <p:cNvSpPr txBox="1"/>
          <p:nvPr/>
        </p:nvSpPr>
        <p:spPr>
          <a:xfrm>
            <a:off x="1964469" y="5022458"/>
            <a:ext cx="1471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T.SW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95C504C7-041C-1243-A02C-771DF2034A19}"/>
              </a:ext>
            </a:extLst>
          </p:cNvPr>
          <p:cNvSpPr txBox="1"/>
          <p:nvPr/>
        </p:nvSpPr>
        <p:spPr>
          <a:xfrm>
            <a:off x="1973214" y="5326882"/>
            <a:ext cx="1471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reduced.</a:t>
            </a:r>
          </a:p>
        </p:txBody>
      </p:sp>
      <p:sp>
        <p:nvSpPr>
          <p:cNvPr id="133" name="Oval 21">
            <a:extLst>
              <a:ext uri="{FF2B5EF4-FFF2-40B4-BE49-F238E27FC236}">
                <a16:creationId xmlns:a16="http://schemas.microsoft.com/office/drawing/2014/main" id="{EA7A4E38-6368-8243-953E-23ED74BB2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6186" y="920367"/>
            <a:ext cx="1315486" cy="1285011"/>
          </a:xfrm>
          <a:prstGeom prst="ellips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34" name="Oval 21">
            <a:extLst>
              <a:ext uri="{FF2B5EF4-FFF2-40B4-BE49-F238E27FC236}">
                <a16:creationId xmlns:a16="http://schemas.microsoft.com/office/drawing/2014/main" id="{4FAE2F7D-1970-1F41-BBA5-1633251A8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741" y="1343162"/>
            <a:ext cx="505504" cy="481626"/>
          </a:xfrm>
          <a:prstGeom prst="ellips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225689E-B869-D143-B162-992958531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9D0675-A1E4-8348-9F90-3BEBA315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25</a:t>
            </a:fld>
            <a:endParaRPr lang="en-US"/>
          </a:p>
        </p:txBody>
      </p:sp>
      <p:sp>
        <p:nvSpPr>
          <p:cNvPr id="113" name="Oval 21">
            <a:extLst>
              <a:ext uri="{FF2B5EF4-FFF2-40B4-BE49-F238E27FC236}">
                <a16:creationId xmlns:a16="http://schemas.microsoft.com/office/drawing/2014/main" id="{2043C19A-A9D2-A54B-A482-BB5934782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0778" y="1265946"/>
            <a:ext cx="647739" cy="642404"/>
          </a:xfrm>
          <a:prstGeom prst="ellipse">
            <a:avLst/>
          </a:prstGeom>
          <a:noFill/>
          <a:ln w="952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" name="TextBox 1">
            <a:extLst>
              <a:ext uri="{FF2B5EF4-FFF2-40B4-BE49-F238E27FC236}">
                <a16:creationId xmlns:a16="http://schemas.microsoft.com/office/drawing/2014/main" id="{A19431A0-6EC6-7E40-8D17-920704DCA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447" y="418375"/>
            <a:ext cx="3508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116" name="TextBox 11">
            <a:extLst>
              <a:ext uri="{FF2B5EF4-FFF2-40B4-BE49-F238E27FC236}">
                <a16:creationId xmlns:a16="http://schemas.microsoft.com/office/drawing/2014/main" id="{F4619AA2-B36E-1A42-ABD3-03CAEC365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799" y="1906145"/>
            <a:ext cx="4016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119" name="TextBox 12">
            <a:extLst>
              <a:ext uri="{FF2B5EF4-FFF2-40B4-BE49-F238E27FC236}">
                <a16:creationId xmlns:a16="http://schemas.microsoft.com/office/drawing/2014/main" id="{A9B0B16E-048D-234D-BC42-D680CCD1F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398" y="1843506"/>
            <a:ext cx="350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120" name="TextBox 13">
            <a:extLst>
              <a:ext uri="{FF2B5EF4-FFF2-40B4-BE49-F238E27FC236}">
                <a16:creationId xmlns:a16="http://schemas.microsoft.com/office/drawing/2014/main" id="{C0F9F54A-B247-6343-BA42-0174B4389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7040" y="3350064"/>
            <a:ext cx="338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05980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10" grpId="0" animBg="1"/>
      <p:bldP spid="112" grpId="0" animBg="1"/>
      <p:bldP spid="115" grpId="0"/>
      <p:bldP spid="117" grpId="0" animBg="1"/>
      <p:bldP spid="118" grpId="0"/>
      <p:bldP spid="122" grpId="0"/>
      <p:bldP spid="123" grpId="0" animBg="1"/>
      <p:bldP spid="124" grpId="0"/>
      <p:bldP spid="125" grpId="0"/>
      <p:bldP spid="126" grpId="0" animBg="1"/>
      <p:bldP spid="130" grpId="0"/>
      <p:bldP spid="132" grpId="0"/>
      <p:bldP spid="133" grpId="0" animBg="1"/>
      <p:bldP spid="134" grpId="1" animBg="1"/>
      <p:bldP spid="1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>
            <a:extLst>
              <a:ext uri="{FF2B5EF4-FFF2-40B4-BE49-F238E27FC236}">
                <a16:creationId xmlns:a16="http://schemas.microsoft.com/office/drawing/2014/main" id="{8C55E3D8-4082-B544-8005-F7085E6704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73225"/>
            <a:ext cx="8229600" cy="4525963"/>
          </a:xfrm>
        </p:spPr>
        <p:txBody>
          <a:bodyPr/>
          <a:lstStyle/>
          <a:p>
            <a:r>
              <a:rPr lang="en-US" altLang="zh-CN" sz="2000" dirty="0">
                <a:ea typeface="宋体" panose="02010600030101010101" pitchFamily="2" charset="-122"/>
              </a:rPr>
              <a:t>Simple data structure.</a:t>
            </a:r>
          </a:p>
          <a:p>
            <a:endParaRPr lang="en-US" altLang="zh-CN" sz="2000" dirty="0">
              <a:ea typeface="宋体" panose="02010600030101010101" pitchFamily="2" charset="-122"/>
            </a:endParaRPr>
          </a:p>
          <a:p>
            <a:r>
              <a:rPr lang="en-US" altLang="zh-CN" sz="2000" dirty="0">
                <a:ea typeface="宋体" panose="02010600030101010101" pitchFamily="2" charset="-122"/>
              </a:rPr>
              <a:t>Easy to implement.</a:t>
            </a:r>
          </a:p>
          <a:p>
            <a:endParaRPr lang="en-US" altLang="zh-CN" sz="2000" dirty="0">
              <a:ea typeface="宋体" panose="02010600030101010101" pitchFamily="2" charset="-122"/>
            </a:endParaRPr>
          </a:p>
          <a:p>
            <a:r>
              <a:rPr lang="en-US" altLang="zh-CN" sz="2000" dirty="0">
                <a:ea typeface="宋体" panose="02010600030101010101" pitchFamily="2" charset="-122"/>
              </a:rPr>
              <a:t>But, it might not be efficient:</a:t>
            </a:r>
          </a:p>
          <a:p>
            <a:endParaRPr lang="en-US" altLang="zh-CN" sz="2000" dirty="0">
              <a:ea typeface="宋体" panose="02010600030101010101" pitchFamily="2" charset="-122"/>
            </a:endParaRP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A quadtree could have a lot of empty cells.</a:t>
            </a:r>
          </a:p>
          <a:p>
            <a:pPr lvl="1"/>
            <a:endParaRPr lang="en-US" altLang="zh-CN" sz="1800" dirty="0">
              <a:ea typeface="宋体" panose="02010600030101010101" pitchFamily="2" charset="-122"/>
            </a:endParaRP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If the points form sparse clouds, it takes a while to reach nearest neighbors. </a:t>
            </a:r>
          </a:p>
          <a:p>
            <a:pPr lvl="1"/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38598" name="Rectangle 6">
            <a:extLst>
              <a:ext uri="{FF2B5EF4-FFF2-40B4-BE49-F238E27FC236}">
                <a16:creationId xmlns:a16="http://schemas.microsoft.com/office/drawing/2014/main" id="{3C76FE12-CD27-4740-9D33-796AD9788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39713"/>
            <a:ext cx="3905250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200" kern="0" dirty="0" err="1">
                <a:solidFill>
                  <a:srgbClr val="006633"/>
                </a:solidFill>
                <a:latin typeface="Garamond"/>
                <a:ea typeface="+mj-ea"/>
                <a:cs typeface="+mj-cs"/>
              </a:rPr>
              <a:t>Quadtree</a:t>
            </a:r>
            <a:r>
              <a:rPr lang="en-US" sz="4200" kern="0" dirty="0">
                <a:solidFill>
                  <a:srgbClr val="006633"/>
                </a:solidFill>
                <a:latin typeface="Garamond"/>
                <a:ea typeface="+mj-ea"/>
                <a:cs typeface="+mj-cs"/>
              </a:rPr>
              <a:t> (cont’d)</a:t>
            </a:r>
            <a:endParaRPr lang="en-US" sz="4400" dirty="0">
              <a:latin typeface="Arial" charset="0"/>
            </a:endParaRPr>
          </a:p>
        </p:txBody>
      </p:sp>
      <p:grpSp>
        <p:nvGrpSpPr>
          <p:cNvPr id="105476" name="Group 15">
            <a:extLst>
              <a:ext uri="{FF2B5EF4-FFF2-40B4-BE49-F238E27FC236}">
                <a16:creationId xmlns:a16="http://schemas.microsoft.com/office/drawing/2014/main" id="{65B95B41-4400-E54F-8B54-42EE9D5E0AC2}"/>
              </a:ext>
            </a:extLst>
          </p:cNvPr>
          <p:cNvGrpSpPr>
            <a:grpSpLocks/>
          </p:cNvGrpSpPr>
          <p:nvPr/>
        </p:nvGrpSpPr>
        <p:grpSpPr bwMode="auto">
          <a:xfrm>
            <a:off x="5800725" y="1196975"/>
            <a:ext cx="2425700" cy="2638425"/>
            <a:chOff x="2286000" y="2209800"/>
            <a:chExt cx="4191000" cy="4191000"/>
          </a:xfrm>
        </p:grpSpPr>
        <p:sp>
          <p:nvSpPr>
            <p:cNvPr id="105477" name="Rectangle 3">
              <a:extLst>
                <a:ext uri="{FF2B5EF4-FFF2-40B4-BE49-F238E27FC236}">
                  <a16:creationId xmlns:a16="http://schemas.microsoft.com/office/drawing/2014/main" id="{396F0743-BAAF-8C42-A1FF-59FDF5E85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2209800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5478" name="Rectangle 4">
              <a:extLst>
                <a:ext uri="{FF2B5EF4-FFF2-40B4-BE49-F238E27FC236}">
                  <a16:creationId xmlns:a16="http://schemas.microsoft.com/office/drawing/2014/main" id="{096F43BF-55BF-DD48-8771-08712A79F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2209800"/>
              <a:ext cx="990600" cy="990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5479" name="Rectangle 5">
              <a:extLst>
                <a:ext uri="{FF2B5EF4-FFF2-40B4-BE49-F238E27FC236}">
                  <a16:creationId xmlns:a16="http://schemas.microsoft.com/office/drawing/2014/main" id="{C211BA18-CB09-9A4A-BD1A-2D2A87C33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2209800"/>
              <a:ext cx="2057400" cy="2057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5480" name="Rectangle 6">
              <a:extLst>
                <a:ext uri="{FF2B5EF4-FFF2-40B4-BE49-F238E27FC236}">
                  <a16:creationId xmlns:a16="http://schemas.microsoft.com/office/drawing/2014/main" id="{AA737AD7-CEE0-414B-BCF6-63A2DFB41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2209800"/>
              <a:ext cx="4191000" cy="419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5481" name="Rectangle 8">
              <a:extLst>
                <a:ext uri="{FF2B5EF4-FFF2-40B4-BE49-F238E27FC236}">
                  <a16:creationId xmlns:a16="http://schemas.microsoft.com/office/drawing/2014/main" id="{C6362DDB-88C6-3647-AE51-B3FE3CAA8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4267200"/>
              <a:ext cx="2057400" cy="2133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5482" name="Rectangle 9">
              <a:extLst>
                <a:ext uri="{FF2B5EF4-FFF2-40B4-BE49-F238E27FC236}">
                  <a16:creationId xmlns:a16="http://schemas.microsoft.com/office/drawing/2014/main" id="{1E72DD4A-B887-214E-B0E7-FABAA9649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2209800"/>
              <a:ext cx="2133600" cy="2057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5483" name="Rectangle 10">
              <a:extLst>
                <a:ext uri="{FF2B5EF4-FFF2-40B4-BE49-F238E27FC236}">
                  <a16:creationId xmlns:a16="http://schemas.microsoft.com/office/drawing/2014/main" id="{051D5802-D3DD-FF44-82F1-E612DEE0E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3200400"/>
              <a:ext cx="990600" cy="1066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5484" name="Rectangle 11">
              <a:extLst>
                <a:ext uri="{FF2B5EF4-FFF2-40B4-BE49-F238E27FC236}">
                  <a16:creationId xmlns:a16="http://schemas.microsoft.com/office/drawing/2014/main" id="{6068D329-9A48-2C42-8DE6-268FDFE3E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2209800"/>
              <a:ext cx="1066800" cy="990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5485" name="Rectangle 12">
              <a:extLst>
                <a:ext uri="{FF2B5EF4-FFF2-40B4-BE49-F238E27FC236}">
                  <a16:creationId xmlns:a16="http://schemas.microsoft.com/office/drawing/2014/main" id="{777EE62D-8924-A04C-955A-2892CBB1F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2667000"/>
              <a:ext cx="4572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5486" name="Rectangle 13">
              <a:extLst>
                <a:ext uri="{FF2B5EF4-FFF2-40B4-BE49-F238E27FC236}">
                  <a16:creationId xmlns:a16="http://schemas.microsoft.com/office/drawing/2014/main" id="{ECB44E06-545B-C44D-A8CC-8EEE0B73F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2209800"/>
              <a:ext cx="5334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5487" name="AutoShape 15">
              <a:extLst>
                <a:ext uri="{FF2B5EF4-FFF2-40B4-BE49-F238E27FC236}">
                  <a16:creationId xmlns:a16="http://schemas.microsoft.com/office/drawing/2014/main" id="{C3627AF8-00E1-CC41-A59B-1EC71E50D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2362200"/>
              <a:ext cx="152400" cy="152400"/>
            </a:xfrm>
            <a:prstGeom prst="smileyFace">
              <a:avLst>
                <a:gd name="adj" fmla="val 465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3E9885C-2894-8D41-A559-6F4EFC3F3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0746E6-F00B-DF49-8507-286DFF69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52715" y="615751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27</a:t>
            </a:fld>
            <a:endParaRPr lang="en-US"/>
          </a:p>
        </p:txBody>
      </p:sp>
      <p:pic>
        <p:nvPicPr>
          <p:cNvPr id="8" name="图形 7" descr="3D 眼镜 纯色填充">
            <a:extLst>
              <a:ext uri="{FF2B5EF4-FFF2-40B4-BE49-F238E27FC236}">
                <a16:creationId xmlns:a16="http://schemas.microsoft.com/office/drawing/2014/main" id="{C188060F-9D06-734E-A2D2-B5B82B6048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36045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95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66F90C-AB3A-CD47-A7D4-F770C05B1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1909"/>
            <a:ext cx="7886700" cy="691669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NN</a:t>
            </a:r>
            <a:r>
              <a:rPr lang="zh-CN" altLang="en-US" sz="4000" dirty="0"/>
              <a:t> </a:t>
            </a:r>
            <a:r>
              <a:rPr lang="en-US" altLang="zh-CN" sz="4000" dirty="0"/>
              <a:t>Search</a:t>
            </a:r>
            <a:r>
              <a:rPr lang="zh-CN" altLang="en-US" sz="4000" dirty="0"/>
              <a:t> </a:t>
            </a: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/>
              <a:t>K-D</a:t>
            </a:r>
            <a:r>
              <a:rPr lang="zh-CN" altLang="en-US" sz="4000" dirty="0"/>
              <a:t> </a:t>
            </a:r>
            <a:r>
              <a:rPr lang="en-US" altLang="zh-CN" sz="4000" dirty="0"/>
              <a:t>Tree</a:t>
            </a:r>
            <a:endParaRPr 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3B2DCF-08AF-D74B-B59B-78B0B5D27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5216"/>
            <a:ext cx="7886700" cy="4351338"/>
          </a:xfrm>
        </p:spPr>
        <p:txBody>
          <a:bodyPr/>
          <a:lstStyle/>
          <a:p>
            <a:r>
              <a:rPr lang="en-US" altLang="zh-CN" dirty="0">
                <a:solidFill>
                  <a:srgbClr val="00B050"/>
                </a:solidFill>
              </a:rPr>
              <a:t>Nearest Neighbor Queries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K-D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are very common: given a point </a:t>
            </a:r>
            <a:r>
              <a:rPr lang="en-US" altLang="zh-CN" dirty="0">
                <a:solidFill>
                  <a:srgbClr val="00B050"/>
                </a:solidFill>
              </a:rPr>
              <a:t>q</a:t>
            </a:r>
            <a:r>
              <a:rPr lang="en-US" altLang="zh-CN" dirty="0"/>
              <a:t> find the point </a:t>
            </a:r>
            <a:r>
              <a:rPr lang="en-US" altLang="zh-CN" dirty="0">
                <a:solidFill>
                  <a:srgbClr val="00B050"/>
                </a:solidFill>
              </a:rPr>
              <a:t>p</a:t>
            </a:r>
            <a:r>
              <a:rPr lang="en-US" altLang="zh-CN" dirty="0"/>
              <a:t> in the data set that is closest to </a:t>
            </a:r>
            <a:r>
              <a:rPr lang="en-US" altLang="zh-CN" dirty="0">
                <a:solidFill>
                  <a:srgbClr val="00B050"/>
                </a:solidFill>
              </a:rPr>
              <a:t>q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Finding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contains</a:t>
            </a:r>
            <a:r>
              <a:rPr lang="zh-CN" altLang="en-US" dirty="0"/>
              <a:t> </a:t>
            </a:r>
            <a:r>
              <a:rPr lang="en-US" altLang="zh-CN" dirty="0"/>
              <a:t>q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returns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doesn’t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work</a:t>
            </a:r>
            <a:r>
              <a:rPr lang="en-US" altLang="zh-CN" dirty="0"/>
              <a:t>.</a:t>
            </a:r>
            <a:r>
              <a:rPr lang="zh-CN" altLang="en-US" dirty="0"/>
              <a:t>  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21C894-84B5-314A-8773-F717CBB1A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0" y="3173414"/>
            <a:ext cx="3727736" cy="34941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999A2B-02A0-8644-B060-4F9EE4A29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883" y="3706657"/>
            <a:ext cx="3570417" cy="274796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6923F39-A101-0649-A793-77B0E3390992}"/>
              </a:ext>
            </a:extLst>
          </p:cNvPr>
          <p:cNvSpPr/>
          <p:nvPr/>
        </p:nvSpPr>
        <p:spPr>
          <a:xfrm>
            <a:off x="2650732" y="4704123"/>
            <a:ext cx="1715785" cy="1961968"/>
          </a:xfrm>
          <a:prstGeom prst="rect">
            <a:avLst/>
          </a:prstGeom>
          <a:solidFill>
            <a:srgbClr val="99CB38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7D7A2B-5029-E34E-B846-9AED38E40469}"/>
              </a:ext>
            </a:extLst>
          </p:cNvPr>
          <p:cNvSpPr txBox="1"/>
          <p:nvPr/>
        </p:nvSpPr>
        <p:spPr>
          <a:xfrm>
            <a:off x="2574568" y="499199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(52,52)</a:t>
            </a:r>
            <a:endParaRPr lang="en-US" sz="14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E5262D0-CA78-384B-97C7-CD7D0FC601D3}"/>
              </a:ext>
            </a:extLst>
          </p:cNvPr>
          <p:cNvSpPr/>
          <p:nvPr/>
        </p:nvSpPr>
        <p:spPr>
          <a:xfrm>
            <a:off x="2671280" y="4839861"/>
            <a:ext cx="163918" cy="15213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85F4E12-2BD3-DA4E-88B6-D558D0FE0590}"/>
              </a:ext>
            </a:extLst>
          </p:cNvPr>
          <p:cNvSpPr/>
          <p:nvPr/>
        </p:nvSpPr>
        <p:spPr>
          <a:xfrm>
            <a:off x="7025016" y="4996873"/>
            <a:ext cx="163918" cy="15213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2F124A-FA4A-FC4D-8853-1FE5A8493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497AE7A-FF7B-F54F-BE1B-ABCFB230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6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E40B2EB-3D38-EA49-85F1-F0A68B375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79" y="901534"/>
            <a:ext cx="8620242" cy="4050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4631FCE-35D9-1D41-BD81-D407742D447D}"/>
              </a:ext>
            </a:extLst>
          </p:cNvPr>
          <p:cNvSpPr txBox="1"/>
          <p:nvPr/>
        </p:nvSpPr>
        <p:spPr>
          <a:xfrm>
            <a:off x="1650671" y="5177641"/>
            <a:ext cx="6061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最近邻点不一定在</a:t>
            </a:r>
            <a:r>
              <a:rPr lang="en-US" altLang="zh-CN" sz="2000" dirty="0" err="1"/>
              <a:t>q</a:t>
            </a:r>
            <a:r>
              <a:rPr lang="zh-CN" altLang="en-US" sz="2000" dirty="0"/>
              <a:t>所在的</a:t>
            </a:r>
            <a:r>
              <a:rPr lang="en-US" altLang="zh-CN" sz="2000" dirty="0"/>
              <a:t>cell</a:t>
            </a:r>
            <a:r>
              <a:rPr lang="zh-CN" altLang="en-US" sz="2000" dirty="0"/>
              <a:t>内，需要进行回溯查找</a:t>
            </a:r>
            <a:endParaRPr lang="en-US" sz="2000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5F34E86-59DE-A64E-8A35-0894AB82E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A3E257-5EC6-1642-870A-6E612C211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48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310BB-7455-9849-9F23-7C79302A2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57" y="191837"/>
            <a:ext cx="7886700" cy="1325563"/>
          </a:xfrm>
        </p:spPr>
        <p:txBody>
          <a:bodyPr/>
          <a:lstStyle/>
          <a:p>
            <a:r>
              <a:rPr lang="en-US" dirty="0" err="1"/>
              <a:t>回顾上节课内容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F99946-661B-294E-AF1A-CCE3C481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7400"/>
            <a:ext cx="7886700" cy="512998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Multi-dimension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pPr lvl="1"/>
            <a:r>
              <a:rPr lang="en-US" altLang="zh-CN" dirty="0"/>
              <a:t>Construction</a:t>
            </a:r>
          </a:p>
          <a:p>
            <a:pPr lvl="2"/>
            <a:r>
              <a:rPr lang="en-US" altLang="zh-CN" dirty="0"/>
              <a:t>1-D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Tree:</a:t>
            </a:r>
            <a:r>
              <a:rPr lang="zh-CN" altLang="en-US" dirty="0"/>
              <a:t> </a:t>
            </a:r>
            <a:endParaRPr lang="en-US" altLang="zh-CN" dirty="0"/>
          </a:p>
          <a:p>
            <a:pPr lvl="3"/>
            <a:r>
              <a:rPr lang="fr-FR" altLang="zh-CN" dirty="0" err="1"/>
              <a:t>Space</a:t>
            </a:r>
            <a:r>
              <a:rPr lang="zh-CN" altLang="en-US" dirty="0"/>
              <a:t> </a:t>
            </a:r>
            <a:r>
              <a:rPr lang="fr-FR" altLang="zh-CN" dirty="0" err="1"/>
              <a:t>complexity</a:t>
            </a:r>
            <a:r>
              <a:rPr lang="fr-FR" altLang="zh-CN" dirty="0"/>
              <a:t>:</a:t>
            </a:r>
            <a:r>
              <a:rPr lang="zh-CN" altLang="en-US" dirty="0"/>
              <a:t> </a:t>
            </a:r>
            <a:r>
              <a:rPr lang="fr-FR" altLang="zh-CN" dirty="0">
                <a:solidFill>
                  <a:srgbClr val="00B050"/>
                </a:solidFill>
              </a:rPr>
              <a:t>O(n</a:t>
            </a:r>
            <a:r>
              <a:rPr lang="en-US" altLang="zh-CN" dirty="0" err="1">
                <a:solidFill>
                  <a:srgbClr val="00B050"/>
                </a:solidFill>
              </a:rPr>
              <a:t>logn</a:t>
            </a:r>
            <a:r>
              <a:rPr lang="fr-FR" altLang="zh-CN" dirty="0">
                <a:solidFill>
                  <a:srgbClr val="00B050"/>
                </a:solidFill>
              </a:rPr>
              <a:t>) </a:t>
            </a:r>
          </a:p>
          <a:p>
            <a:pPr lvl="3"/>
            <a:r>
              <a:rPr lang="en-US" altLang="zh-CN" dirty="0"/>
              <a:t>Construction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O(</a:t>
            </a:r>
            <a:r>
              <a:rPr lang="en-US" altLang="zh-CN" dirty="0" err="1">
                <a:solidFill>
                  <a:srgbClr val="00B050"/>
                </a:solidFill>
              </a:rPr>
              <a:t>nLogn</a:t>
            </a:r>
            <a:r>
              <a:rPr lang="en-US" altLang="zh-CN" dirty="0">
                <a:solidFill>
                  <a:srgbClr val="00B050"/>
                </a:solidFill>
              </a:rPr>
              <a:t>)</a:t>
            </a:r>
            <a:endParaRPr lang="fr-FR" altLang="zh-CN" dirty="0">
              <a:solidFill>
                <a:srgbClr val="00B050"/>
              </a:solidFill>
            </a:endParaRPr>
          </a:p>
          <a:p>
            <a:pPr lvl="2"/>
            <a:r>
              <a:rPr lang="en-US" altLang="zh-CN" dirty="0"/>
              <a:t>2-D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Tree:</a:t>
            </a:r>
          </a:p>
          <a:p>
            <a:pPr lvl="3"/>
            <a:r>
              <a:rPr lang="fr-FR" altLang="zh-CN" dirty="0" err="1"/>
              <a:t>Space</a:t>
            </a:r>
            <a:r>
              <a:rPr lang="zh-CN" altLang="en-US" dirty="0"/>
              <a:t> </a:t>
            </a:r>
            <a:r>
              <a:rPr lang="fr-FR" altLang="zh-CN" dirty="0" err="1"/>
              <a:t>complexity</a:t>
            </a:r>
            <a:r>
              <a:rPr lang="fr-FR" altLang="zh-CN" dirty="0"/>
              <a:t>:</a:t>
            </a:r>
            <a:r>
              <a:rPr lang="zh-CN" altLang="en-US" dirty="0"/>
              <a:t> </a:t>
            </a:r>
            <a:r>
              <a:rPr lang="fr-FR" altLang="zh-CN" dirty="0">
                <a:solidFill>
                  <a:srgbClr val="00B050"/>
                </a:solidFill>
              </a:rPr>
              <a:t>O(</a:t>
            </a:r>
            <a:r>
              <a:rPr lang="fr-FR" altLang="zh-CN" dirty="0" err="1">
                <a:solidFill>
                  <a:srgbClr val="00B050"/>
                </a:solidFill>
              </a:rPr>
              <a:t>nLogn</a:t>
            </a:r>
            <a:r>
              <a:rPr lang="fr-FR" altLang="zh-CN" dirty="0">
                <a:solidFill>
                  <a:srgbClr val="00B050"/>
                </a:solidFill>
              </a:rPr>
              <a:t>) </a:t>
            </a:r>
          </a:p>
          <a:p>
            <a:pPr lvl="3"/>
            <a:r>
              <a:rPr lang="en-US" altLang="zh-CN" dirty="0"/>
              <a:t>Construction</a:t>
            </a:r>
            <a:r>
              <a:rPr lang="zh-CN" altLang="en-US" dirty="0"/>
              <a:t> </a:t>
            </a:r>
            <a:r>
              <a:rPr lang="en-US" altLang="zh-CN" dirty="0"/>
              <a:t>complexity:</a:t>
            </a:r>
            <a:r>
              <a:rPr lang="zh-CN" altLang="en-US" dirty="0"/>
              <a:t> </a:t>
            </a:r>
            <a:r>
              <a:rPr lang="fr-FR" altLang="zh-CN" dirty="0">
                <a:solidFill>
                  <a:srgbClr val="00B050"/>
                </a:solidFill>
              </a:rPr>
              <a:t>O(</a:t>
            </a:r>
            <a:r>
              <a:rPr lang="fr-FR" altLang="zh-CN" dirty="0" err="1">
                <a:solidFill>
                  <a:srgbClr val="00B050"/>
                </a:solidFill>
              </a:rPr>
              <a:t>nLogn</a:t>
            </a:r>
            <a:r>
              <a:rPr lang="fr-FR" altLang="zh-CN" dirty="0">
                <a:solidFill>
                  <a:srgbClr val="00B050"/>
                </a:solidFill>
              </a:rPr>
              <a:t>)</a:t>
            </a:r>
          </a:p>
          <a:p>
            <a:pPr lvl="2"/>
            <a:r>
              <a:rPr lang="en-US" altLang="zh-CN" dirty="0"/>
              <a:t>d-D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Tree:</a:t>
            </a:r>
          </a:p>
          <a:p>
            <a:pPr lvl="3"/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complexity:</a:t>
            </a:r>
            <a:r>
              <a:rPr lang="zh-CN" altLang="en-US" dirty="0"/>
              <a:t> </a:t>
            </a:r>
            <a:r>
              <a:rPr lang="fr-FR" altLang="zh-CN" dirty="0">
                <a:solidFill>
                  <a:srgbClr val="00B050"/>
                </a:solidFill>
              </a:rPr>
              <a:t>O(</a:t>
            </a:r>
            <a:r>
              <a:rPr lang="fr-FR" altLang="zh-CN" dirty="0" err="1">
                <a:solidFill>
                  <a:srgbClr val="00B050"/>
                </a:solidFill>
              </a:rPr>
              <a:t>nLog</a:t>
            </a:r>
            <a:r>
              <a:rPr lang="en-US" altLang="zh-CN" baseline="30000" dirty="0">
                <a:solidFill>
                  <a:srgbClr val="00B050"/>
                </a:solidFill>
              </a:rPr>
              <a:t>d-1</a:t>
            </a:r>
            <a:r>
              <a:rPr lang="fr-FR" altLang="zh-CN" dirty="0">
                <a:solidFill>
                  <a:srgbClr val="00B050"/>
                </a:solidFill>
              </a:rPr>
              <a:t>n) </a:t>
            </a:r>
          </a:p>
          <a:p>
            <a:pPr lvl="3"/>
            <a:r>
              <a:rPr lang="en-US" altLang="zh-CN" dirty="0"/>
              <a:t>Construction</a:t>
            </a:r>
            <a:r>
              <a:rPr lang="zh-CN" altLang="en-US" dirty="0"/>
              <a:t> </a:t>
            </a:r>
            <a:r>
              <a:rPr lang="en-US" altLang="zh-CN" dirty="0"/>
              <a:t>complexity:</a:t>
            </a:r>
            <a:r>
              <a:rPr lang="zh-CN" altLang="en-US" dirty="0"/>
              <a:t> </a:t>
            </a:r>
            <a:r>
              <a:rPr lang="fr-FR" altLang="zh-CN" dirty="0">
                <a:solidFill>
                  <a:srgbClr val="00B050"/>
                </a:solidFill>
              </a:rPr>
              <a:t>O(</a:t>
            </a:r>
            <a:r>
              <a:rPr lang="fr-FR" altLang="zh-CN" dirty="0" err="1">
                <a:solidFill>
                  <a:srgbClr val="00B050"/>
                </a:solidFill>
              </a:rPr>
              <a:t>nLog</a:t>
            </a:r>
            <a:r>
              <a:rPr lang="en-US" altLang="zh-CN" baseline="30000" dirty="0">
                <a:solidFill>
                  <a:srgbClr val="00B050"/>
                </a:solidFill>
              </a:rPr>
              <a:t>d-1</a:t>
            </a:r>
            <a:r>
              <a:rPr lang="fr-FR" altLang="zh-CN" dirty="0">
                <a:solidFill>
                  <a:srgbClr val="00B050"/>
                </a:solidFill>
              </a:rPr>
              <a:t>n) </a:t>
            </a:r>
          </a:p>
          <a:p>
            <a:pPr lvl="1"/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</a:p>
          <a:p>
            <a:pPr lvl="2"/>
            <a:r>
              <a:rPr lang="en-US" altLang="zh-CN" dirty="0"/>
              <a:t>1-D</a:t>
            </a:r>
            <a:r>
              <a:rPr lang="zh-CN" altLang="en-US" dirty="0"/>
              <a:t> </a:t>
            </a:r>
            <a:r>
              <a:rPr lang="en-US" altLang="zh-CN" dirty="0"/>
              <a:t>Query:</a:t>
            </a:r>
            <a:r>
              <a:rPr lang="zh-CN" altLang="en-US" dirty="0"/>
              <a:t> </a:t>
            </a:r>
            <a:r>
              <a:rPr lang="fr-FR" altLang="zh-CN" dirty="0">
                <a:solidFill>
                  <a:srgbClr val="00B050"/>
                </a:solidFill>
              </a:rPr>
              <a:t>O(</a:t>
            </a:r>
            <a:r>
              <a:rPr lang="fr-FR" altLang="zh-CN" dirty="0" err="1">
                <a:solidFill>
                  <a:srgbClr val="00B050"/>
                </a:solidFill>
              </a:rPr>
              <a:t>Logn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+k</a:t>
            </a:r>
            <a:r>
              <a:rPr lang="fr-FR" altLang="zh-CN" dirty="0">
                <a:solidFill>
                  <a:srgbClr val="00B050"/>
                </a:solidFill>
              </a:rPr>
              <a:t>)</a:t>
            </a:r>
          </a:p>
          <a:p>
            <a:pPr lvl="2"/>
            <a:r>
              <a:rPr lang="en-US" altLang="zh-CN" dirty="0"/>
              <a:t>2-D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fr-FR" altLang="zh-CN" dirty="0"/>
              <a:t>:</a:t>
            </a:r>
            <a:r>
              <a:rPr lang="zh-CN" altLang="en-US" dirty="0"/>
              <a:t> </a:t>
            </a:r>
            <a:r>
              <a:rPr lang="fr-FR" altLang="zh-CN" dirty="0">
                <a:solidFill>
                  <a:srgbClr val="00B050"/>
                </a:solidFill>
              </a:rPr>
              <a:t>O(Log</a:t>
            </a:r>
            <a:r>
              <a:rPr lang="en-US" altLang="zh-CN" baseline="30000" dirty="0">
                <a:solidFill>
                  <a:srgbClr val="00B050"/>
                </a:solidFill>
              </a:rPr>
              <a:t>2</a:t>
            </a:r>
            <a:r>
              <a:rPr lang="fr-FR" altLang="zh-CN" dirty="0">
                <a:solidFill>
                  <a:srgbClr val="00B050"/>
                </a:solidFill>
              </a:rPr>
              <a:t>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+k</a:t>
            </a:r>
            <a:r>
              <a:rPr lang="fr-FR" altLang="zh-CN" dirty="0">
                <a:solidFill>
                  <a:srgbClr val="00B050"/>
                </a:solidFill>
              </a:rPr>
              <a:t>)</a:t>
            </a:r>
          </a:p>
          <a:p>
            <a:pPr lvl="2"/>
            <a:r>
              <a:rPr lang="en-US" altLang="zh-CN" dirty="0"/>
              <a:t>d-Dimension</a:t>
            </a:r>
            <a:r>
              <a:rPr lang="zh-CN" altLang="en-US" dirty="0"/>
              <a:t> </a:t>
            </a:r>
            <a:r>
              <a:rPr lang="en-US" altLang="zh-CN" dirty="0"/>
              <a:t>Query:</a:t>
            </a:r>
            <a:r>
              <a:rPr lang="zh-CN" altLang="en-US" dirty="0"/>
              <a:t> </a:t>
            </a:r>
            <a:r>
              <a:rPr lang="fr-FR" altLang="zh-CN" dirty="0">
                <a:solidFill>
                  <a:srgbClr val="00B050"/>
                </a:solidFill>
              </a:rPr>
              <a:t>O(Log</a:t>
            </a:r>
            <a:r>
              <a:rPr lang="en-US" altLang="zh-CN" baseline="30000" dirty="0">
                <a:solidFill>
                  <a:srgbClr val="00B050"/>
                </a:solidFill>
              </a:rPr>
              <a:t>d</a:t>
            </a:r>
            <a:r>
              <a:rPr lang="fr-FR" altLang="zh-CN" dirty="0">
                <a:solidFill>
                  <a:srgbClr val="00B050"/>
                </a:solidFill>
              </a:rPr>
              <a:t>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+k</a:t>
            </a:r>
            <a:r>
              <a:rPr lang="fr-FR" altLang="zh-CN" dirty="0">
                <a:solidFill>
                  <a:srgbClr val="00B050"/>
                </a:solidFill>
              </a:rPr>
              <a:t>)</a:t>
            </a:r>
          </a:p>
          <a:p>
            <a:pPr lvl="1"/>
            <a:endParaRPr lang="en-US" altLang="zh-CN" dirty="0">
              <a:solidFill>
                <a:srgbClr val="00B050"/>
              </a:solidFill>
            </a:endParaRPr>
          </a:p>
          <a:p>
            <a:pPr lvl="2"/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E61116-C516-6B45-A0D9-F52A04C3F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1DFDA7-8F8E-0947-A39F-98BA8B6B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92699-BA1B-CE42-9518-BE041F5DB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31" y="313756"/>
            <a:ext cx="8846049" cy="58009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NN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K-D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en-US" altLang="zh-CN" dirty="0">
                <a:solidFill>
                  <a:srgbClr val="00B050"/>
                </a:solidFill>
              </a:rPr>
              <a:t>,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Ideas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895C80-0504-EC4F-A09B-700E5761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68079"/>
            <a:ext cx="7886700" cy="5150528"/>
          </a:xfrm>
        </p:spPr>
        <p:txBody>
          <a:bodyPr/>
          <a:lstStyle/>
          <a:p>
            <a:r>
              <a:rPr lang="en-US" altLang="zh-CN" dirty="0"/>
              <a:t>Idea: traverse the whole tree, </a:t>
            </a:r>
            <a:r>
              <a:rPr lang="en-US" altLang="zh-CN" b="1" dirty="0"/>
              <a:t>BUT make two modifications to prune search spaces: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Keep a</a:t>
            </a:r>
            <a:r>
              <a:rPr lang="zh-CN" altLang="en-US" dirty="0"/>
              <a:t> </a:t>
            </a:r>
            <a:r>
              <a:rPr lang="en-US" altLang="zh-CN" dirty="0"/>
              <a:t>variable of </a:t>
            </a:r>
            <a:r>
              <a:rPr lang="en-US" altLang="zh-CN" dirty="0">
                <a:solidFill>
                  <a:srgbClr val="00B050"/>
                </a:solidFill>
              </a:rPr>
              <a:t>closest point </a:t>
            </a:r>
            <a:r>
              <a:rPr lang="en-US" altLang="zh-CN" i="1" dirty="0">
                <a:solidFill>
                  <a:srgbClr val="00B050"/>
                </a:solidFill>
              </a:rPr>
              <a:t>C</a:t>
            </a:r>
            <a:r>
              <a:rPr lang="en-US" altLang="zh-CN" dirty="0">
                <a:solidFill>
                  <a:srgbClr val="00B050"/>
                </a:solidFill>
              </a:rPr>
              <a:t> found so far</a:t>
            </a:r>
            <a:r>
              <a:rPr lang="en-US" altLang="zh-CN" dirty="0"/>
              <a:t>. Prune subtrees once </a:t>
            </a:r>
            <a:r>
              <a:rPr lang="en-US" altLang="zh-CN" dirty="0">
                <a:solidFill>
                  <a:srgbClr val="00B050"/>
                </a:solidFill>
              </a:rPr>
              <a:t>their bounding boxes </a:t>
            </a:r>
            <a:r>
              <a:rPr lang="en-US" altLang="zh-CN" dirty="0"/>
              <a:t>can’t contain any point closer than </a:t>
            </a:r>
            <a:r>
              <a:rPr lang="en-US" altLang="zh-CN" i="1" dirty="0"/>
              <a:t>C.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Search the subtrees in order that maximizes the chance for pruning.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Palatino" pitchFamily="2" charset="0"/>
              </a:rPr>
              <a:t>By </a:t>
            </a:r>
            <a:r>
              <a:rPr lang="en-US" altLang="zh-CN" dirty="0">
                <a:solidFill>
                  <a:srgbClr val="00B050"/>
                </a:solidFill>
                <a:latin typeface="Palatino" pitchFamily="2" charset="0"/>
              </a:rPr>
              <a:t>starting with the </a:t>
            </a:r>
            <a:r>
              <a:rPr lang="en-US" altLang="zh-CN" dirty="0"/>
              <a:t>the subtree that would contain Q</a:t>
            </a:r>
          </a:p>
          <a:p>
            <a:pPr lvl="1"/>
            <a:r>
              <a:rPr lang="en-US" altLang="zh-CN" dirty="0">
                <a:latin typeface="Palatino" pitchFamily="2" charset="0"/>
              </a:rPr>
              <a:t>Then</a:t>
            </a:r>
            <a:r>
              <a:rPr lang="zh-CN" altLang="en-US" dirty="0">
                <a:latin typeface="Palatino" pitchFamily="2" charset="0"/>
              </a:rPr>
              <a:t> </a:t>
            </a:r>
            <a:r>
              <a:rPr lang="en-US" altLang="zh-CN" dirty="0">
                <a:latin typeface="Palatino" pitchFamily="2" charset="0"/>
              </a:rPr>
              <a:t>recursively</a:t>
            </a:r>
            <a:r>
              <a:rPr lang="zh-CN" altLang="en-US" dirty="0">
                <a:latin typeface="Palatino" pitchFamily="2" charset="0"/>
              </a:rPr>
              <a:t> </a:t>
            </a:r>
            <a:r>
              <a:rPr lang="en-US" altLang="zh-CN" dirty="0">
                <a:latin typeface="Palatino" pitchFamily="2" charset="0"/>
              </a:rPr>
              <a:t>examine</a:t>
            </a:r>
            <a:r>
              <a:rPr lang="zh-CN" altLang="en-US" dirty="0">
                <a:latin typeface="Palatino" pitchFamily="2" charset="0"/>
              </a:rPr>
              <a:t> </a:t>
            </a:r>
            <a:r>
              <a:rPr lang="en-US" altLang="zh-CN" dirty="0">
                <a:latin typeface="Palatino" pitchFamily="2" charset="0"/>
              </a:rPr>
              <a:t>the</a:t>
            </a:r>
            <a:r>
              <a:rPr lang="zh-CN" altLang="en-US" dirty="0">
                <a:latin typeface="Palatino" pitchFamily="2" charset="0"/>
              </a:rPr>
              <a:t> </a:t>
            </a:r>
            <a:r>
              <a:rPr lang="en-US" altLang="zh-CN" dirty="0">
                <a:latin typeface="Palatino" pitchFamily="2" charset="0"/>
              </a:rPr>
              <a:t>subtrees</a:t>
            </a:r>
            <a:r>
              <a:rPr lang="zh-CN" altLang="en-US" dirty="0">
                <a:latin typeface="Palatino" pitchFamily="2" charset="0"/>
              </a:rPr>
              <a:t> </a:t>
            </a:r>
            <a:r>
              <a:rPr lang="en-US" altLang="zh-CN" dirty="0">
                <a:latin typeface="Palatino" pitchFamily="2" charset="0"/>
              </a:rPr>
              <a:t>that</a:t>
            </a:r>
            <a:r>
              <a:rPr lang="zh-CN" altLang="en-US" dirty="0">
                <a:latin typeface="Palatino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Palatino" pitchFamily="2" charset="0"/>
              </a:rPr>
              <a:t>may</a:t>
            </a:r>
            <a:r>
              <a:rPr lang="zh-CN" altLang="en-US" dirty="0">
                <a:solidFill>
                  <a:srgbClr val="00B050"/>
                </a:solidFill>
                <a:latin typeface="Palatino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Palatino" pitchFamily="2" charset="0"/>
              </a:rPr>
              <a:t>contain</a:t>
            </a:r>
            <a:r>
              <a:rPr lang="zh-CN" altLang="en-US" dirty="0">
                <a:solidFill>
                  <a:srgbClr val="00B050"/>
                </a:solidFill>
                <a:latin typeface="Palatino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Palatino" pitchFamily="2" charset="0"/>
              </a:rPr>
              <a:t>points “closer” to Q</a:t>
            </a:r>
          </a:p>
          <a:p>
            <a:pPr lvl="1"/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89CD03-8386-8648-82A5-DC2385313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7CB98E-EB2B-6B40-BAB6-9F520478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6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A7F0ED-9C64-7046-A184-C12A79492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708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NN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K-D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en-US" altLang="zh-CN" dirty="0">
                <a:solidFill>
                  <a:srgbClr val="00B050"/>
                </a:solidFill>
              </a:rPr>
              <a:t>,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Ideas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EFF1-ED89-CC47-BE5C-43D4EFCC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561" y="930167"/>
            <a:ext cx="4335837" cy="28936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17D143-31FD-A946-82E8-2EE255411B7D}"/>
              </a:ext>
            </a:extLst>
          </p:cNvPr>
          <p:cNvSpPr txBox="1"/>
          <p:nvPr/>
        </p:nvSpPr>
        <p:spPr>
          <a:xfrm>
            <a:off x="613719" y="4116996"/>
            <a:ext cx="78867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Palatino" pitchFamily="2" charset="0"/>
              </a:rPr>
              <a:t>If </a:t>
            </a:r>
            <a:r>
              <a:rPr lang="en-US" altLang="zh-CN" sz="2400" dirty="0">
                <a:solidFill>
                  <a:srgbClr val="0600FF"/>
                </a:solidFill>
                <a:effectLst/>
                <a:latin typeface="Palatino" pitchFamily="2" charset="0"/>
              </a:rPr>
              <a:t>d &gt; </a:t>
            </a:r>
            <a:r>
              <a:rPr lang="en-US" altLang="zh-CN" sz="2400" dirty="0" err="1">
                <a:solidFill>
                  <a:srgbClr val="0600FF"/>
                </a:solidFill>
                <a:effectLst/>
                <a:latin typeface="Palatino" pitchFamily="2" charset="0"/>
              </a:rPr>
              <a:t>dist</a:t>
            </a:r>
            <a:r>
              <a:rPr lang="en-US" altLang="zh-CN" sz="2400" dirty="0">
                <a:solidFill>
                  <a:srgbClr val="0600FF"/>
                </a:solidFill>
                <a:effectLst/>
                <a:latin typeface="Palatino" pitchFamily="2" charset="0"/>
              </a:rPr>
              <a:t>(</a:t>
            </a:r>
            <a:r>
              <a:rPr lang="en-US" altLang="zh-CN" sz="2400" dirty="0">
                <a:solidFill>
                  <a:srgbClr val="00FF00"/>
                </a:solidFill>
                <a:effectLst/>
                <a:latin typeface="Palatino" pitchFamily="2" charset="0"/>
              </a:rPr>
              <a:t>C</a:t>
            </a:r>
            <a:r>
              <a:rPr lang="en-US" altLang="zh-CN" sz="2400" dirty="0">
                <a:solidFill>
                  <a:srgbClr val="0600FF"/>
                </a:solidFill>
                <a:effectLst/>
                <a:latin typeface="Palatino" pitchFamily="2" charset="0"/>
              </a:rPr>
              <a:t>, Q)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Palatino" pitchFamily="2" charset="0"/>
              </a:rPr>
              <a:t>, then no point in BB(T) can be closer to Q than C.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Palatino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Palatino" pitchFamily="2" charset="0"/>
              </a:rPr>
              <a:t>Hence, no reason to search subtree rooted at T.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98B4D6-6AB0-D744-8429-41A03EA9FDF8}"/>
              </a:ext>
            </a:extLst>
          </p:cNvPr>
          <p:cNvSpPr txBox="1"/>
          <p:nvPr/>
        </p:nvSpPr>
        <p:spPr>
          <a:xfrm>
            <a:off x="628650" y="5096836"/>
            <a:ext cx="87628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Palatino" pitchFamily="2" charset="0"/>
              </a:rPr>
              <a:t>Update the best point so far, 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Palatino" pitchFamily="2" charset="0"/>
              </a:rPr>
              <a:t>if T is better: </a:t>
            </a:r>
          </a:p>
          <a:p>
            <a:r>
              <a:rPr lang="zh-CN" altLang="en-US" sz="2400" dirty="0">
                <a:solidFill>
                  <a:srgbClr val="000000"/>
                </a:solidFill>
                <a:latin typeface="Palatino" pitchFamily="2" charset="0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Palatino" pitchFamily="2" charset="0"/>
              </a:rPr>
              <a:t>if 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Palatino" pitchFamily="2" charset="0"/>
              </a:rPr>
              <a:t>dist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Palatino" pitchFamily="2" charset="0"/>
              </a:rPr>
              <a:t>(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Palatino" pitchFamily="2" charset="0"/>
              </a:rPr>
              <a:t>C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Palatino" pitchFamily="2" charset="0"/>
              </a:rPr>
              <a:t>, </a:t>
            </a:r>
            <a:r>
              <a:rPr lang="en-US" altLang="zh-CN" sz="2400" dirty="0">
                <a:solidFill>
                  <a:srgbClr val="0600FF"/>
                </a:solidFill>
                <a:latin typeface="Palatino" pitchFamily="2" charset="0"/>
              </a:rPr>
              <a:t>Q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Palatino" pitchFamily="2" charset="0"/>
              </a:rPr>
              <a:t>) &gt; 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Palatino" pitchFamily="2" charset="0"/>
              </a:rPr>
              <a:t>dist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Palatino" pitchFamily="2" charset="0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Palatino" pitchFamily="2" charset="0"/>
              </a:rPr>
              <a:t>T.data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Palatino" pitchFamily="2" charset="0"/>
              </a:rPr>
              <a:t>, Q), 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Palatino" pitchFamily="2" charset="0"/>
              </a:rPr>
              <a:t>C := </a:t>
            </a:r>
            <a:r>
              <a:rPr lang="en-US" altLang="zh-CN" sz="2400" dirty="0" err="1">
                <a:solidFill>
                  <a:srgbClr val="00B050"/>
                </a:solidFill>
                <a:effectLst/>
                <a:latin typeface="Palatino" pitchFamily="2" charset="0"/>
              </a:rPr>
              <a:t>T.data</a:t>
            </a:r>
            <a:endParaRPr lang="en-US" altLang="zh-CN" sz="2400" dirty="0">
              <a:solidFill>
                <a:srgbClr val="00B050"/>
              </a:solidFill>
              <a:effectLst/>
              <a:latin typeface="Palatino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67733C-D246-064E-B6FF-334415A4FD56}"/>
              </a:ext>
            </a:extLst>
          </p:cNvPr>
          <p:cNvSpPr txBox="1"/>
          <p:nvPr/>
        </p:nvSpPr>
        <p:spPr>
          <a:xfrm>
            <a:off x="613719" y="6076676"/>
            <a:ext cx="7170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Palatino" pitchFamily="2" charset="0"/>
              </a:rPr>
              <a:t>Recurse, but 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Palatino" pitchFamily="2" charset="0"/>
              </a:rPr>
              <a:t>start with the subtree “closer” to Q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Palatino" pitchFamily="2" charset="0"/>
              </a:rPr>
              <a:t>: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A324145-898A-C04E-A4F7-40905A2F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B3B471-D8D8-B34A-B75B-B55BFCA6B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78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890F108C-328B-934D-80FC-84187C8D74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1950" y="241300"/>
            <a:ext cx="8486775" cy="11430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Nearest Neighbor with KD Trees</a:t>
            </a:r>
          </a:p>
        </p:txBody>
      </p:sp>
      <p:grpSp>
        <p:nvGrpSpPr>
          <p:cNvPr id="106499" name="Group 3">
            <a:extLst>
              <a:ext uri="{FF2B5EF4-FFF2-40B4-BE49-F238E27FC236}">
                <a16:creationId xmlns:a16="http://schemas.microsoft.com/office/drawing/2014/main" id="{BEAE5DBB-3DD9-C74F-BD78-DA423BAE0CD1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600200"/>
            <a:ext cx="3263900" cy="2916238"/>
            <a:chOff x="1344" y="1056"/>
            <a:chExt cx="1824" cy="1632"/>
          </a:xfrm>
        </p:grpSpPr>
        <p:sp>
          <p:nvSpPr>
            <p:cNvPr id="106554" name="AutoShape 4">
              <a:extLst>
                <a:ext uri="{FF2B5EF4-FFF2-40B4-BE49-F238E27FC236}">
                  <a16:creationId xmlns:a16="http://schemas.microsoft.com/office/drawing/2014/main" id="{F5FB7D9B-A8B1-DB4E-B7CD-382BDEAA7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8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55" name="AutoShape 5">
              <a:extLst>
                <a:ext uri="{FF2B5EF4-FFF2-40B4-BE49-F238E27FC236}">
                  <a16:creationId xmlns:a16="http://schemas.microsoft.com/office/drawing/2014/main" id="{C9CB4B83-565E-4C42-9C95-AE3BFD7E6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56" name="AutoShape 6">
              <a:extLst>
                <a:ext uri="{FF2B5EF4-FFF2-40B4-BE49-F238E27FC236}">
                  <a16:creationId xmlns:a16="http://schemas.microsoft.com/office/drawing/2014/main" id="{044F722E-8226-874A-90B5-D08D62EA2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57" name="AutoShape 7">
              <a:extLst>
                <a:ext uri="{FF2B5EF4-FFF2-40B4-BE49-F238E27FC236}">
                  <a16:creationId xmlns:a16="http://schemas.microsoft.com/office/drawing/2014/main" id="{167E91C2-1DCD-C748-8371-3BE822F68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58" name="AutoShape 8">
              <a:extLst>
                <a:ext uri="{FF2B5EF4-FFF2-40B4-BE49-F238E27FC236}">
                  <a16:creationId xmlns:a16="http://schemas.microsoft.com/office/drawing/2014/main" id="{C0F98C9B-B49F-7441-B42F-5E20911CD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59" name="AutoShape 9">
              <a:extLst>
                <a:ext uri="{FF2B5EF4-FFF2-40B4-BE49-F238E27FC236}">
                  <a16:creationId xmlns:a16="http://schemas.microsoft.com/office/drawing/2014/main" id="{D93D5112-D9E8-184D-8C4F-F1EA166AB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30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60" name="AutoShape 10">
              <a:extLst>
                <a:ext uri="{FF2B5EF4-FFF2-40B4-BE49-F238E27FC236}">
                  <a16:creationId xmlns:a16="http://schemas.microsoft.com/office/drawing/2014/main" id="{5779651F-95CB-E44D-B3AB-80F5BC4C9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61" name="AutoShape 11">
              <a:extLst>
                <a:ext uri="{FF2B5EF4-FFF2-40B4-BE49-F238E27FC236}">
                  <a16:creationId xmlns:a16="http://schemas.microsoft.com/office/drawing/2014/main" id="{CDBA8F79-A1CC-D142-AFF6-9E686D335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53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62" name="AutoShape 12">
              <a:extLst>
                <a:ext uri="{FF2B5EF4-FFF2-40B4-BE49-F238E27FC236}">
                  <a16:creationId xmlns:a16="http://schemas.microsoft.com/office/drawing/2014/main" id="{60C14A63-A9FF-9F43-80DB-7D694F546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63" name="AutoShape 13">
              <a:extLst>
                <a:ext uri="{FF2B5EF4-FFF2-40B4-BE49-F238E27FC236}">
                  <a16:creationId xmlns:a16="http://schemas.microsoft.com/office/drawing/2014/main" id="{99EC6366-5ADA-7F49-B0BB-1E96D1C50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64" name="AutoShape 14">
              <a:extLst>
                <a:ext uri="{FF2B5EF4-FFF2-40B4-BE49-F238E27FC236}">
                  <a16:creationId xmlns:a16="http://schemas.microsoft.com/office/drawing/2014/main" id="{A2A2B8B2-EB0C-2A40-BF5B-3175040C1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65" name="AutoShape 15">
              <a:extLst>
                <a:ext uri="{FF2B5EF4-FFF2-40B4-BE49-F238E27FC236}">
                  <a16:creationId xmlns:a16="http://schemas.microsoft.com/office/drawing/2014/main" id="{EF8BC5A2-96F8-3A4D-A57A-6AA48B5CA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5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66" name="AutoShape 16">
              <a:extLst>
                <a:ext uri="{FF2B5EF4-FFF2-40B4-BE49-F238E27FC236}">
                  <a16:creationId xmlns:a16="http://schemas.microsoft.com/office/drawing/2014/main" id="{3123B559-E404-7A4A-8AAF-D247B5A37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67" name="AutoShape 17">
              <a:extLst>
                <a:ext uri="{FF2B5EF4-FFF2-40B4-BE49-F238E27FC236}">
                  <a16:creationId xmlns:a16="http://schemas.microsoft.com/office/drawing/2014/main" id="{E08011A2-A073-2D4A-990B-A3F872718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68" name="AutoShape 18">
              <a:extLst>
                <a:ext uri="{FF2B5EF4-FFF2-40B4-BE49-F238E27FC236}">
                  <a16:creationId xmlns:a16="http://schemas.microsoft.com/office/drawing/2014/main" id="{B7A7A991-2A77-C74D-A4C8-47F1E7170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72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69" name="AutoShape 19">
              <a:extLst>
                <a:ext uri="{FF2B5EF4-FFF2-40B4-BE49-F238E27FC236}">
                  <a16:creationId xmlns:a16="http://schemas.microsoft.com/office/drawing/2014/main" id="{A3B9D94A-81ED-B14E-89D5-D75C02F71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70" name="AutoShape 20">
              <a:extLst>
                <a:ext uri="{FF2B5EF4-FFF2-40B4-BE49-F238E27FC236}">
                  <a16:creationId xmlns:a16="http://schemas.microsoft.com/office/drawing/2014/main" id="{70D283A4-E46C-8A43-B4AB-08EF9AB88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71" name="AutoShape 21">
              <a:extLst>
                <a:ext uri="{FF2B5EF4-FFF2-40B4-BE49-F238E27FC236}">
                  <a16:creationId xmlns:a16="http://schemas.microsoft.com/office/drawing/2014/main" id="{322ADF2F-FA0C-8A4A-B046-EEF7B44D7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72" name="AutoShape 22">
              <a:extLst>
                <a:ext uri="{FF2B5EF4-FFF2-40B4-BE49-F238E27FC236}">
                  <a16:creationId xmlns:a16="http://schemas.microsoft.com/office/drawing/2014/main" id="{6CE6783A-434E-6349-891D-F375FC01F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73" name="AutoShape 23">
              <a:extLst>
                <a:ext uri="{FF2B5EF4-FFF2-40B4-BE49-F238E27FC236}">
                  <a16:creationId xmlns:a16="http://schemas.microsoft.com/office/drawing/2014/main" id="{79769623-79F2-2546-A301-54495E68A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74" name="AutoShape 24">
              <a:extLst>
                <a:ext uri="{FF2B5EF4-FFF2-40B4-BE49-F238E27FC236}">
                  <a16:creationId xmlns:a16="http://schemas.microsoft.com/office/drawing/2014/main" id="{55B276ED-8CE4-0941-A850-8F41FDD5A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75" name="AutoShape 25">
              <a:extLst>
                <a:ext uri="{FF2B5EF4-FFF2-40B4-BE49-F238E27FC236}">
                  <a16:creationId xmlns:a16="http://schemas.microsoft.com/office/drawing/2014/main" id="{C6B2E36A-7A4A-7943-9373-B104CC495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76" name="AutoShape 26">
              <a:extLst>
                <a:ext uri="{FF2B5EF4-FFF2-40B4-BE49-F238E27FC236}">
                  <a16:creationId xmlns:a16="http://schemas.microsoft.com/office/drawing/2014/main" id="{EFD0F65D-D176-5645-A319-40DFB1DBC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77" name="AutoShape 27">
              <a:extLst>
                <a:ext uri="{FF2B5EF4-FFF2-40B4-BE49-F238E27FC236}">
                  <a16:creationId xmlns:a16="http://schemas.microsoft.com/office/drawing/2014/main" id="{A0F41D7D-851F-1C42-99B3-1F73B710E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78" name="AutoShape 28">
              <a:extLst>
                <a:ext uri="{FF2B5EF4-FFF2-40B4-BE49-F238E27FC236}">
                  <a16:creationId xmlns:a16="http://schemas.microsoft.com/office/drawing/2014/main" id="{2BDBACE6-584B-FC44-9C9F-24C0BEB5A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79" name="AutoShape 29">
              <a:extLst>
                <a:ext uri="{FF2B5EF4-FFF2-40B4-BE49-F238E27FC236}">
                  <a16:creationId xmlns:a16="http://schemas.microsoft.com/office/drawing/2014/main" id="{9E6C2AEE-94B0-3746-ACE6-76DE0654B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80" name="AutoShape 30">
              <a:extLst>
                <a:ext uri="{FF2B5EF4-FFF2-40B4-BE49-F238E27FC236}">
                  <a16:creationId xmlns:a16="http://schemas.microsoft.com/office/drawing/2014/main" id="{ECD390E5-04FA-5541-83A5-0CF5993CF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6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81" name="AutoShape 31">
              <a:extLst>
                <a:ext uri="{FF2B5EF4-FFF2-40B4-BE49-F238E27FC236}">
                  <a16:creationId xmlns:a16="http://schemas.microsoft.com/office/drawing/2014/main" id="{38CA4F0F-7D5E-3644-BA01-065F8601A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82" name="AutoShape 32">
              <a:extLst>
                <a:ext uri="{FF2B5EF4-FFF2-40B4-BE49-F238E27FC236}">
                  <a16:creationId xmlns:a16="http://schemas.microsoft.com/office/drawing/2014/main" id="{6B978A71-8461-4243-A6E5-E9240F54B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83" name="AutoShape 33">
              <a:extLst>
                <a:ext uri="{FF2B5EF4-FFF2-40B4-BE49-F238E27FC236}">
                  <a16:creationId xmlns:a16="http://schemas.microsoft.com/office/drawing/2014/main" id="{ACF396C9-F8DB-F147-B32F-B418ECDCE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84" name="AutoShape 34">
              <a:extLst>
                <a:ext uri="{FF2B5EF4-FFF2-40B4-BE49-F238E27FC236}">
                  <a16:creationId xmlns:a16="http://schemas.microsoft.com/office/drawing/2014/main" id="{9A0BFAF3-4086-234A-9AE3-BB06A131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85" name="AutoShape 35">
              <a:extLst>
                <a:ext uri="{FF2B5EF4-FFF2-40B4-BE49-F238E27FC236}">
                  <a16:creationId xmlns:a16="http://schemas.microsoft.com/office/drawing/2014/main" id="{D7B1B5CA-8C1D-4B4C-B4CF-3B9DEB0BD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86" name="AutoShape 36">
              <a:extLst>
                <a:ext uri="{FF2B5EF4-FFF2-40B4-BE49-F238E27FC236}">
                  <a16:creationId xmlns:a16="http://schemas.microsoft.com/office/drawing/2014/main" id="{D7E7341D-A628-7F49-AE5B-F1A5C5495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6587" name="Rectangle 37">
              <a:extLst>
                <a:ext uri="{FF2B5EF4-FFF2-40B4-BE49-F238E27FC236}">
                  <a16:creationId xmlns:a16="http://schemas.microsoft.com/office/drawing/2014/main" id="{7A88AF3B-7925-074A-A013-ECEFB9A96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056"/>
              <a:ext cx="1824" cy="16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106500" name="Line 38">
            <a:extLst>
              <a:ext uri="{FF2B5EF4-FFF2-40B4-BE49-F238E27FC236}">
                <a16:creationId xmlns:a16="http://schemas.microsoft.com/office/drawing/2014/main" id="{F4E22082-97E5-104F-B468-7269092002D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600200"/>
            <a:ext cx="0" cy="289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01" name="Line 39">
            <a:extLst>
              <a:ext uri="{FF2B5EF4-FFF2-40B4-BE49-F238E27FC236}">
                <a16:creationId xmlns:a16="http://schemas.microsoft.com/office/drawing/2014/main" id="{B009AF8F-9379-BF4A-9DE5-CC1CE3A5D9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9718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02" name="Line 40">
            <a:extLst>
              <a:ext uri="{FF2B5EF4-FFF2-40B4-BE49-F238E27FC236}">
                <a16:creationId xmlns:a16="http://schemas.microsoft.com/office/drawing/2014/main" id="{625A294F-4206-5945-9609-98957059A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9718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03" name="Line 41">
            <a:extLst>
              <a:ext uri="{FF2B5EF4-FFF2-40B4-BE49-F238E27FC236}">
                <a16:creationId xmlns:a16="http://schemas.microsoft.com/office/drawing/2014/main" id="{3C50FDB0-FBC6-E841-8008-0A18A4A3893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9624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04" name="Line 42">
            <a:extLst>
              <a:ext uri="{FF2B5EF4-FFF2-40B4-BE49-F238E27FC236}">
                <a16:creationId xmlns:a16="http://schemas.microsoft.com/office/drawing/2014/main" id="{C7B084E7-9BB0-EB40-A289-9E509DF10B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32766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05" name="Line 43">
            <a:extLst>
              <a:ext uri="{FF2B5EF4-FFF2-40B4-BE49-F238E27FC236}">
                <a16:creationId xmlns:a16="http://schemas.microsoft.com/office/drawing/2014/main" id="{536123FA-9997-1442-8C2E-43C7AD2B3E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16002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06" name="Line 44">
            <a:extLst>
              <a:ext uri="{FF2B5EF4-FFF2-40B4-BE49-F238E27FC236}">
                <a16:creationId xmlns:a16="http://schemas.microsoft.com/office/drawing/2014/main" id="{FD8E38E2-5D31-3042-9F12-D18F87C759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3622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07" name="Line 45">
            <a:extLst>
              <a:ext uri="{FF2B5EF4-FFF2-40B4-BE49-F238E27FC236}">
                <a16:creationId xmlns:a16="http://schemas.microsoft.com/office/drawing/2014/main" id="{39C676E7-0E23-F342-8EB5-09F58C9DB3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6002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08" name="Line 46">
            <a:extLst>
              <a:ext uri="{FF2B5EF4-FFF2-40B4-BE49-F238E27FC236}">
                <a16:creationId xmlns:a16="http://schemas.microsoft.com/office/drawing/2014/main" id="{62B1D910-0D0C-DE48-B67D-E1084807D1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2766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09" name="Line 47">
            <a:extLst>
              <a:ext uri="{FF2B5EF4-FFF2-40B4-BE49-F238E27FC236}">
                <a16:creationId xmlns:a16="http://schemas.microsoft.com/office/drawing/2014/main" id="{FF121AC8-907B-BA48-9A67-216DBED7C0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27432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10" name="Oval 48">
            <a:extLst>
              <a:ext uri="{FF2B5EF4-FFF2-40B4-BE49-F238E27FC236}">
                <a16:creationId xmlns:a16="http://schemas.microsoft.com/office/drawing/2014/main" id="{CDDF5551-409B-1A48-B1E1-C0569347A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6511" name="Oval 49">
            <a:extLst>
              <a:ext uri="{FF2B5EF4-FFF2-40B4-BE49-F238E27FC236}">
                <a16:creationId xmlns:a16="http://schemas.microsoft.com/office/drawing/2014/main" id="{811F4289-458C-7243-AAE2-F8DCEE5A5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6512" name="Oval 50">
            <a:extLst>
              <a:ext uri="{FF2B5EF4-FFF2-40B4-BE49-F238E27FC236}">
                <a16:creationId xmlns:a16="http://schemas.microsoft.com/office/drawing/2014/main" id="{12EB41C3-B3E4-9346-8192-4B4C45A3F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6513" name="Oval 51">
            <a:extLst>
              <a:ext uri="{FF2B5EF4-FFF2-40B4-BE49-F238E27FC236}">
                <a16:creationId xmlns:a16="http://schemas.microsoft.com/office/drawing/2014/main" id="{D4DCC890-2CEB-7047-9FAE-2168C5C8C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6514" name="Line 52">
            <a:extLst>
              <a:ext uri="{FF2B5EF4-FFF2-40B4-BE49-F238E27FC236}">
                <a16:creationId xmlns:a16="http://schemas.microsoft.com/office/drawing/2014/main" id="{4CB9D3CE-57F1-B447-9643-95B419C0B5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88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15" name="Line 53">
            <a:extLst>
              <a:ext uri="{FF2B5EF4-FFF2-40B4-BE49-F238E27FC236}">
                <a16:creationId xmlns:a16="http://schemas.microsoft.com/office/drawing/2014/main" id="{977F312A-3876-7243-8AC8-C06699B99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16" name="Oval 54">
            <a:extLst>
              <a:ext uri="{FF2B5EF4-FFF2-40B4-BE49-F238E27FC236}">
                <a16:creationId xmlns:a16="http://schemas.microsoft.com/office/drawing/2014/main" id="{55502F7A-848B-0543-8B9E-87D62BE69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6517" name="Oval 55">
            <a:extLst>
              <a:ext uri="{FF2B5EF4-FFF2-40B4-BE49-F238E27FC236}">
                <a16:creationId xmlns:a16="http://schemas.microsoft.com/office/drawing/2014/main" id="{8AE2D823-AADE-4249-9F93-D31DFE9B1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6518" name="Oval 56">
            <a:extLst>
              <a:ext uri="{FF2B5EF4-FFF2-40B4-BE49-F238E27FC236}">
                <a16:creationId xmlns:a16="http://schemas.microsoft.com/office/drawing/2014/main" id="{6050B8D9-56AF-2742-B503-851C1B44C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6519" name="Line 57">
            <a:extLst>
              <a:ext uri="{FF2B5EF4-FFF2-40B4-BE49-F238E27FC236}">
                <a16:creationId xmlns:a16="http://schemas.microsoft.com/office/drawing/2014/main" id="{D79E985A-0CEF-B643-9DE0-02970BB7E8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20" name="Line 58">
            <a:extLst>
              <a:ext uri="{FF2B5EF4-FFF2-40B4-BE49-F238E27FC236}">
                <a16:creationId xmlns:a16="http://schemas.microsoft.com/office/drawing/2014/main" id="{685C2EC2-A5FF-E647-99D3-8D2B04952C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21" name="Oval 59">
            <a:extLst>
              <a:ext uri="{FF2B5EF4-FFF2-40B4-BE49-F238E27FC236}">
                <a16:creationId xmlns:a16="http://schemas.microsoft.com/office/drawing/2014/main" id="{E872C550-A1D8-D24A-ACB1-ECA6E19DD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6522" name="Oval 60">
            <a:extLst>
              <a:ext uri="{FF2B5EF4-FFF2-40B4-BE49-F238E27FC236}">
                <a16:creationId xmlns:a16="http://schemas.microsoft.com/office/drawing/2014/main" id="{EFFBC660-F599-F44B-A199-42F5D461F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895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6523" name="Line 61">
            <a:extLst>
              <a:ext uri="{FF2B5EF4-FFF2-40B4-BE49-F238E27FC236}">
                <a16:creationId xmlns:a16="http://schemas.microsoft.com/office/drawing/2014/main" id="{7E473BA0-14B8-774D-917F-F56F884B64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3048000"/>
            <a:ext cx="3810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24" name="Line 62">
            <a:extLst>
              <a:ext uri="{FF2B5EF4-FFF2-40B4-BE49-F238E27FC236}">
                <a16:creationId xmlns:a16="http://schemas.microsoft.com/office/drawing/2014/main" id="{91AC84CB-8082-7442-A715-0E816F8E30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25" name="Oval 63">
            <a:extLst>
              <a:ext uri="{FF2B5EF4-FFF2-40B4-BE49-F238E27FC236}">
                <a16:creationId xmlns:a16="http://schemas.microsoft.com/office/drawing/2014/main" id="{637D722D-3237-D54C-9857-E17CE1ECE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895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6526" name="Line 64">
            <a:extLst>
              <a:ext uri="{FF2B5EF4-FFF2-40B4-BE49-F238E27FC236}">
                <a16:creationId xmlns:a16="http://schemas.microsoft.com/office/drawing/2014/main" id="{DEEA284A-32BD-B84E-A683-37ED31AA4A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18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27" name="Line 65">
            <a:extLst>
              <a:ext uri="{FF2B5EF4-FFF2-40B4-BE49-F238E27FC236}">
                <a16:creationId xmlns:a16="http://schemas.microsoft.com/office/drawing/2014/main" id="{913E2C13-57F6-E146-99CC-A0FD7EC470C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28" name="Oval 66">
            <a:extLst>
              <a:ext uri="{FF2B5EF4-FFF2-40B4-BE49-F238E27FC236}">
                <a16:creationId xmlns:a16="http://schemas.microsoft.com/office/drawing/2014/main" id="{6E233E8C-58C6-244D-8FB5-C6E31C265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133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6529" name="Line 67">
            <a:extLst>
              <a:ext uri="{FF2B5EF4-FFF2-40B4-BE49-F238E27FC236}">
                <a16:creationId xmlns:a16="http://schemas.microsoft.com/office/drawing/2014/main" id="{1C1FBABA-E738-614F-9BF0-E52934D1F5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2600" y="2286000"/>
            <a:ext cx="685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30" name="Line 68">
            <a:extLst>
              <a:ext uri="{FF2B5EF4-FFF2-40B4-BE49-F238E27FC236}">
                <a16:creationId xmlns:a16="http://schemas.microsoft.com/office/drawing/2014/main" id="{7B86E341-A3A3-E94E-BC91-49091F1C080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2286000"/>
            <a:ext cx="685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31" name="Oval 69">
            <a:extLst>
              <a:ext uri="{FF2B5EF4-FFF2-40B4-BE49-F238E27FC236}">
                <a16:creationId xmlns:a16="http://schemas.microsoft.com/office/drawing/2014/main" id="{AAEEC7D9-71EE-6B4F-8085-D3E592162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6532" name="Oval 70">
            <a:extLst>
              <a:ext uri="{FF2B5EF4-FFF2-40B4-BE49-F238E27FC236}">
                <a16:creationId xmlns:a16="http://schemas.microsoft.com/office/drawing/2014/main" id="{E98BFE79-FBF0-7149-9AB6-2E4688AF7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6533" name="Line 71">
            <a:extLst>
              <a:ext uri="{FF2B5EF4-FFF2-40B4-BE49-F238E27FC236}">
                <a16:creationId xmlns:a16="http://schemas.microsoft.com/office/drawing/2014/main" id="{F43E57ED-5D37-5244-847F-404D66C571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34" name="Line 72">
            <a:extLst>
              <a:ext uri="{FF2B5EF4-FFF2-40B4-BE49-F238E27FC236}">
                <a16:creationId xmlns:a16="http://schemas.microsoft.com/office/drawing/2014/main" id="{F5713375-1EED-4B4A-B39B-6B4464A35C4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35" name="Oval 73">
            <a:extLst>
              <a:ext uri="{FF2B5EF4-FFF2-40B4-BE49-F238E27FC236}">
                <a16:creationId xmlns:a16="http://schemas.microsoft.com/office/drawing/2014/main" id="{E1B5E5BD-1BED-CA44-8171-D48741AB6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6536" name="Oval 74">
            <a:extLst>
              <a:ext uri="{FF2B5EF4-FFF2-40B4-BE49-F238E27FC236}">
                <a16:creationId xmlns:a16="http://schemas.microsoft.com/office/drawing/2014/main" id="{FBAC53E6-28EF-7142-BF21-EE14FC094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6537" name="Line 75">
            <a:extLst>
              <a:ext uri="{FF2B5EF4-FFF2-40B4-BE49-F238E27FC236}">
                <a16:creationId xmlns:a16="http://schemas.microsoft.com/office/drawing/2014/main" id="{62370247-08A7-754A-97E7-14A16479FB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38" name="Line 76">
            <a:extLst>
              <a:ext uri="{FF2B5EF4-FFF2-40B4-BE49-F238E27FC236}">
                <a16:creationId xmlns:a16="http://schemas.microsoft.com/office/drawing/2014/main" id="{B78E2ED3-89AF-E146-B525-DD37F8BFCB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39" name="Oval 77">
            <a:extLst>
              <a:ext uri="{FF2B5EF4-FFF2-40B4-BE49-F238E27FC236}">
                <a16:creationId xmlns:a16="http://schemas.microsoft.com/office/drawing/2014/main" id="{BDCC61EA-30CC-AE43-BFA0-C63CAE62E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6540" name="Oval 78">
            <a:extLst>
              <a:ext uri="{FF2B5EF4-FFF2-40B4-BE49-F238E27FC236}">
                <a16:creationId xmlns:a16="http://schemas.microsoft.com/office/drawing/2014/main" id="{BB49AA5F-09C1-4240-97F5-84F822C47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6541" name="Line 79">
            <a:extLst>
              <a:ext uri="{FF2B5EF4-FFF2-40B4-BE49-F238E27FC236}">
                <a16:creationId xmlns:a16="http://schemas.microsoft.com/office/drawing/2014/main" id="{A28398DF-F5A4-9C44-977D-7CF2BEB861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84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42" name="Line 80">
            <a:extLst>
              <a:ext uri="{FF2B5EF4-FFF2-40B4-BE49-F238E27FC236}">
                <a16:creationId xmlns:a16="http://schemas.microsoft.com/office/drawing/2014/main" id="{E9D51B36-D88C-3F4E-A2E6-5A60E90900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43" name="Oval 81">
            <a:extLst>
              <a:ext uri="{FF2B5EF4-FFF2-40B4-BE49-F238E27FC236}">
                <a16:creationId xmlns:a16="http://schemas.microsoft.com/office/drawing/2014/main" id="{002DE651-4F03-2245-8627-720DD8097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6544" name="Oval 82">
            <a:extLst>
              <a:ext uri="{FF2B5EF4-FFF2-40B4-BE49-F238E27FC236}">
                <a16:creationId xmlns:a16="http://schemas.microsoft.com/office/drawing/2014/main" id="{090FBD89-0B06-CE41-B896-931744B3D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6545" name="Line 83">
            <a:extLst>
              <a:ext uri="{FF2B5EF4-FFF2-40B4-BE49-F238E27FC236}">
                <a16:creationId xmlns:a16="http://schemas.microsoft.com/office/drawing/2014/main" id="{CFA3C82D-0F41-D540-A380-5261413AA7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46" name="Line 84">
            <a:extLst>
              <a:ext uri="{FF2B5EF4-FFF2-40B4-BE49-F238E27FC236}">
                <a16:creationId xmlns:a16="http://schemas.microsoft.com/office/drawing/2014/main" id="{0EB96FBF-39B8-F34E-B12D-BCAC58351F9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47" name="Oval 85">
            <a:extLst>
              <a:ext uri="{FF2B5EF4-FFF2-40B4-BE49-F238E27FC236}">
                <a16:creationId xmlns:a16="http://schemas.microsoft.com/office/drawing/2014/main" id="{B4FD4096-8B20-B444-B7A2-5B544D3BE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6548" name="Oval 86">
            <a:extLst>
              <a:ext uri="{FF2B5EF4-FFF2-40B4-BE49-F238E27FC236}">
                <a16:creationId xmlns:a16="http://schemas.microsoft.com/office/drawing/2014/main" id="{F90AC33A-96DB-F14E-8DF0-EF5EEAEA7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6549" name="Line 87">
            <a:extLst>
              <a:ext uri="{FF2B5EF4-FFF2-40B4-BE49-F238E27FC236}">
                <a16:creationId xmlns:a16="http://schemas.microsoft.com/office/drawing/2014/main" id="{FDACE13F-D14D-B74F-8374-8551F4C891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50" name="Line 88">
            <a:extLst>
              <a:ext uri="{FF2B5EF4-FFF2-40B4-BE49-F238E27FC236}">
                <a16:creationId xmlns:a16="http://schemas.microsoft.com/office/drawing/2014/main" id="{777B1C68-D206-594A-B791-B7090B5947C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79" name="Rectangle 89">
            <a:extLst>
              <a:ext uri="{FF2B5EF4-FFF2-40B4-BE49-F238E27FC236}">
                <a16:creationId xmlns:a16="http://schemas.microsoft.com/office/drawing/2014/main" id="{666D7188-3758-4B42-A5BC-B34CEBCE0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8" y="4724400"/>
            <a:ext cx="8488362" cy="892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600" dirty="0">
                <a:latin typeface="+mn-lt"/>
              </a:rPr>
              <a:t>Traverse the tree, looking for the rectangle that contains the query.</a:t>
            </a:r>
          </a:p>
        </p:txBody>
      </p:sp>
      <p:sp>
        <p:nvSpPr>
          <p:cNvPr id="106552" name="Oval 90">
            <a:extLst>
              <a:ext uri="{FF2B5EF4-FFF2-40B4-BE49-F238E27FC236}">
                <a16:creationId xmlns:a16="http://schemas.microsoft.com/office/drawing/2014/main" id="{9138E045-2407-4D44-A31E-23355141A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438400"/>
            <a:ext cx="76200" cy="76200"/>
          </a:xfrm>
          <a:prstGeom prst="ellipse">
            <a:avLst/>
          </a:prstGeom>
          <a:solidFill>
            <a:srgbClr val="FF0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6553" name="AutoShape 91">
            <a:extLst>
              <a:ext uri="{FF2B5EF4-FFF2-40B4-BE49-F238E27FC236}">
                <a16:creationId xmlns:a16="http://schemas.microsoft.com/office/drawing/2014/main" id="{87907290-5158-854B-AD7B-5818A978E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667000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77E71B5-7C78-BA4F-9799-BA8273E23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150E62-76E5-B74B-94F0-C7767C102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22" name="Group 3">
            <a:extLst>
              <a:ext uri="{FF2B5EF4-FFF2-40B4-BE49-F238E27FC236}">
                <a16:creationId xmlns:a16="http://schemas.microsoft.com/office/drawing/2014/main" id="{A33F0632-278E-A641-BB74-BBA89DD512EB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600200"/>
            <a:ext cx="3263900" cy="2916238"/>
            <a:chOff x="1344" y="1056"/>
            <a:chExt cx="1824" cy="1632"/>
          </a:xfrm>
        </p:grpSpPr>
        <p:sp>
          <p:nvSpPr>
            <p:cNvPr id="107580" name="AutoShape 4">
              <a:extLst>
                <a:ext uri="{FF2B5EF4-FFF2-40B4-BE49-F238E27FC236}">
                  <a16:creationId xmlns:a16="http://schemas.microsoft.com/office/drawing/2014/main" id="{D2027FB7-E023-2E47-BEC5-25A366A94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8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581" name="AutoShape 5">
              <a:extLst>
                <a:ext uri="{FF2B5EF4-FFF2-40B4-BE49-F238E27FC236}">
                  <a16:creationId xmlns:a16="http://schemas.microsoft.com/office/drawing/2014/main" id="{6E24FCC9-03D7-3348-8056-4942EFB83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582" name="AutoShape 6">
              <a:extLst>
                <a:ext uri="{FF2B5EF4-FFF2-40B4-BE49-F238E27FC236}">
                  <a16:creationId xmlns:a16="http://schemas.microsoft.com/office/drawing/2014/main" id="{DFC71D8F-5C49-3A40-81D2-5E3683296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583" name="AutoShape 7">
              <a:extLst>
                <a:ext uri="{FF2B5EF4-FFF2-40B4-BE49-F238E27FC236}">
                  <a16:creationId xmlns:a16="http://schemas.microsoft.com/office/drawing/2014/main" id="{061B92C2-78D8-F140-AD4C-D2BE829FB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584" name="AutoShape 8">
              <a:extLst>
                <a:ext uri="{FF2B5EF4-FFF2-40B4-BE49-F238E27FC236}">
                  <a16:creationId xmlns:a16="http://schemas.microsoft.com/office/drawing/2014/main" id="{CB118703-5736-DE4E-B3A3-02C24EFA8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585" name="AutoShape 9">
              <a:extLst>
                <a:ext uri="{FF2B5EF4-FFF2-40B4-BE49-F238E27FC236}">
                  <a16:creationId xmlns:a16="http://schemas.microsoft.com/office/drawing/2014/main" id="{1391B7FF-2482-7248-9BD1-C396DDED5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30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586" name="AutoShape 10">
              <a:extLst>
                <a:ext uri="{FF2B5EF4-FFF2-40B4-BE49-F238E27FC236}">
                  <a16:creationId xmlns:a16="http://schemas.microsoft.com/office/drawing/2014/main" id="{98C9EE04-B5EA-4046-964D-8BCC3537A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587" name="AutoShape 11">
              <a:extLst>
                <a:ext uri="{FF2B5EF4-FFF2-40B4-BE49-F238E27FC236}">
                  <a16:creationId xmlns:a16="http://schemas.microsoft.com/office/drawing/2014/main" id="{6FBAAC42-D438-A54D-8487-7523F35C3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53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588" name="AutoShape 12">
              <a:extLst>
                <a:ext uri="{FF2B5EF4-FFF2-40B4-BE49-F238E27FC236}">
                  <a16:creationId xmlns:a16="http://schemas.microsoft.com/office/drawing/2014/main" id="{10086C53-8DD1-6147-9522-B5B2D2E7E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589" name="AutoShape 13">
              <a:extLst>
                <a:ext uri="{FF2B5EF4-FFF2-40B4-BE49-F238E27FC236}">
                  <a16:creationId xmlns:a16="http://schemas.microsoft.com/office/drawing/2014/main" id="{46D384EF-DF33-C849-A975-3A8373A3E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590" name="AutoShape 14">
              <a:extLst>
                <a:ext uri="{FF2B5EF4-FFF2-40B4-BE49-F238E27FC236}">
                  <a16:creationId xmlns:a16="http://schemas.microsoft.com/office/drawing/2014/main" id="{35CDF1BF-49F3-FE4E-A702-AA3A18639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591" name="AutoShape 15">
              <a:extLst>
                <a:ext uri="{FF2B5EF4-FFF2-40B4-BE49-F238E27FC236}">
                  <a16:creationId xmlns:a16="http://schemas.microsoft.com/office/drawing/2014/main" id="{8CBD2898-0E07-5C40-825C-433B2337F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5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592" name="AutoShape 16">
              <a:extLst>
                <a:ext uri="{FF2B5EF4-FFF2-40B4-BE49-F238E27FC236}">
                  <a16:creationId xmlns:a16="http://schemas.microsoft.com/office/drawing/2014/main" id="{C49D4E42-E9B8-C34A-886F-A020C6CCE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593" name="AutoShape 17">
              <a:extLst>
                <a:ext uri="{FF2B5EF4-FFF2-40B4-BE49-F238E27FC236}">
                  <a16:creationId xmlns:a16="http://schemas.microsoft.com/office/drawing/2014/main" id="{8EB21084-1B89-3F43-AA2A-03C707025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594" name="AutoShape 18">
              <a:extLst>
                <a:ext uri="{FF2B5EF4-FFF2-40B4-BE49-F238E27FC236}">
                  <a16:creationId xmlns:a16="http://schemas.microsoft.com/office/drawing/2014/main" id="{CAB35EA5-98C9-9549-9D71-A8324598C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72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595" name="AutoShape 19">
              <a:extLst>
                <a:ext uri="{FF2B5EF4-FFF2-40B4-BE49-F238E27FC236}">
                  <a16:creationId xmlns:a16="http://schemas.microsoft.com/office/drawing/2014/main" id="{61B2EFFB-EEE0-9542-BEE4-F17B97358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596" name="AutoShape 20">
              <a:extLst>
                <a:ext uri="{FF2B5EF4-FFF2-40B4-BE49-F238E27FC236}">
                  <a16:creationId xmlns:a16="http://schemas.microsoft.com/office/drawing/2014/main" id="{6C0D50EF-1829-284C-B38A-E99AD52DD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597" name="AutoShape 21">
              <a:extLst>
                <a:ext uri="{FF2B5EF4-FFF2-40B4-BE49-F238E27FC236}">
                  <a16:creationId xmlns:a16="http://schemas.microsoft.com/office/drawing/2014/main" id="{9DE5BC2D-8ED6-4C4F-8D5A-B6D4D9732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598" name="AutoShape 22">
              <a:extLst>
                <a:ext uri="{FF2B5EF4-FFF2-40B4-BE49-F238E27FC236}">
                  <a16:creationId xmlns:a16="http://schemas.microsoft.com/office/drawing/2014/main" id="{8B5D868F-8FB4-F841-97CC-6F69969C7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599" name="AutoShape 23">
              <a:extLst>
                <a:ext uri="{FF2B5EF4-FFF2-40B4-BE49-F238E27FC236}">
                  <a16:creationId xmlns:a16="http://schemas.microsoft.com/office/drawing/2014/main" id="{D10E2BE7-D42F-764D-A2CA-7CC90ED74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600" name="AutoShape 24">
              <a:extLst>
                <a:ext uri="{FF2B5EF4-FFF2-40B4-BE49-F238E27FC236}">
                  <a16:creationId xmlns:a16="http://schemas.microsoft.com/office/drawing/2014/main" id="{804C662D-AD07-324D-AB03-DC548C45F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601" name="AutoShape 25">
              <a:extLst>
                <a:ext uri="{FF2B5EF4-FFF2-40B4-BE49-F238E27FC236}">
                  <a16:creationId xmlns:a16="http://schemas.microsoft.com/office/drawing/2014/main" id="{BC2EB67D-1DFA-4446-8E08-EF8BB76A9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602" name="AutoShape 26">
              <a:extLst>
                <a:ext uri="{FF2B5EF4-FFF2-40B4-BE49-F238E27FC236}">
                  <a16:creationId xmlns:a16="http://schemas.microsoft.com/office/drawing/2014/main" id="{133C36E4-A173-844E-9393-430AB5AFF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603" name="AutoShape 27">
              <a:extLst>
                <a:ext uri="{FF2B5EF4-FFF2-40B4-BE49-F238E27FC236}">
                  <a16:creationId xmlns:a16="http://schemas.microsoft.com/office/drawing/2014/main" id="{43A160C7-AC40-B642-B6AE-A9A1F3151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604" name="AutoShape 28">
              <a:extLst>
                <a:ext uri="{FF2B5EF4-FFF2-40B4-BE49-F238E27FC236}">
                  <a16:creationId xmlns:a16="http://schemas.microsoft.com/office/drawing/2014/main" id="{8D375D2A-10D1-6E49-B7E8-9747918DF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605" name="AutoShape 29">
              <a:extLst>
                <a:ext uri="{FF2B5EF4-FFF2-40B4-BE49-F238E27FC236}">
                  <a16:creationId xmlns:a16="http://schemas.microsoft.com/office/drawing/2014/main" id="{739B5028-FA27-7549-B3D4-5CC29D840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606" name="AutoShape 30">
              <a:extLst>
                <a:ext uri="{FF2B5EF4-FFF2-40B4-BE49-F238E27FC236}">
                  <a16:creationId xmlns:a16="http://schemas.microsoft.com/office/drawing/2014/main" id="{AE1EF3D0-5E68-C340-B354-AF5226F4D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6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607" name="AutoShape 31">
              <a:extLst>
                <a:ext uri="{FF2B5EF4-FFF2-40B4-BE49-F238E27FC236}">
                  <a16:creationId xmlns:a16="http://schemas.microsoft.com/office/drawing/2014/main" id="{0C12E533-0633-764C-8539-7DA8E5989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608" name="AutoShape 32">
              <a:extLst>
                <a:ext uri="{FF2B5EF4-FFF2-40B4-BE49-F238E27FC236}">
                  <a16:creationId xmlns:a16="http://schemas.microsoft.com/office/drawing/2014/main" id="{F1B2ADD5-4152-D243-86A6-1DD263507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609" name="AutoShape 33">
              <a:extLst>
                <a:ext uri="{FF2B5EF4-FFF2-40B4-BE49-F238E27FC236}">
                  <a16:creationId xmlns:a16="http://schemas.microsoft.com/office/drawing/2014/main" id="{6D2E7F86-EB26-F942-80A7-35127B98C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610" name="AutoShape 34">
              <a:extLst>
                <a:ext uri="{FF2B5EF4-FFF2-40B4-BE49-F238E27FC236}">
                  <a16:creationId xmlns:a16="http://schemas.microsoft.com/office/drawing/2014/main" id="{4F9CFDEE-F8EC-9447-AA40-ED59D2B99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611" name="AutoShape 35">
              <a:extLst>
                <a:ext uri="{FF2B5EF4-FFF2-40B4-BE49-F238E27FC236}">
                  <a16:creationId xmlns:a16="http://schemas.microsoft.com/office/drawing/2014/main" id="{AAA1E44E-1687-D04D-B5CE-8604C0508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612" name="AutoShape 36">
              <a:extLst>
                <a:ext uri="{FF2B5EF4-FFF2-40B4-BE49-F238E27FC236}">
                  <a16:creationId xmlns:a16="http://schemas.microsoft.com/office/drawing/2014/main" id="{7E053EC4-478D-3A42-9B35-07446C72D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7613" name="Rectangle 37">
              <a:extLst>
                <a:ext uri="{FF2B5EF4-FFF2-40B4-BE49-F238E27FC236}">
                  <a16:creationId xmlns:a16="http://schemas.microsoft.com/office/drawing/2014/main" id="{D6C2049D-931F-5140-9FE0-B7CF03B9F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056"/>
              <a:ext cx="1824" cy="16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107523" name="Line 38">
            <a:extLst>
              <a:ext uri="{FF2B5EF4-FFF2-40B4-BE49-F238E27FC236}">
                <a16:creationId xmlns:a16="http://schemas.microsoft.com/office/drawing/2014/main" id="{5981E7B3-A452-E242-B80D-EE3DA9016D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600200"/>
            <a:ext cx="0" cy="289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4" name="Line 39">
            <a:extLst>
              <a:ext uri="{FF2B5EF4-FFF2-40B4-BE49-F238E27FC236}">
                <a16:creationId xmlns:a16="http://schemas.microsoft.com/office/drawing/2014/main" id="{968560B6-6E45-6A47-A382-C66E3FFD47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9718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5" name="Line 40">
            <a:extLst>
              <a:ext uri="{FF2B5EF4-FFF2-40B4-BE49-F238E27FC236}">
                <a16:creationId xmlns:a16="http://schemas.microsoft.com/office/drawing/2014/main" id="{C83C0BF2-8D98-3047-BE49-793377FF25E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9718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6" name="Line 41">
            <a:extLst>
              <a:ext uri="{FF2B5EF4-FFF2-40B4-BE49-F238E27FC236}">
                <a16:creationId xmlns:a16="http://schemas.microsoft.com/office/drawing/2014/main" id="{E063B288-B87F-A041-AB87-9E63286A2FB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9624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7" name="Line 42">
            <a:extLst>
              <a:ext uri="{FF2B5EF4-FFF2-40B4-BE49-F238E27FC236}">
                <a16:creationId xmlns:a16="http://schemas.microsoft.com/office/drawing/2014/main" id="{9C58248D-6F88-A947-893F-4EA0C1603B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32766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8" name="Line 43">
            <a:extLst>
              <a:ext uri="{FF2B5EF4-FFF2-40B4-BE49-F238E27FC236}">
                <a16:creationId xmlns:a16="http://schemas.microsoft.com/office/drawing/2014/main" id="{A47F37B2-FCE5-A84B-8036-F53CBEBBDB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16002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9" name="Line 44">
            <a:extLst>
              <a:ext uri="{FF2B5EF4-FFF2-40B4-BE49-F238E27FC236}">
                <a16:creationId xmlns:a16="http://schemas.microsoft.com/office/drawing/2014/main" id="{14C2BE73-A4EB-0045-A035-240251854D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3622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0" name="Line 45">
            <a:extLst>
              <a:ext uri="{FF2B5EF4-FFF2-40B4-BE49-F238E27FC236}">
                <a16:creationId xmlns:a16="http://schemas.microsoft.com/office/drawing/2014/main" id="{82FC9AF9-1D3C-C444-B401-12D2D1DD07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6002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1" name="Line 46">
            <a:extLst>
              <a:ext uri="{FF2B5EF4-FFF2-40B4-BE49-F238E27FC236}">
                <a16:creationId xmlns:a16="http://schemas.microsoft.com/office/drawing/2014/main" id="{F8B3DC80-6A85-9546-94AC-2206F5E321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2766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2" name="Line 47">
            <a:extLst>
              <a:ext uri="{FF2B5EF4-FFF2-40B4-BE49-F238E27FC236}">
                <a16:creationId xmlns:a16="http://schemas.microsoft.com/office/drawing/2014/main" id="{ED1AE43B-38A8-B849-8D62-FF387B443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27432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3" name="Oval 48">
            <a:extLst>
              <a:ext uri="{FF2B5EF4-FFF2-40B4-BE49-F238E27FC236}">
                <a16:creationId xmlns:a16="http://schemas.microsoft.com/office/drawing/2014/main" id="{F8279303-3EF4-1F40-84E1-C120EB783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34" name="Oval 49">
            <a:extLst>
              <a:ext uri="{FF2B5EF4-FFF2-40B4-BE49-F238E27FC236}">
                <a16:creationId xmlns:a16="http://schemas.microsoft.com/office/drawing/2014/main" id="{8875EEA8-74CF-1B45-ABF9-178EB81FA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35" name="Oval 50">
            <a:extLst>
              <a:ext uri="{FF2B5EF4-FFF2-40B4-BE49-F238E27FC236}">
                <a16:creationId xmlns:a16="http://schemas.microsoft.com/office/drawing/2014/main" id="{81886F4B-EAD9-CC40-8C2A-38C7424F0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36" name="Oval 51">
            <a:extLst>
              <a:ext uri="{FF2B5EF4-FFF2-40B4-BE49-F238E27FC236}">
                <a16:creationId xmlns:a16="http://schemas.microsoft.com/office/drawing/2014/main" id="{A7F1B820-EB50-FB48-9255-1CAF85878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37" name="Line 52">
            <a:extLst>
              <a:ext uri="{FF2B5EF4-FFF2-40B4-BE49-F238E27FC236}">
                <a16:creationId xmlns:a16="http://schemas.microsoft.com/office/drawing/2014/main" id="{41CFC011-6D37-0741-A890-A5AEFE8FE7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88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8" name="Line 53">
            <a:extLst>
              <a:ext uri="{FF2B5EF4-FFF2-40B4-BE49-F238E27FC236}">
                <a16:creationId xmlns:a16="http://schemas.microsoft.com/office/drawing/2014/main" id="{05408497-1684-444E-80A3-E757AFED61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9" name="Oval 54">
            <a:extLst>
              <a:ext uri="{FF2B5EF4-FFF2-40B4-BE49-F238E27FC236}">
                <a16:creationId xmlns:a16="http://schemas.microsoft.com/office/drawing/2014/main" id="{7C9C151B-8804-6640-8F88-9B6F4C91D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40" name="Oval 55">
            <a:extLst>
              <a:ext uri="{FF2B5EF4-FFF2-40B4-BE49-F238E27FC236}">
                <a16:creationId xmlns:a16="http://schemas.microsoft.com/office/drawing/2014/main" id="{21985FB8-873F-6E49-9DF5-0EFA414CF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41" name="Oval 56">
            <a:extLst>
              <a:ext uri="{FF2B5EF4-FFF2-40B4-BE49-F238E27FC236}">
                <a16:creationId xmlns:a16="http://schemas.microsoft.com/office/drawing/2014/main" id="{C2070833-855C-7344-B255-2706B33BD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42" name="Line 57">
            <a:extLst>
              <a:ext uri="{FF2B5EF4-FFF2-40B4-BE49-F238E27FC236}">
                <a16:creationId xmlns:a16="http://schemas.microsoft.com/office/drawing/2014/main" id="{31C414CA-F357-9043-9259-00ECD27C60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43" name="Line 58">
            <a:extLst>
              <a:ext uri="{FF2B5EF4-FFF2-40B4-BE49-F238E27FC236}">
                <a16:creationId xmlns:a16="http://schemas.microsoft.com/office/drawing/2014/main" id="{B2E6926D-9BA2-3247-A311-2DE678604554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44" name="Oval 59">
            <a:extLst>
              <a:ext uri="{FF2B5EF4-FFF2-40B4-BE49-F238E27FC236}">
                <a16:creationId xmlns:a16="http://schemas.microsoft.com/office/drawing/2014/main" id="{FB287EAF-01A9-414C-9DBD-5FDF6AEDE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45" name="Oval 60">
            <a:extLst>
              <a:ext uri="{FF2B5EF4-FFF2-40B4-BE49-F238E27FC236}">
                <a16:creationId xmlns:a16="http://schemas.microsoft.com/office/drawing/2014/main" id="{DF1E8E6A-ABDA-264D-87B8-934D98469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895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46" name="Line 61">
            <a:extLst>
              <a:ext uri="{FF2B5EF4-FFF2-40B4-BE49-F238E27FC236}">
                <a16:creationId xmlns:a16="http://schemas.microsoft.com/office/drawing/2014/main" id="{F32FB175-DCF6-4049-B76E-43A2725B59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3048000"/>
            <a:ext cx="3810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47" name="Line 62">
            <a:extLst>
              <a:ext uri="{FF2B5EF4-FFF2-40B4-BE49-F238E27FC236}">
                <a16:creationId xmlns:a16="http://schemas.microsoft.com/office/drawing/2014/main" id="{3AE87966-3A0F-ED42-8EB6-97EA14E3614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48" name="Oval 63">
            <a:extLst>
              <a:ext uri="{FF2B5EF4-FFF2-40B4-BE49-F238E27FC236}">
                <a16:creationId xmlns:a16="http://schemas.microsoft.com/office/drawing/2014/main" id="{ECC936D1-1A46-FD48-B591-940D6955B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895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49" name="Line 64">
            <a:extLst>
              <a:ext uri="{FF2B5EF4-FFF2-40B4-BE49-F238E27FC236}">
                <a16:creationId xmlns:a16="http://schemas.microsoft.com/office/drawing/2014/main" id="{14C7C5FB-6E59-004F-9FB7-F9CFDC816D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18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50" name="Line 65">
            <a:extLst>
              <a:ext uri="{FF2B5EF4-FFF2-40B4-BE49-F238E27FC236}">
                <a16:creationId xmlns:a16="http://schemas.microsoft.com/office/drawing/2014/main" id="{97A3E70B-F1C7-444D-BAAE-640943054A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51" name="Oval 66">
            <a:extLst>
              <a:ext uri="{FF2B5EF4-FFF2-40B4-BE49-F238E27FC236}">
                <a16:creationId xmlns:a16="http://schemas.microsoft.com/office/drawing/2014/main" id="{83E502B7-BA12-DE49-A353-525760B9C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133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52" name="Line 67">
            <a:extLst>
              <a:ext uri="{FF2B5EF4-FFF2-40B4-BE49-F238E27FC236}">
                <a16:creationId xmlns:a16="http://schemas.microsoft.com/office/drawing/2014/main" id="{25C2B550-A5A0-4446-97D7-1CCB09AA76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2600" y="2286000"/>
            <a:ext cx="685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53" name="Line 68">
            <a:extLst>
              <a:ext uri="{FF2B5EF4-FFF2-40B4-BE49-F238E27FC236}">
                <a16:creationId xmlns:a16="http://schemas.microsoft.com/office/drawing/2014/main" id="{D84585CC-19FF-0342-A059-BA3A486B72E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2286000"/>
            <a:ext cx="685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54" name="Oval 69">
            <a:extLst>
              <a:ext uri="{FF2B5EF4-FFF2-40B4-BE49-F238E27FC236}">
                <a16:creationId xmlns:a16="http://schemas.microsoft.com/office/drawing/2014/main" id="{9BE3BEAE-771E-AB41-8464-715266FF9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55" name="Oval 70">
            <a:extLst>
              <a:ext uri="{FF2B5EF4-FFF2-40B4-BE49-F238E27FC236}">
                <a16:creationId xmlns:a16="http://schemas.microsoft.com/office/drawing/2014/main" id="{734562BB-CE1C-B84B-97C5-AA698035B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56" name="Line 71">
            <a:extLst>
              <a:ext uri="{FF2B5EF4-FFF2-40B4-BE49-F238E27FC236}">
                <a16:creationId xmlns:a16="http://schemas.microsoft.com/office/drawing/2014/main" id="{D6AC424B-45BD-6045-8106-D84C30BCA6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57" name="Line 72">
            <a:extLst>
              <a:ext uri="{FF2B5EF4-FFF2-40B4-BE49-F238E27FC236}">
                <a16:creationId xmlns:a16="http://schemas.microsoft.com/office/drawing/2014/main" id="{CCC0559B-4763-3447-B1E5-72B3BBA77F8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58" name="Oval 73">
            <a:extLst>
              <a:ext uri="{FF2B5EF4-FFF2-40B4-BE49-F238E27FC236}">
                <a16:creationId xmlns:a16="http://schemas.microsoft.com/office/drawing/2014/main" id="{5FA837D3-A65D-B54C-9739-A4A6EF431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59" name="Oval 74">
            <a:extLst>
              <a:ext uri="{FF2B5EF4-FFF2-40B4-BE49-F238E27FC236}">
                <a16:creationId xmlns:a16="http://schemas.microsoft.com/office/drawing/2014/main" id="{79E4A3B7-87C1-F34F-9CE2-600DCBAF1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60" name="Line 75">
            <a:extLst>
              <a:ext uri="{FF2B5EF4-FFF2-40B4-BE49-F238E27FC236}">
                <a16:creationId xmlns:a16="http://schemas.microsoft.com/office/drawing/2014/main" id="{E3A80291-1BEC-024F-BF34-CA09FE7821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61" name="Line 76">
            <a:extLst>
              <a:ext uri="{FF2B5EF4-FFF2-40B4-BE49-F238E27FC236}">
                <a16:creationId xmlns:a16="http://schemas.microsoft.com/office/drawing/2014/main" id="{AAB2D812-72C1-964A-AE2D-5542D33BF8C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62" name="Oval 77">
            <a:extLst>
              <a:ext uri="{FF2B5EF4-FFF2-40B4-BE49-F238E27FC236}">
                <a16:creationId xmlns:a16="http://schemas.microsoft.com/office/drawing/2014/main" id="{779CC420-8792-3C4F-9DE6-7643A769D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63" name="Oval 78">
            <a:extLst>
              <a:ext uri="{FF2B5EF4-FFF2-40B4-BE49-F238E27FC236}">
                <a16:creationId xmlns:a16="http://schemas.microsoft.com/office/drawing/2014/main" id="{200B49A4-B554-C643-A1D6-9A1FD9955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64" name="Line 79">
            <a:extLst>
              <a:ext uri="{FF2B5EF4-FFF2-40B4-BE49-F238E27FC236}">
                <a16:creationId xmlns:a16="http://schemas.microsoft.com/office/drawing/2014/main" id="{7DAB8857-85CE-0D4D-83B5-E8E4D4AB17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84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65" name="Line 80">
            <a:extLst>
              <a:ext uri="{FF2B5EF4-FFF2-40B4-BE49-F238E27FC236}">
                <a16:creationId xmlns:a16="http://schemas.microsoft.com/office/drawing/2014/main" id="{729B37E7-F22C-BF4C-818D-E8D3B47DC5B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66" name="Oval 81">
            <a:extLst>
              <a:ext uri="{FF2B5EF4-FFF2-40B4-BE49-F238E27FC236}">
                <a16:creationId xmlns:a16="http://schemas.microsoft.com/office/drawing/2014/main" id="{F1BC0C0B-B39F-6042-982D-2EE3E58A3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67" name="Oval 82">
            <a:extLst>
              <a:ext uri="{FF2B5EF4-FFF2-40B4-BE49-F238E27FC236}">
                <a16:creationId xmlns:a16="http://schemas.microsoft.com/office/drawing/2014/main" id="{ED11A26B-9BAB-0046-A26F-86C31D849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68" name="Line 83">
            <a:extLst>
              <a:ext uri="{FF2B5EF4-FFF2-40B4-BE49-F238E27FC236}">
                <a16:creationId xmlns:a16="http://schemas.microsoft.com/office/drawing/2014/main" id="{62D99A1D-A946-C84E-AB32-D15F8BB253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69" name="Line 84">
            <a:extLst>
              <a:ext uri="{FF2B5EF4-FFF2-40B4-BE49-F238E27FC236}">
                <a16:creationId xmlns:a16="http://schemas.microsoft.com/office/drawing/2014/main" id="{BBD1758C-2DE6-F642-A7DD-80ACB86A4E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70" name="Oval 85">
            <a:extLst>
              <a:ext uri="{FF2B5EF4-FFF2-40B4-BE49-F238E27FC236}">
                <a16:creationId xmlns:a16="http://schemas.microsoft.com/office/drawing/2014/main" id="{1E666ADB-866F-A54B-B3C8-9F1F1CF1E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71" name="Oval 86">
            <a:extLst>
              <a:ext uri="{FF2B5EF4-FFF2-40B4-BE49-F238E27FC236}">
                <a16:creationId xmlns:a16="http://schemas.microsoft.com/office/drawing/2014/main" id="{AC8B1033-66B7-C348-A57C-CFD023050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72" name="Line 87">
            <a:extLst>
              <a:ext uri="{FF2B5EF4-FFF2-40B4-BE49-F238E27FC236}">
                <a16:creationId xmlns:a16="http://schemas.microsoft.com/office/drawing/2014/main" id="{BD1287AC-A988-F345-B35A-5E436880CD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73" name="Line 88">
            <a:extLst>
              <a:ext uri="{FF2B5EF4-FFF2-40B4-BE49-F238E27FC236}">
                <a16:creationId xmlns:a16="http://schemas.microsoft.com/office/drawing/2014/main" id="{61D2B19C-8CA6-D44D-8277-07225C8A92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02" name="Rectangle 89">
            <a:extLst>
              <a:ext uri="{FF2B5EF4-FFF2-40B4-BE49-F238E27FC236}">
                <a16:creationId xmlns:a16="http://schemas.microsoft.com/office/drawing/2014/main" id="{02B674EB-ABE0-0340-8708-E263F1C17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8" y="4724400"/>
            <a:ext cx="8488362" cy="892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600" dirty="0">
                <a:latin typeface="+mn-lt"/>
              </a:rPr>
              <a:t>Explore the branch of the tree that is closest to the query point first.</a:t>
            </a:r>
          </a:p>
        </p:txBody>
      </p:sp>
      <p:sp>
        <p:nvSpPr>
          <p:cNvPr id="107575" name="Oval 90">
            <a:extLst>
              <a:ext uri="{FF2B5EF4-FFF2-40B4-BE49-F238E27FC236}">
                <a16:creationId xmlns:a16="http://schemas.microsoft.com/office/drawing/2014/main" id="{F6C2EFAF-078E-B545-A919-C172DCAF0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438400"/>
            <a:ext cx="76200" cy="76200"/>
          </a:xfrm>
          <a:prstGeom prst="ellipse">
            <a:avLst/>
          </a:prstGeom>
          <a:solidFill>
            <a:srgbClr val="FF0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76" name="Rectangle 91">
            <a:extLst>
              <a:ext uri="{FF2B5EF4-FFF2-40B4-BE49-F238E27FC236}">
                <a16:creationId xmlns:a16="http://schemas.microsoft.com/office/drawing/2014/main" id="{B49663FF-D268-E741-9A91-93F39EF35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600200"/>
            <a:ext cx="1600200" cy="28956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77" name="Rectangle 92">
            <a:extLst>
              <a:ext uri="{FF2B5EF4-FFF2-40B4-BE49-F238E27FC236}">
                <a16:creationId xmlns:a16="http://schemas.microsoft.com/office/drawing/2014/main" id="{2D4C2045-13B8-6E4C-B4A1-CCE50E2B2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743200"/>
            <a:ext cx="2057400" cy="17526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78" name="AutoShape 93">
            <a:extLst>
              <a:ext uri="{FF2B5EF4-FFF2-40B4-BE49-F238E27FC236}">
                <a16:creationId xmlns:a16="http://schemas.microsoft.com/office/drawing/2014/main" id="{67AC04C3-6E78-F243-AF6F-CC7400C1C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667000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7579" name="Rectangle 95">
            <a:extLst>
              <a:ext uri="{FF2B5EF4-FFF2-40B4-BE49-F238E27FC236}">
                <a16:creationId xmlns:a16="http://schemas.microsoft.com/office/drawing/2014/main" id="{C4E4CEBA-2D80-CC49-B8F8-899D90E420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1950" y="228600"/>
            <a:ext cx="8486775" cy="1143000"/>
          </a:xfrm>
          <a:noFill/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Nearest Neighbor with KD Trees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CFDA979-CD5A-4148-989F-787A5251E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C865735-EDE0-AB46-A862-3D2DE51F2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46" name="Group 3">
            <a:extLst>
              <a:ext uri="{FF2B5EF4-FFF2-40B4-BE49-F238E27FC236}">
                <a16:creationId xmlns:a16="http://schemas.microsoft.com/office/drawing/2014/main" id="{F499D570-6324-9040-9406-168A4522FF6F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600200"/>
            <a:ext cx="3263900" cy="2916238"/>
            <a:chOff x="1344" y="1056"/>
            <a:chExt cx="1824" cy="1632"/>
          </a:xfrm>
        </p:grpSpPr>
        <p:sp>
          <p:nvSpPr>
            <p:cNvPr id="108604" name="AutoShape 4">
              <a:extLst>
                <a:ext uri="{FF2B5EF4-FFF2-40B4-BE49-F238E27FC236}">
                  <a16:creationId xmlns:a16="http://schemas.microsoft.com/office/drawing/2014/main" id="{9FA13B31-AC91-FC4E-B546-4A8A8CB15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8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05" name="AutoShape 5">
              <a:extLst>
                <a:ext uri="{FF2B5EF4-FFF2-40B4-BE49-F238E27FC236}">
                  <a16:creationId xmlns:a16="http://schemas.microsoft.com/office/drawing/2014/main" id="{7922BAB6-93E7-474E-BD2D-C47EF0445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06" name="AutoShape 6">
              <a:extLst>
                <a:ext uri="{FF2B5EF4-FFF2-40B4-BE49-F238E27FC236}">
                  <a16:creationId xmlns:a16="http://schemas.microsoft.com/office/drawing/2014/main" id="{29EECDDB-6710-1042-B6EE-27A413AD6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07" name="AutoShape 7">
              <a:extLst>
                <a:ext uri="{FF2B5EF4-FFF2-40B4-BE49-F238E27FC236}">
                  <a16:creationId xmlns:a16="http://schemas.microsoft.com/office/drawing/2014/main" id="{48812DDB-A693-7348-8E40-DA6D8C505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08" name="AutoShape 8">
              <a:extLst>
                <a:ext uri="{FF2B5EF4-FFF2-40B4-BE49-F238E27FC236}">
                  <a16:creationId xmlns:a16="http://schemas.microsoft.com/office/drawing/2014/main" id="{72FDE960-388D-0443-A91E-FA1F53827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09" name="AutoShape 9">
              <a:extLst>
                <a:ext uri="{FF2B5EF4-FFF2-40B4-BE49-F238E27FC236}">
                  <a16:creationId xmlns:a16="http://schemas.microsoft.com/office/drawing/2014/main" id="{3F74DCFE-E57E-8548-8165-63ECA616E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30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10" name="AutoShape 10">
              <a:extLst>
                <a:ext uri="{FF2B5EF4-FFF2-40B4-BE49-F238E27FC236}">
                  <a16:creationId xmlns:a16="http://schemas.microsoft.com/office/drawing/2014/main" id="{951B821C-2864-2F4E-9B99-305E40D19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11" name="AutoShape 11">
              <a:extLst>
                <a:ext uri="{FF2B5EF4-FFF2-40B4-BE49-F238E27FC236}">
                  <a16:creationId xmlns:a16="http://schemas.microsoft.com/office/drawing/2014/main" id="{01524061-CAAD-2847-8AC6-0FBFBEEFC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53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12" name="AutoShape 12">
              <a:extLst>
                <a:ext uri="{FF2B5EF4-FFF2-40B4-BE49-F238E27FC236}">
                  <a16:creationId xmlns:a16="http://schemas.microsoft.com/office/drawing/2014/main" id="{F60ED41A-058E-6247-89DB-86A43AA3A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13" name="AutoShape 13">
              <a:extLst>
                <a:ext uri="{FF2B5EF4-FFF2-40B4-BE49-F238E27FC236}">
                  <a16:creationId xmlns:a16="http://schemas.microsoft.com/office/drawing/2014/main" id="{C787FCFB-F7D7-B745-8D0C-D5EB00684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14" name="AutoShape 14">
              <a:extLst>
                <a:ext uri="{FF2B5EF4-FFF2-40B4-BE49-F238E27FC236}">
                  <a16:creationId xmlns:a16="http://schemas.microsoft.com/office/drawing/2014/main" id="{5A2234C5-D575-1044-BCA6-67AC6ADD4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15" name="AutoShape 15">
              <a:extLst>
                <a:ext uri="{FF2B5EF4-FFF2-40B4-BE49-F238E27FC236}">
                  <a16:creationId xmlns:a16="http://schemas.microsoft.com/office/drawing/2014/main" id="{11E7CED5-042C-524B-BE47-0EEB82A33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5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16" name="AutoShape 16">
              <a:extLst>
                <a:ext uri="{FF2B5EF4-FFF2-40B4-BE49-F238E27FC236}">
                  <a16:creationId xmlns:a16="http://schemas.microsoft.com/office/drawing/2014/main" id="{7F8E1FE8-85B2-FA42-B1D0-E78563CF7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17" name="AutoShape 17">
              <a:extLst>
                <a:ext uri="{FF2B5EF4-FFF2-40B4-BE49-F238E27FC236}">
                  <a16:creationId xmlns:a16="http://schemas.microsoft.com/office/drawing/2014/main" id="{5788B575-7D02-684D-A114-2D0F66D5F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18" name="AutoShape 18">
              <a:extLst>
                <a:ext uri="{FF2B5EF4-FFF2-40B4-BE49-F238E27FC236}">
                  <a16:creationId xmlns:a16="http://schemas.microsoft.com/office/drawing/2014/main" id="{8168D9D1-0756-DE43-B793-5D3B4DFB2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72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19" name="AutoShape 19">
              <a:extLst>
                <a:ext uri="{FF2B5EF4-FFF2-40B4-BE49-F238E27FC236}">
                  <a16:creationId xmlns:a16="http://schemas.microsoft.com/office/drawing/2014/main" id="{7154D65D-4457-574D-A5B9-93AE055EE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20" name="AutoShape 20">
              <a:extLst>
                <a:ext uri="{FF2B5EF4-FFF2-40B4-BE49-F238E27FC236}">
                  <a16:creationId xmlns:a16="http://schemas.microsoft.com/office/drawing/2014/main" id="{09430293-0F77-B24C-A9A6-A65918CF0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21" name="AutoShape 21">
              <a:extLst>
                <a:ext uri="{FF2B5EF4-FFF2-40B4-BE49-F238E27FC236}">
                  <a16:creationId xmlns:a16="http://schemas.microsoft.com/office/drawing/2014/main" id="{FD9560FA-DC64-7E49-BEF6-871FD14B8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22" name="AutoShape 22">
              <a:extLst>
                <a:ext uri="{FF2B5EF4-FFF2-40B4-BE49-F238E27FC236}">
                  <a16:creationId xmlns:a16="http://schemas.microsoft.com/office/drawing/2014/main" id="{EB4D0A4D-F0FB-D14E-9B19-6E4B384B5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23" name="AutoShape 23">
              <a:extLst>
                <a:ext uri="{FF2B5EF4-FFF2-40B4-BE49-F238E27FC236}">
                  <a16:creationId xmlns:a16="http://schemas.microsoft.com/office/drawing/2014/main" id="{CEE939B2-265D-8C40-A6EF-1B11DE9E0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24" name="AutoShape 24">
              <a:extLst>
                <a:ext uri="{FF2B5EF4-FFF2-40B4-BE49-F238E27FC236}">
                  <a16:creationId xmlns:a16="http://schemas.microsoft.com/office/drawing/2014/main" id="{8FE98C66-E24F-844E-8E4E-CA6C5065C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25" name="AutoShape 25">
              <a:extLst>
                <a:ext uri="{FF2B5EF4-FFF2-40B4-BE49-F238E27FC236}">
                  <a16:creationId xmlns:a16="http://schemas.microsoft.com/office/drawing/2014/main" id="{731B0659-ACCA-9A49-A58B-7C235A264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26" name="AutoShape 26">
              <a:extLst>
                <a:ext uri="{FF2B5EF4-FFF2-40B4-BE49-F238E27FC236}">
                  <a16:creationId xmlns:a16="http://schemas.microsoft.com/office/drawing/2014/main" id="{E49D6F92-B776-324A-BCCD-D09021CDD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27" name="AutoShape 27">
              <a:extLst>
                <a:ext uri="{FF2B5EF4-FFF2-40B4-BE49-F238E27FC236}">
                  <a16:creationId xmlns:a16="http://schemas.microsoft.com/office/drawing/2014/main" id="{FD69E9F9-1AF1-484B-B631-C7DEF473E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28" name="AutoShape 28">
              <a:extLst>
                <a:ext uri="{FF2B5EF4-FFF2-40B4-BE49-F238E27FC236}">
                  <a16:creationId xmlns:a16="http://schemas.microsoft.com/office/drawing/2014/main" id="{3B853C2C-5D52-2844-9D76-F776C302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29" name="AutoShape 29">
              <a:extLst>
                <a:ext uri="{FF2B5EF4-FFF2-40B4-BE49-F238E27FC236}">
                  <a16:creationId xmlns:a16="http://schemas.microsoft.com/office/drawing/2014/main" id="{6362E057-263E-4B40-92C2-923760208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30" name="AutoShape 30">
              <a:extLst>
                <a:ext uri="{FF2B5EF4-FFF2-40B4-BE49-F238E27FC236}">
                  <a16:creationId xmlns:a16="http://schemas.microsoft.com/office/drawing/2014/main" id="{C1CB0733-C1CA-5E41-9D0F-ADFBD7ACA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6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31" name="AutoShape 31">
              <a:extLst>
                <a:ext uri="{FF2B5EF4-FFF2-40B4-BE49-F238E27FC236}">
                  <a16:creationId xmlns:a16="http://schemas.microsoft.com/office/drawing/2014/main" id="{F074678A-B6CF-8B47-9A81-6237DC9F4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32" name="AutoShape 32">
              <a:extLst>
                <a:ext uri="{FF2B5EF4-FFF2-40B4-BE49-F238E27FC236}">
                  <a16:creationId xmlns:a16="http://schemas.microsoft.com/office/drawing/2014/main" id="{FAFFD2D6-AD87-3D4B-B759-13100D527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33" name="AutoShape 33">
              <a:extLst>
                <a:ext uri="{FF2B5EF4-FFF2-40B4-BE49-F238E27FC236}">
                  <a16:creationId xmlns:a16="http://schemas.microsoft.com/office/drawing/2014/main" id="{CD38C405-492A-5E4C-B7A5-7B1A42C4B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34" name="AutoShape 34">
              <a:extLst>
                <a:ext uri="{FF2B5EF4-FFF2-40B4-BE49-F238E27FC236}">
                  <a16:creationId xmlns:a16="http://schemas.microsoft.com/office/drawing/2014/main" id="{B5110DB1-2915-4747-8E16-6B11B80A8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35" name="AutoShape 35">
              <a:extLst>
                <a:ext uri="{FF2B5EF4-FFF2-40B4-BE49-F238E27FC236}">
                  <a16:creationId xmlns:a16="http://schemas.microsoft.com/office/drawing/2014/main" id="{6356701C-B925-A74F-86F7-52E9B0BF2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36" name="AutoShape 36">
              <a:extLst>
                <a:ext uri="{FF2B5EF4-FFF2-40B4-BE49-F238E27FC236}">
                  <a16:creationId xmlns:a16="http://schemas.microsoft.com/office/drawing/2014/main" id="{77E959C1-0F71-8D45-A767-69A7DCC66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08637" name="Rectangle 37">
              <a:extLst>
                <a:ext uri="{FF2B5EF4-FFF2-40B4-BE49-F238E27FC236}">
                  <a16:creationId xmlns:a16="http://schemas.microsoft.com/office/drawing/2014/main" id="{B827DFA3-1DDB-8C4B-AB44-8522B7400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056"/>
              <a:ext cx="1824" cy="16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108547" name="Line 38">
            <a:extLst>
              <a:ext uri="{FF2B5EF4-FFF2-40B4-BE49-F238E27FC236}">
                <a16:creationId xmlns:a16="http://schemas.microsoft.com/office/drawing/2014/main" id="{7FD71562-0F10-FD49-A9F3-1B50B0F568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600200"/>
            <a:ext cx="0" cy="289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48" name="Line 39">
            <a:extLst>
              <a:ext uri="{FF2B5EF4-FFF2-40B4-BE49-F238E27FC236}">
                <a16:creationId xmlns:a16="http://schemas.microsoft.com/office/drawing/2014/main" id="{A52A0F7D-7CDD-F841-A6E8-E80C847F840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9718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49" name="Line 40">
            <a:extLst>
              <a:ext uri="{FF2B5EF4-FFF2-40B4-BE49-F238E27FC236}">
                <a16:creationId xmlns:a16="http://schemas.microsoft.com/office/drawing/2014/main" id="{B4ACB062-CAED-5743-8A7D-DEE93E6652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9718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0" name="Line 41">
            <a:extLst>
              <a:ext uri="{FF2B5EF4-FFF2-40B4-BE49-F238E27FC236}">
                <a16:creationId xmlns:a16="http://schemas.microsoft.com/office/drawing/2014/main" id="{BA4C0B4B-D78A-D14C-BD4E-253097F347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9624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1" name="Line 42">
            <a:extLst>
              <a:ext uri="{FF2B5EF4-FFF2-40B4-BE49-F238E27FC236}">
                <a16:creationId xmlns:a16="http://schemas.microsoft.com/office/drawing/2014/main" id="{80DF3F4C-C062-8C41-983B-75E856AC6AE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32766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2" name="Line 43">
            <a:extLst>
              <a:ext uri="{FF2B5EF4-FFF2-40B4-BE49-F238E27FC236}">
                <a16:creationId xmlns:a16="http://schemas.microsoft.com/office/drawing/2014/main" id="{27E6F9A3-0548-EB49-8AF6-863882431D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16002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3" name="Line 44">
            <a:extLst>
              <a:ext uri="{FF2B5EF4-FFF2-40B4-BE49-F238E27FC236}">
                <a16:creationId xmlns:a16="http://schemas.microsoft.com/office/drawing/2014/main" id="{4A83FD51-701F-5747-9D60-307AFB73C0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3622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4" name="Line 45">
            <a:extLst>
              <a:ext uri="{FF2B5EF4-FFF2-40B4-BE49-F238E27FC236}">
                <a16:creationId xmlns:a16="http://schemas.microsoft.com/office/drawing/2014/main" id="{2BF1E962-446B-DC41-A184-80554DBB77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6002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5" name="Line 46">
            <a:extLst>
              <a:ext uri="{FF2B5EF4-FFF2-40B4-BE49-F238E27FC236}">
                <a16:creationId xmlns:a16="http://schemas.microsoft.com/office/drawing/2014/main" id="{6FDD7D33-7274-2849-A262-11CC687D02EA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2766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6" name="Line 47">
            <a:extLst>
              <a:ext uri="{FF2B5EF4-FFF2-40B4-BE49-F238E27FC236}">
                <a16:creationId xmlns:a16="http://schemas.microsoft.com/office/drawing/2014/main" id="{4EC7480E-EEB6-6743-8DD6-90A39FB0FD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27432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7" name="Oval 48">
            <a:extLst>
              <a:ext uri="{FF2B5EF4-FFF2-40B4-BE49-F238E27FC236}">
                <a16:creationId xmlns:a16="http://schemas.microsoft.com/office/drawing/2014/main" id="{C2614397-9041-E045-95F6-31BF6126F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558" name="Oval 49">
            <a:extLst>
              <a:ext uri="{FF2B5EF4-FFF2-40B4-BE49-F238E27FC236}">
                <a16:creationId xmlns:a16="http://schemas.microsoft.com/office/drawing/2014/main" id="{CDF1A031-0C2D-524C-B028-EA3EEBC65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559" name="Oval 50">
            <a:extLst>
              <a:ext uri="{FF2B5EF4-FFF2-40B4-BE49-F238E27FC236}">
                <a16:creationId xmlns:a16="http://schemas.microsoft.com/office/drawing/2014/main" id="{C53B4310-FFFF-4548-9A65-32BF082FF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560" name="Oval 51">
            <a:extLst>
              <a:ext uri="{FF2B5EF4-FFF2-40B4-BE49-F238E27FC236}">
                <a16:creationId xmlns:a16="http://schemas.microsoft.com/office/drawing/2014/main" id="{E02C5354-4338-3E47-9CAE-5D74FC241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561" name="Line 52">
            <a:extLst>
              <a:ext uri="{FF2B5EF4-FFF2-40B4-BE49-F238E27FC236}">
                <a16:creationId xmlns:a16="http://schemas.microsoft.com/office/drawing/2014/main" id="{D973D999-A85A-FF46-9FA6-B6E08F1EFE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88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62" name="Line 53">
            <a:extLst>
              <a:ext uri="{FF2B5EF4-FFF2-40B4-BE49-F238E27FC236}">
                <a16:creationId xmlns:a16="http://schemas.microsoft.com/office/drawing/2014/main" id="{803BB18B-791B-1E45-9600-6C51F9F1772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63" name="Oval 54">
            <a:extLst>
              <a:ext uri="{FF2B5EF4-FFF2-40B4-BE49-F238E27FC236}">
                <a16:creationId xmlns:a16="http://schemas.microsoft.com/office/drawing/2014/main" id="{956DE9DF-5494-2140-A439-C12428FA3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564" name="Oval 55">
            <a:extLst>
              <a:ext uri="{FF2B5EF4-FFF2-40B4-BE49-F238E27FC236}">
                <a16:creationId xmlns:a16="http://schemas.microsoft.com/office/drawing/2014/main" id="{7F66EB25-DC02-0445-84C7-893B0A36A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565" name="Oval 56">
            <a:extLst>
              <a:ext uri="{FF2B5EF4-FFF2-40B4-BE49-F238E27FC236}">
                <a16:creationId xmlns:a16="http://schemas.microsoft.com/office/drawing/2014/main" id="{4A86B7F5-61C7-E64D-99F8-F077BD07D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566" name="Line 57">
            <a:extLst>
              <a:ext uri="{FF2B5EF4-FFF2-40B4-BE49-F238E27FC236}">
                <a16:creationId xmlns:a16="http://schemas.microsoft.com/office/drawing/2014/main" id="{B6D4F0B7-E8BC-D146-AAE4-D0819EE25B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67" name="Line 58">
            <a:extLst>
              <a:ext uri="{FF2B5EF4-FFF2-40B4-BE49-F238E27FC236}">
                <a16:creationId xmlns:a16="http://schemas.microsoft.com/office/drawing/2014/main" id="{41064268-EB1F-4C42-A65A-67F1F7345B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68" name="Oval 59">
            <a:extLst>
              <a:ext uri="{FF2B5EF4-FFF2-40B4-BE49-F238E27FC236}">
                <a16:creationId xmlns:a16="http://schemas.microsoft.com/office/drawing/2014/main" id="{5054917E-512B-0845-9036-331B4737E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569" name="Oval 60">
            <a:extLst>
              <a:ext uri="{FF2B5EF4-FFF2-40B4-BE49-F238E27FC236}">
                <a16:creationId xmlns:a16="http://schemas.microsoft.com/office/drawing/2014/main" id="{EB2DA2B0-2302-A74D-BFCB-F682D49DF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895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570" name="Line 61">
            <a:extLst>
              <a:ext uri="{FF2B5EF4-FFF2-40B4-BE49-F238E27FC236}">
                <a16:creationId xmlns:a16="http://schemas.microsoft.com/office/drawing/2014/main" id="{BF63F363-B36A-0040-9476-5A086E1013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3048000"/>
            <a:ext cx="3810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71" name="Line 62">
            <a:extLst>
              <a:ext uri="{FF2B5EF4-FFF2-40B4-BE49-F238E27FC236}">
                <a16:creationId xmlns:a16="http://schemas.microsoft.com/office/drawing/2014/main" id="{91216DAE-390D-5B45-92FC-510D6D76A9A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72" name="Oval 63">
            <a:extLst>
              <a:ext uri="{FF2B5EF4-FFF2-40B4-BE49-F238E27FC236}">
                <a16:creationId xmlns:a16="http://schemas.microsoft.com/office/drawing/2014/main" id="{AC3B4B5E-FADB-AF44-9F4C-7870C103F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895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573" name="Line 64">
            <a:extLst>
              <a:ext uri="{FF2B5EF4-FFF2-40B4-BE49-F238E27FC236}">
                <a16:creationId xmlns:a16="http://schemas.microsoft.com/office/drawing/2014/main" id="{97615233-5404-DB45-B075-9B31162C12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18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74" name="Line 65">
            <a:extLst>
              <a:ext uri="{FF2B5EF4-FFF2-40B4-BE49-F238E27FC236}">
                <a16:creationId xmlns:a16="http://schemas.microsoft.com/office/drawing/2014/main" id="{5EC2F3AD-9321-5449-9F5A-08BFAA00AFD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75" name="Oval 66">
            <a:extLst>
              <a:ext uri="{FF2B5EF4-FFF2-40B4-BE49-F238E27FC236}">
                <a16:creationId xmlns:a16="http://schemas.microsoft.com/office/drawing/2014/main" id="{3806A70A-B48B-9C41-86F3-DA997F95E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133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576" name="Line 67">
            <a:extLst>
              <a:ext uri="{FF2B5EF4-FFF2-40B4-BE49-F238E27FC236}">
                <a16:creationId xmlns:a16="http://schemas.microsoft.com/office/drawing/2014/main" id="{1F6A6F96-F28E-CB40-A310-485546EFD6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2600" y="2286000"/>
            <a:ext cx="685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77" name="Line 68">
            <a:extLst>
              <a:ext uri="{FF2B5EF4-FFF2-40B4-BE49-F238E27FC236}">
                <a16:creationId xmlns:a16="http://schemas.microsoft.com/office/drawing/2014/main" id="{11B25408-DE49-D842-838A-7B3123163D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2286000"/>
            <a:ext cx="685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78" name="Oval 69">
            <a:extLst>
              <a:ext uri="{FF2B5EF4-FFF2-40B4-BE49-F238E27FC236}">
                <a16:creationId xmlns:a16="http://schemas.microsoft.com/office/drawing/2014/main" id="{CB59B5F2-C168-3348-8737-E74988967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579" name="Oval 70">
            <a:extLst>
              <a:ext uri="{FF2B5EF4-FFF2-40B4-BE49-F238E27FC236}">
                <a16:creationId xmlns:a16="http://schemas.microsoft.com/office/drawing/2014/main" id="{34E4990E-465A-A043-9314-07111D3EA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580" name="Line 71">
            <a:extLst>
              <a:ext uri="{FF2B5EF4-FFF2-40B4-BE49-F238E27FC236}">
                <a16:creationId xmlns:a16="http://schemas.microsoft.com/office/drawing/2014/main" id="{87E5A0DA-EEB1-C14F-B59A-2523AA1DE5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81" name="Line 72">
            <a:extLst>
              <a:ext uri="{FF2B5EF4-FFF2-40B4-BE49-F238E27FC236}">
                <a16:creationId xmlns:a16="http://schemas.microsoft.com/office/drawing/2014/main" id="{77D83A02-9D9C-5A40-9262-D983AC9C308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82" name="Oval 73">
            <a:extLst>
              <a:ext uri="{FF2B5EF4-FFF2-40B4-BE49-F238E27FC236}">
                <a16:creationId xmlns:a16="http://schemas.microsoft.com/office/drawing/2014/main" id="{9CAD1E22-6791-6A49-AEF7-8D6531208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583" name="Oval 74">
            <a:extLst>
              <a:ext uri="{FF2B5EF4-FFF2-40B4-BE49-F238E27FC236}">
                <a16:creationId xmlns:a16="http://schemas.microsoft.com/office/drawing/2014/main" id="{60648937-4CB0-2B41-86C8-EA94033A9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584" name="Line 75">
            <a:extLst>
              <a:ext uri="{FF2B5EF4-FFF2-40B4-BE49-F238E27FC236}">
                <a16:creationId xmlns:a16="http://schemas.microsoft.com/office/drawing/2014/main" id="{44C54A1B-D1FB-0F47-A86A-E39BBBC2C3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85" name="Line 76">
            <a:extLst>
              <a:ext uri="{FF2B5EF4-FFF2-40B4-BE49-F238E27FC236}">
                <a16:creationId xmlns:a16="http://schemas.microsoft.com/office/drawing/2014/main" id="{D8FA3189-5102-8F4A-B056-D93B439853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86" name="Oval 77">
            <a:extLst>
              <a:ext uri="{FF2B5EF4-FFF2-40B4-BE49-F238E27FC236}">
                <a16:creationId xmlns:a16="http://schemas.microsoft.com/office/drawing/2014/main" id="{5845E0D8-911B-7548-B73F-AFB8C420D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587" name="Oval 78">
            <a:extLst>
              <a:ext uri="{FF2B5EF4-FFF2-40B4-BE49-F238E27FC236}">
                <a16:creationId xmlns:a16="http://schemas.microsoft.com/office/drawing/2014/main" id="{6F2C52BE-5DA0-E043-AFFD-5308042D7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588" name="Line 79">
            <a:extLst>
              <a:ext uri="{FF2B5EF4-FFF2-40B4-BE49-F238E27FC236}">
                <a16:creationId xmlns:a16="http://schemas.microsoft.com/office/drawing/2014/main" id="{3D6B2BF7-475B-FA49-B832-768F3182D5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84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89" name="Line 80">
            <a:extLst>
              <a:ext uri="{FF2B5EF4-FFF2-40B4-BE49-F238E27FC236}">
                <a16:creationId xmlns:a16="http://schemas.microsoft.com/office/drawing/2014/main" id="{E1DEF051-9A1E-9542-9E46-DA90F0562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90" name="Oval 81">
            <a:extLst>
              <a:ext uri="{FF2B5EF4-FFF2-40B4-BE49-F238E27FC236}">
                <a16:creationId xmlns:a16="http://schemas.microsoft.com/office/drawing/2014/main" id="{A9B1D282-DAFC-B149-BF07-2F02B6DBA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591" name="Oval 82">
            <a:extLst>
              <a:ext uri="{FF2B5EF4-FFF2-40B4-BE49-F238E27FC236}">
                <a16:creationId xmlns:a16="http://schemas.microsoft.com/office/drawing/2014/main" id="{838CB5C8-54C1-3149-8947-25BDC375A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592" name="Line 83">
            <a:extLst>
              <a:ext uri="{FF2B5EF4-FFF2-40B4-BE49-F238E27FC236}">
                <a16:creationId xmlns:a16="http://schemas.microsoft.com/office/drawing/2014/main" id="{E5B5CEBC-521D-0046-A384-AE1AFFD0E3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93" name="Line 84">
            <a:extLst>
              <a:ext uri="{FF2B5EF4-FFF2-40B4-BE49-F238E27FC236}">
                <a16:creationId xmlns:a16="http://schemas.microsoft.com/office/drawing/2014/main" id="{A71A1417-1407-8342-B2FF-8F2EFB268E3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94" name="Oval 85">
            <a:extLst>
              <a:ext uri="{FF2B5EF4-FFF2-40B4-BE49-F238E27FC236}">
                <a16:creationId xmlns:a16="http://schemas.microsoft.com/office/drawing/2014/main" id="{80D3B07C-84DB-5D4E-B849-2A7886E77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595" name="Oval 86">
            <a:extLst>
              <a:ext uri="{FF2B5EF4-FFF2-40B4-BE49-F238E27FC236}">
                <a16:creationId xmlns:a16="http://schemas.microsoft.com/office/drawing/2014/main" id="{A9781DE0-34E1-234D-A4FA-8972C2676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596" name="Line 87">
            <a:extLst>
              <a:ext uri="{FF2B5EF4-FFF2-40B4-BE49-F238E27FC236}">
                <a16:creationId xmlns:a16="http://schemas.microsoft.com/office/drawing/2014/main" id="{208DE908-E1E2-8443-85CC-A01D499766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97" name="Line 88">
            <a:extLst>
              <a:ext uri="{FF2B5EF4-FFF2-40B4-BE49-F238E27FC236}">
                <a16:creationId xmlns:a16="http://schemas.microsoft.com/office/drawing/2014/main" id="{7F2536C4-18D5-3648-9F32-C0BF546E6E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98" name="Rectangle 89">
            <a:extLst>
              <a:ext uri="{FF2B5EF4-FFF2-40B4-BE49-F238E27FC236}">
                <a16:creationId xmlns:a16="http://schemas.microsoft.com/office/drawing/2014/main" id="{1F6DD838-6727-8B48-A2B6-693EAC88D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8" y="4724400"/>
            <a:ext cx="84883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>
                <a:latin typeface="Times" pitchFamily="2" charset="0"/>
                <a:ea typeface="宋体" panose="02010600030101010101" pitchFamily="2" charset="-122"/>
              </a:rPr>
              <a:t>Explore the branch of the tree that is closest to the query point first.</a:t>
            </a:r>
          </a:p>
        </p:txBody>
      </p:sp>
      <p:sp>
        <p:nvSpPr>
          <p:cNvPr id="108599" name="Oval 90">
            <a:extLst>
              <a:ext uri="{FF2B5EF4-FFF2-40B4-BE49-F238E27FC236}">
                <a16:creationId xmlns:a16="http://schemas.microsoft.com/office/drawing/2014/main" id="{AA118B39-B0FD-7E44-853F-7161D0E0E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438400"/>
            <a:ext cx="76200" cy="76200"/>
          </a:xfrm>
          <a:prstGeom prst="ellipse">
            <a:avLst/>
          </a:prstGeom>
          <a:solidFill>
            <a:srgbClr val="FF0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600" name="Rectangle 91">
            <a:extLst>
              <a:ext uri="{FF2B5EF4-FFF2-40B4-BE49-F238E27FC236}">
                <a16:creationId xmlns:a16="http://schemas.microsoft.com/office/drawing/2014/main" id="{97148B6F-150C-EC4F-B89D-0D70503D5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600200"/>
            <a:ext cx="1600200" cy="13716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601" name="Rectangle 92">
            <a:extLst>
              <a:ext uri="{FF2B5EF4-FFF2-40B4-BE49-F238E27FC236}">
                <a16:creationId xmlns:a16="http://schemas.microsoft.com/office/drawing/2014/main" id="{639C7C5A-C4F0-844D-8B6D-B354E3C6B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200400"/>
            <a:ext cx="990600" cy="12954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602" name="AutoShape 93">
            <a:extLst>
              <a:ext uri="{FF2B5EF4-FFF2-40B4-BE49-F238E27FC236}">
                <a16:creationId xmlns:a16="http://schemas.microsoft.com/office/drawing/2014/main" id="{EC43C996-6084-8D45-A9B5-892C0D832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667000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8603" name="Rectangle 95">
            <a:extLst>
              <a:ext uri="{FF2B5EF4-FFF2-40B4-BE49-F238E27FC236}">
                <a16:creationId xmlns:a16="http://schemas.microsoft.com/office/drawing/2014/main" id="{CBCCBD94-24E8-634A-B076-CFF4D21FEB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1013" y="203200"/>
            <a:ext cx="8486775" cy="1143000"/>
          </a:xfrm>
          <a:noFill/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Nearest Neighbor with KD Trees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F646362-D6D5-2445-A12B-0E92C4AC9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414611-0F1A-974E-B5CD-D9DCD9D14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AutoShape 3">
            <a:extLst>
              <a:ext uri="{FF2B5EF4-FFF2-40B4-BE49-F238E27FC236}">
                <a16:creationId xmlns:a16="http://schemas.microsoft.com/office/drawing/2014/main" id="{A7ED9925-1537-A146-927C-3F7941BEA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714625"/>
            <a:ext cx="87313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71" name="AutoShape 4">
            <a:extLst>
              <a:ext uri="{FF2B5EF4-FFF2-40B4-BE49-F238E27FC236}">
                <a16:creationId xmlns:a16="http://schemas.microsoft.com/office/drawing/2014/main" id="{1AFABCA9-C493-9546-A885-48AB6F0DA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738" y="2886075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72" name="AutoShape 5">
            <a:extLst>
              <a:ext uri="{FF2B5EF4-FFF2-40B4-BE49-F238E27FC236}">
                <a16:creationId xmlns:a16="http://schemas.microsoft.com/office/drawing/2014/main" id="{46387F8C-56BD-A548-BC96-FC47FAAD7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5" y="2886075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73" name="AutoShape 6">
            <a:extLst>
              <a:ext uri="{FF2B5EF4-FFF2-40B4-BE49-F238E27FC236}">
                <a16:creationId xmlns:a16="http://schemas.microsoft.com/office/drawing/2014/main" id="{BCBD64B3-7AC8-C040-BCA5-E540F30AB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4925" y="2200275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74" name="AutoShape 7">
            <a:extLst>
              <a:ext uri="{FF2B5EF4-FFF2-40B4-BE49-F238E27FC236}">
                <a16:creationId xmlns:a16="http://schemas.microsoft.com/office/drawing/2014/main" id="{F85D8D14-0F1A-114D-91E0-36C2842F3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25" y="2886075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75" name="AutoShape 8">
            <a:extLst>
              <a:ext uri="{FF2B5EF4-FFF2-40B4-BE49-F238E27FC236}">
                <a16:creationId xmlns:a16="http://schemas.microsoft.com/office/drawing/2014/main" id="{27C759E2-2D79-5F44-94D9-3C6E94AD9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200" y="3830638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76" name="AutoShape 9">
            <a:extLst>
              <a:ext uri="{FF2B5EF4-FFF2-40B4-BE49-F238E27FC236}">
                <a16:creationId xmlns:a16="http://schemas.microsoft.com/office/drawing/2014/main" id="{84C5EC08-2CEC-9F46-97A4-EEA0D36B9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475" y="3916363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77" name="AutoShape 10">
            <a:extLst>
              <a:ext uri="{FF2B5EF4-FFF2-40B4-BE49-F238E27FC236}">
                <a16:creationId xmlns:a16="http://schemas.microsoft.com/office/drawing/2014/main" id="{B038CBC4-8EDA-694B-A71A-9A1DFE395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2457450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78" name="AutoShape 11">
            <a:extLst>
              <a:ext uri="{FF2B5EF4-FFF2-40B4-BE49-F238E27FC236}">
                <a16:creationId xmlns:a16="http://schemas.microsoft.com/office/drawing/2014/main" id="{FDCD370E-EB5B-734C-A09E-143905668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963" y="2286000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79" name="AutoShape 12">
            <a:extLst>
              <a:ext uri="{FF2B5EF4-FFF2-40B4-BE49-F238E27FC236}">
                <a16:creationId xmlns:a16="http://schemas.microsoft.com/office/drawing/2014/main" id="{47BC1D5A-71B3-D94D-90A6-86DAE95AA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025" y="3916363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80" name="AutoShape 13">
            <a:extLst>
              <a:ext uri="{FF2B5EF4-FFF2-40B4-BE49-F238E27FC236}">
                <a16:creationId xmlns:a16="http://schemas.microsoft.com/office/drawing/2014/main" id="{71C8DD21-88C7-D04E-B1C0-2F4F96C53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475" y="4087813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81" name="AutoShape 14">
            <a:extLst>
              <a:ext uri="{FF2B5EF4-FFF2-40B4-BE49-F238E27FC236}">
                <a16:creationId xmlns:a16="http://schemas.microsoft.com/office/drawing/2014/main" id="{7D29E9FA-D8DD-9D42-AABF-8B570A0F0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4925" y="4259263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82" name="AutoShape 15">
            <a:extLst>
              <a:ext uri="{FF2B5EF4-FFF2-40B4-BE49-F238E27FC236}">
                <a16:creationId xmlns:a16="http://schemas.microsoft.com/office/drawing/2014/main" id="{750FC01C-9D54-1245-B33E-9FEC917FF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4925" y="4002088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83" name="AutoShape 16">
            <a:extLst>
              <a:ext uri="{FF2B5EF4-FFF2-40B4-BE49-F238E27FC236}">
                <a16:creationId xmlns:a16="http://schemas.microsoft.com/office/drawing/2014/main" id="{77537698-2C49-994C-A01B-AC5EC4A3E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800" y="3230563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84" name="AutoShape 17">
            <a:extLst>
              <a:ext uri="{FF2B5EF4-FFF2-40B4-BE49-F238E27FC236}">
                <a16:creationId xmlns:a16="http://schemas.microsoft.com/office/drawing/2014/main" id="{7D33F648-824B-1241-A905-2A5A2781A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850" y="2800350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85" name="AutoShape 18">
            <a:extLst>
              <a:ext uri="{FF2B5EF4-FFF2-40B4-BE49-F238E27FC236}">
                <a16:creationId xmlns:a16="http://schemas.microsoft.com/office/drawing/2014/main" id="{2274CD24-CCD3-774F-85B4-9D18698FC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3402013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86" name="AutoShape 19">
            <a:extLst>
              <a:ext uri="{FF2B5EF4-FFF2-40B4-BE49-F238E27FC236}">
                <a16:creationId xmlns:a16="http://schemas.microsoft.com/office/drawing/2014/main" id="{9F3C382E-2C4A-234B-A4F0-B820C0C3A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688" y="3230563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87" name="AutoShape 20">
            <a:extLst>
              <a:ext uri="{FF2B5EF4-FFF2-40B4-BE49-F238E27FC236}">
                <a16:creationId xmlns:a16="http://schemas.microsoft.com/office/drawing/2014/main" id="{D3BE4579-FC5E-7D4E-B795-3CBED8258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463" y="4173538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88" name="AutoShape 21">
            <a:extLst>
              <a:ext uri="{FF2B5EF4-FFF2-40B4-BE49-F238E27FC236}">
                <a16:creationId xmlns:a16="http://schemas.microsoft.com/office/drawing/2014/main" id="{623C49A3-3CE1-9D4C-906F-CD1430C30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8" y="3402013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89" name="AutoShape 22">
            <a:extLst>
              <a:ext uri="{FF2B5EF4-FFF2-40B4-BE49-F238E27FC236}">
                <a16:creationId xmlns:a16="http://schemas.microsoft.com/office/drawing/2014/main" id="{897C32D9-057D-624B-89F1-B213ACAB7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963" y="2114550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90" name="AutoShape 23">
            <a:extLst>
              <a:ext uri="{FF2B5EF4-FFF2-40B4-BE49-F238E27FC236}">
                <a16:creationId xmlns:a16="http://schemas.microsoft.com/office/drawing/2014/main" id="{69E94F9D-CC92-A042-9F97-2DACF6783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9413" y="2286000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91" name="AutoShape 24">
            <a:extLst>
              <a:ext uri="{FF2B5EF4-FFF2-40B4-BE49-F238E27FC236}">
                <a16:creationId xmlns:a16="http://schemas.microsoft.com/office/drawing/2014/main" id="{44398AF2-D929-2842-9AC0-445763E2B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5138" y="2200275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92" name="AutoShape 25">
            <a:extLst>
              <a:ext uri="{FF2B5EF4-FFF2-40B4-BE49-F238E27FC236}">
                <a16:creationId xmlns:a16="http://schemas.microsoft.com/office/drawing/2014/main" id="{0920B6B7-003E-C84A-AF3F-D0691CD35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0863" y="3916363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93" name="AutoShape 26">
            <a:extLst>
              <a:ext uri="{FF2B5EF4-FFF2-40B4-BE49-F238E27FC236}">
                <a16:creationId xmlns:a16="http://schemas.microsoft.com/office/drawing/2014/main" id="{3064CF59-201F-9446-8BFB-3C8314243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4087813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94" name="AutoShape 27">
            <a:extLst>
              <a:ext uri="{FF2B5EF4-FFF2-40B4-BE49-F238E27FC236}">
                <a16:creationId xmlns:a16="http://schemas.microsoft.com/office/drawing/2014/main" id="{DF596D2F-B944-9648-A54B-F9C08B213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638" y="3230563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95" name="AutoShape 28">
            <a:extLst>
              <a:ext uri="{FF2B5EF4-FFF2-40B4-BE49-F238E27FC236}">
                <a16:creationId xmlns:a16="http://schemas.microsoft.com/office/drawing/2014/main" id="{7514918C-FA8C-7D4B-933A-AFB570B80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6300" y="2628900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96" name="AutoShape 29">
            <a:extLst>
              <a:ext uri="{FF2B5EF4-FFF2-40B4-BE49-F238E27FC236}">
                <a16:creationId xmlns:a16="http://schemas.microsoft.com/office/drawing/2014/main" id="{5304D9E4-4A3B-F349-872F-6B1A7B78F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538" y="3573463"/>
            <a:ext cx="87312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97" name="AutoShape 30">
            <a:extLst>
              <a:ext uri="{FF2B5EF4-FFF2-40B4-BE49-F238E27FC236}">
                <a16:creationId xmlns:a16="http://schemas.microsoft.com/office/drawing/2014/main" id="{B08E9C51-4C88-1148-900D-0AD5F04B3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463" y="1857375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98" name="AutoShape 31">
            <a:extLst>
              <a:ext uri="{FF2B5EF4-FFF2-40B4-BE49-F238E27FC236}">
                <a16:creationId xmlns:a16="http://schemas.microsoft.com/office/drawing/2014/main" id="{4021A853-F57A-3348-960D-2FABD0F07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1771650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599" name="AutoShape 32">
            <a:extLst>
              <a:ext uri="{FF2B5EF4-FFF2-40B4-BE49-F238E27FC236}">
                <a16:creationId xmlns:a16="http://schemas.microsoft.com/office/drawing/2014/main" id="{98C44D30-9CF0-564B-8235-C50CE8F7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5" y="1857375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00" name="AutoShape 33">
            <a:extLst>
              <a:ext uri="{FF2B5EF4-FFF2-40B4-BE49-F238E27FC236}">
                <a16:creationId xmlns:a16="http://schemas.microsoft.com/office/drawing/2014/main" id="{607F0EF1-87EE-2E4E-AC30-159754090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850" y="1771650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01" name="AutoShape 34">
            <a:extLst>
              <a:ext uri="{FF2B5EF4-FFF2-40B4-BE49-F238E27FC236}">
                <a16:creationId xmlns:a16="http://schemas.microsoft.com/office/drawing/2014/main" id="{F8D90240-56E9-AB41-977F-B06A14A06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800" y="1857375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02" name="AutoShape 35">
            <a:extLst>
              <a:ext uri="{FF2B5EF4-FFF2-40B4-BE49-F238E27FC236}">
                <a16:creationId xmlns:a16="http://schemas.microsoft.com/office/drawing/2014/main" id="{F4BD4036-C6E8-5742-A09A-E04BDB02D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525" y="4087813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03" name="Rectangle 36">
            <a:extLst>
              <a:ext uri="{FF2B5EF4-FFF2-40B4-BE49-F238E27FC236}">
                <a16:creationId xmlns:a16="http://schemas.microsoft.com/office/drawing/2014/main" id="{74EB132A-1D36-084A-8DF9-2CD1AC9EE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600200"/>
            <a:ext cx="3263900" cy="29162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04" name="Line 37">
            <a:extLst>
              <a:ext uri="{FF2B5EF4-FFF2-40B4-BE49-F238E27FC236}">
                <a16:creationId xmlns:a16="http://schemas.microsoft.com/office/drawing/2014/main" id="{F351D620-D58B-E747-9661-4EFA908588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600200"/>
            <a:ext cx="0" cy="289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05" name="Line 38">
            <a:extLst>
              <a:ext uri="{FF2B5EF4-FFF2-40B4-BE49-F238E27FC236}">
                <a16:creationId xmlns:a16="http://schemas.microsoft.com/office/drawing/2014/main" id="{4A81B21C-0130-5C40-9A53-C66E242F75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9718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06" name="Line 39">
            <a:extLst>
              <a:ext uri="{FF2B5EF4-FFF2-40B4-BE49-F238E27FC236}">
                <a16:creationId xmlns:a16="http://schemas.microsoft.com/office/drawing/2014/main" id="{BC570FEF-A643-6546-A1B4-A6799EA06B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9718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07" name="Line 40">
            <a:extLst>
              <a:ext uri="{FF2B5EF4-FFF2-40B4-BE49-F238E27FC236}">
                <a16:creationId xmlns:a16="http://schemas.microsoft.com/office/drawing/2014/main" id="{498BC8AD-A8CF-B74F-B9E2-1077858557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9624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08" name="Line 41">
            <a:extLst>
              <a:ext uri="{FF2B5EF4-FFF2-40B4-BE49-F238E27FC236}">
                <a16:creationId xmlns:a16="http://schemas.microsoft.com/office/drawing/2014/main" id="{11654651-10F0-1C4C-A92D-A44EB4724B9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32766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09" name="Line 42">
            <a:extLst>
              <a:ext uri="{FF2B5EF4-FFF2-40B4-BE49-F238E27FC236}">
                <a16:creationId xmlns:a16="http://schemas.microsoft.com/office/drawing/2014/main" id="{75DD17C8-8213-9A46-B8FF-B1A52C1BA3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16002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10" name="Line 43">
            <a:extLst>
              <a:ext uri="{FF2B5EF4-FFF2-40B4-BE49-F238E27FC236}">
                <a16:creationId xmlns:a16="http://schemas.microsoft.com/office/drawing/2014/main" id="{D138C9D0-C29E-5949-AD00-83C4FDC974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3622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11" name="Line 44">
            <a:extLst>
              <a:ext uri="{FF2B5EF4-FFF2-40B4-BE49-F238E27FC236}">
                <a16:creationId xmlns:a16="http://schemas.microsoft.com/office/drawing/2014/main" id="{ECB78F14-0C2E-F440-AE13-C3074596C4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6002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12" name="Line 45">
            <a:extLst>
              <a:ext uri="{FF2B5EF4-FFF2-40B4-BE49-F238E27FC236}">
                <a16:creationId xmlns:a16="http://schemas.microsoft.com/office/drawing/2014/main" id="{E8BCEC16-4844-7841-9085-F0085996EB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2766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13" name="Line 46">
            <a:extLst>
              <a:ext uri="{FF2B5EF4-FFF2-40B4-BE49-F238E27FC236}">
                <a16:creationId xmlns:a16="http://schemas.microsoft.com/office/drawing/2014/main" id="{FBB23549-114E-7B48-ABCC-37B942D16AB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27432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14" name="Oval 47">
            <a:extLst>
              <a:ext uri="{FF2B5EF4-FFF2-40B4-BE49-F238E27FC236}">
                <a16:creationId xmlns:a16="http://schemas.microsoft.com/office/drawing/2014/main" id="{E308D298-5E7C-934E-BA18-43AA2C7ED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15" name="Oval 48">
            <a:extLst>
              <a:ext uri="{FF2B5EF4-FFF2-40B4-BE49-F238E27FC236}">
                <a16:creationId xmlns:a16="http://schemas.microsoft.com/office/drawing/2014/main" id="{B7395D9C-82E8-B846-A6C6-BB7E33FA1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16" name="Oval 49">
            <a:extLst>
              <a:ext uri="{FF2B5EF4-FFF2-40B4-BE49-F238E27FC236}">
                <a16:creationId xmlns:a16="http://schemas.microsoft.com/office/drawing/2014/main" id="{AF6B9356-6D56-3247-94AF-15F8193CB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17" name="Oval 50">
            <a:extLst>
              <a:ext uri="{FF2B5EF4-FFF2-40B4-BE49-F238E27FC236}">
                <a16:creationId xmlns:a16="http://schemas.microsoft.com/office/drawing/2014/main" id="{A23668E1-60B7-CC43-A8F5-FFFC07EC5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18" name="Line 51">
            <a:extLst>
              <a:ext uri="{FF2B5EF4-FFF2-40B4-BE49-F238E27FC236}">
                <a16:creationId xmlns:a16="http://schemas.microsoft.com/office/drawing/2014/main" id="{CA530BBA-663C-9D47-AA4B-3D0BC23B86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88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19" name="Line 52">
            <a:extLst>
              <a:ext uri="{FF2B5EF4-FFF2-40B4-BE49-F238E27FC236}">
                <a16:creationId xmlns:a16="http://schemas.microsoft.com/office/drawing/2014/main" id="{9A06FE9F-57EB-A54B-A6A6-0B9733D2B4A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20" name="Oval 53">
            <a:extLst>
              <a:ext uri="{FF2B5EF4-FFF2-40B4-BE49-F238E27FC236}">
                <a16:creationId xmlns:a16="http://schemas.microsoft.com/office/drawing/2014/main" id="{498588F7-1EEA-5C46-BBC4-9D4395201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21" name="Oval 54">
            <a:extLst>
              <a:ext uri="{FF2B5EF4-FFF2-40B4-BE49-F238E27FC236}">
                <a16:creationId xmlns:a16="http://schemas.microsoft.com/office/drawing/2014/main" id="{81B179D2-2057-3A4D-8A02-169F385AD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22" name="Oval 55">
            <a:extLst>
              <a:ext uri="{FF2B5EF4-FFF2-40B4-BE49-F238E27FC236}">
                <a16:creationId xmlns:a16="http://schemas.microsoft.com/office/drawing/2014/main" id="{0A53A2B1-0211-4A4E-BBA9-40F8123AC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23" name="Line 56">
            <a:extLst>
              <a:ext uri="{FF2B5EF4-FFF2-40B4-BE49-F238E27FC236}">
                <a16:creationId xmlns:a16="http://schemas.microsoft.com/office/drawing/2014/main" id="{A90BF66A-2F9C-844A-8C28-97DEE05D1D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24" name="Line 57">
            <a:extLst>
              <a:ext uri="{FF2B5EF4-FFF2-40B4-BE49-F238E27FC236}">
                <a16:creationId xmlns:a16="http://schemas.microsoft.com/office/drawing/2014/main" id="{16370CBB-D374-E74E-AB2E-EF9A950813C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25" name="Oval 58">
            <a:extLst>
              <a:ext uri="{FF2B5EF4-FFF2-40B4-BE49-F238E27FC236}">
                <a16:creationId xmlns:a16="http://schemas.microsoft.com/office/drawing/2014/main" id="{DF343FAE-81DB-3143-93D7-3268AAA43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26" name="Oval 59">
            <a:extLst>
              <a:ext uri="{FF2B5EF4-FFF2-40B4-BE49-F238E27FC236}">
                <a16:creationId xmlns:a16="http://schemas.microsoft.com/office/drawing/2014/main" id="{2B8C32B8-66D0-6744-9B83-4F8E7CBA4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895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27" name="Line 60">
            <a:extLst>
              <a:ext uri="{FF2B5EF4-FFF2-40B4-BE49-F238E27FC236}">
                <a16:creationId xmlns:a16="http://schemas.microsoft.com/office/drawing/2014/main" id="{EB6FE764-644A-444D-8A5A-220673EB8B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3048000"/>
            <a:ext cx="3810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28" name="Line 61">
            <a:extLst>
              <a:ext uri="{FF2B5EF4-FFF2-40B4-BE49-F238E27FC236}">
                <a16:creationId xmlns:a16="http://schemas.microsoft.com/office/drawing/2014/main" id="{AF58E91B-BEC3-0949-B657-63A02EDBCD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29" name="Oval 62">
            <a:extLst>
              <a:ext uri="{FF2B5EF4-FFF2-40B4-BE49-F238E27FC236}">
                <a16:creationId xmlns:a16="http://schemas.microsoft.com/office/drawing/2014/main" id="{3849A5E6-7021-C444-8B0C-D3DA3585D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895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30" name="Line 63">
            <a:extLst>
              <a:ext uri="{FF2B5EF4-FFF2-40B4-BE49-F238E27FC236}">
                <a16:creationId xmlns:a16="http://schemas.microsoft.com/office/drawing/2014/main" id="{D3F71C1E-DE9B-3D43-80D5-23FD4D4A53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18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31" name="Line 64">
            <a:extLst>
              <a:ext uri="{FF2B5EF4-FFF2-40B4-BE49-F238E27FC236}">
                <a16:creationId xmlns:a16="http://schemas.microsoft.com/office/drawing/2014/main" id="{CD792799-8780-1D45-BA0C-67DFCFDEF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32" name="Oval 65">
            <a:extLst>
              <a:ext uri="{FF2B5EF4-FFF2-40B4-BE49-F238E27FC236}">
                <a16:creationId xmlns:a16="http://schemas.microsoft.com/office/drawing/2014/main" id="{01022D1C-C97F-5741-99E3-7F1AECDD5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133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33" name="Line 66">
            <a:extLst>
              <a:ext uri="{FF2B5EF4-FFF2-40B4-BE49-F238E27FC236}">
                <a16:creationId xmlns:a16="http://schemas.microsoft.com/office/drawing/2014/main" id="{CE9798D7-ED52-3141-A9DC-AF4EFB0EA6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2600" y="2286000"/>
            <a:ext cx="685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34" name="Line 67">
            <a:extLst>
              <a:ext uri="{FF2B5EF4-FFF2-40B4-BE49-F238E27FC236}">
                <a16:creationId xmlns:a16="http://schemas.microsoft.com/office/drawing/2014/main" id="{2AC14888-127A-D442-9385-8968B4D57B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2286000"/>
            <a:ext cx="685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35" name="Oval 68">
            <a:extLst>
              <a:ext uri="{FF2B5EF4-FFF2-40B4-BE49-F238E27FC236}">
                <a16:creationId xmlns:a16="http://schemas.microsoft.com/office/drawing/2014/main" id="{00558CC4-9375-6A45-8A60-6491EBF7A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36" name="Oval 69">
            <a:extLst>
              <a:ext uri="{FF2B5EF4-FFF2-40B4-BE49-F238E27FC236}">
                <a16:creationId xmlns:a16="http://schemas.microsoft.com/office/drawing/2014/main" id="{763490A4-0B73-C642-B821-4D3072A47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37" name="Line 70">
            <a:extLst>
              <a:ext uri="{FF2B5EF4-FFF2-40B4-BE49-F238E27FC236}">
                <a16:creationId xmlns:a16="http://schemas.microsoft.com/office/drawing/2014/main" id="{F66C1D69-B6EA-124B-A16A-FAFEEE9A45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38" name="Line 71">
            <a:extLst>
              <a:ext uri="{FF2B5EF4-FFF2-40B4-BE49-F238E27FC236}">
                <a16:creationId xmlns:a16="http://schemas.microsoft.com/office/drawing/2014/main" id="{51F5BD30-E25C-734F-9587-03FCF64A17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39" name="Oval 72">
            <a:extLst>
              <a:ext uri="{FF2B5EF4-FFF2-40B4-BE49-F238E27FC236}">
                <a16:creationId xmlns:a16="http://schemas.microsoft.com/office/drawing/2014/main" id="{AD592049-812E-5649-9673-AA42D7988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40" name="Oval 73">
            <a:extLst>
              <a:ext uri="{FF2B5EF4-FFF2-40B4-BE49-F238E27FC236}">
                <a16:creationId xmlns:a16="http://schemas.microsoft.com/office/drawing/2014/main" id="{7D187A85-A7AC-9243-B45D-0A9C6A17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41" name="Line 74">
            <a:extLst>
              <a:ext uri="{FF2B5EF4-FFF2-40B4-BE49-F238E27FC236}">
                <a16:creationId xmlns:a16="http://schemas.microsoft.com/office/drawing/2014/main" id="{9667262D-97B1-524A-A1C4-E693116ECA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42" name="Line 75">
            <a:extLst>
              <a:ext uri="{FF2B5EF4-FFF2-40B4-BE49-F238E27FC236}">
                <a16:creationId xmlns:a16="http://schemas.microsoft.com/office/drawing/2014/main" id="{8CC5F2DD-4E8F-A74C-BAB1-241F2CE3A29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43" name="Oval 76">
            <a:extLst>
              <a:ext uri="{FF2B5EF4-FFF2-40B4-BE49-F238E27FC236}">
                <a16:creationId xmlns:a16="http://schemas.microsoft.com/office/drawing/2014/main" id="{70F5D7EC-A5AD-314F-94A5-3202A2067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44" name="Oval 77">
            <a:extLst>
              <a:ext uri="{FF2B5EF4-FFF2-40B4-BE49-F238E27FC236}">
                <a16:creationId xmlns:a16="http://schemas.microsoft.com/office/drawing/2014/main" id="{F9824801-D508-514F-B52A-66A797D61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45" name="Line 78">
            <a:extLst>
              <a:ext uri="{FF2B5EF4-FFF2-40B4-BE49-F238E27FC236}">
                <a16:creationId xmlns:a16="http://schemas.microsoft.com/office/drawing/2014/main" id="{EF2EBDB1-651A-9244-9425-A769E1E7F3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84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46" name="Line 79">
            <a:extLst>
              <a:ext uri="{FF2B5EF4-FFF2-40B4-BE49-F238E27FC236}">
                <a16:creationId xmlns:a16="http://schemas.microsoft.com/office/drawing/2014/main" id="{57008435-483A-C348-B909-75EEBF72001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47" name="Oval 80">
            <a:extLst>
              <a:ext uri="{FF2B5EF4-FFF2-40B4-BE49-F238E27FC236}">
                <a16:creationId xmlns:a16="http://schemas.microsoft.com/office/drawing/2014/main" id="{780219DB-FBA6-754A-872A-0BCAD9D9A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48" name="Oval 81">
            <a:extLst>
              <a:ext uri="{FF2B5EF4-FFF2-40B4-BE49-F238E27FC236}">
                <a16:creationId xmlns:a16="http://schemas.microsoft.com/office/drawing/2014/main" id="{B4243803-70E4-7D47-9DC9-E93FA55C6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49" name="Line 82">
            <a:extLst>
              <a:ext uri="{FF2B5EF4-FFF2-40B4-BE49-F238E27FC236}">
                <a16:creationId xmlns:a16="http://schemas.microsoft.com/office/drawing/2014/main" id="{D2B983EA-0498-4F4C-8AF3-35F87BAB13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50" name="Line 83">
            <a:extLst>
              <a:ext uri="{FF2B5EF4-FFF2-40B4-BE49-F238E27FC236}">
                <a16:creationId xmlns:a16="http://schemas.microsoft.com/office/drawing/2014/main" id="{A76C5E9E-02B0-2441-9604-6E3558A14BA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51" name="Oval 84">
            <a:extLst>
              <a:ext uri="{FF2B5EF4-FFF2-40B4-BE49-F238E27FC236}">
                <a16:creationId xmlns:a16="http://schemas.microsoft.com/office/drawing/2014/main" id="{2C446FF0-9B19-F347-BE9D-683A20A61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52" name="Oval 85">
            <a:extLst>
              <a:ext uri="{FF2B5EF4-FFF2-40B4-BE49-F238E27FC236}">
                <a16:creationId xmlns:a16="http://schemas.microsoft.com/office/drawing/2014/main" id="{8E64AC79-FE7D-F84A-8267-C49DB99E8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53" name="Line 86">
            <a:extLst>
              <a:ext uri="{FF2B5EF4-FFF2-40B4-BE49-F238E27FC236}">
                <a16:creationId xmlns:a16="http://schemas.microsoft.com/office/drawing/2014/main" id="{565D759E-ECE7-EE48-B8CD-5AC0AC8035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54" name="Line 87">
            <a:extLst>
              <a:ext uri="{FF2B5EF4-FFF2-40B4-BE49-F238E27FC236}">
                <a16:creationId xmlns:a16="http://schemas.microsoft.com/office/drawing/2014/main" id="{1950544D-37F2-8C48-8417-3FF65743CA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83" name="Rectangle 88">
            <a:extLst>
              <a:ext uri="{FF2B5EF4-FFF2-40B4-BE49-F238E27FC236}">
                <a16:creationId xmlns:a16="http://schemas.microsoft.com/office/drawing/2014/main" id="{31614C6C-0DCF-F547-AD0C-2EEF83343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8" y="4724400"/>
            <a:ext cx="8488362" cy="892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600" dirty="0">
                <a:latin typeface="+mn-lt"/>
              </a:rPr>
              <a:t>When we reach a leaf, compute the distance to each point in the node.</a:t>
            </a:r>
          </a:p>
        </p:txBody>
      </p:sp>
      <p:sp>
        <p:nvSpPr>
          <p:cNvPr id="109656" name="Oval 89">
            <a:extLst>
              <a:ext uri="{FF2B5EF4-FFF2-40B4-BE49-F238E27FC236}">
                <a16:creationId xmlns:a16="http://schemas.microsoft.com/office/drawing/2014/main" id="{BBC3B0C4-42A7-5F42-887A-D6ECB72BA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438400"/>
            <a:ext cx="76200" cy="76200"/>
          </a:xfrm>
          <a:prstGeom prst="ellipse">
            <a:avLst/>
          </a:prstGeom>
          <a:solidFill>
            <a:srgbClr val="FF0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57" name="Rectangle 90">
            <a:extLst>
              <a:ext uri="{FF2B5EF4-FFF2-40B4-BE49-F238E27FC236}">
                <a16:creationId xmlns:a16="http://schemas.microsoft.com/office/drawing/2014/main" id="{ED6F2E73-E5FA-3B47-8EEF-A0065578E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362200"/>
            <a:ext cx="1600200" cy="6096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58" name="Rectangle 91">
            <a:extLst>
              <a:ext uri="{FF2B5EF4-FFF2-40B4-BE49-F238E27FC236}">
                <a16:creationId xmlns:a16="http://schemas.microsoft.com/office/drawing/2014/main" id="{987ACBF0-73F3-934F-96B5-F43A4D282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657600"/>
            <a:ext cx="304800" cy="3048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59" name="Line 92">
            <a:extLst>
              <a:ext uri="{FF2B5EF4-FFF2-40B4-BE49-F238E27FC236}">
                <a16:creationId xmlns:a16="http://schemas.microsoft.com/office/drawing/2014/main" id="{B19C35A2-3C07-A84F-A912-9F918FA042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438400"/>
            <a:ext cx="457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60" name="AutoShape 93">
            <a:extLst>
              <a:ext uri="{FF2B5EF4-FFF2-40B4-BE49-F238E27FC236}">
                <a16:creationId xmlns:a16="http://schemas.microsoft.com/office/drawing/2014/main" id="{4BBF9CC7-B142-BF48-909A-8AA858758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667000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9661" name="Line 94">
            <a:extLst>
              <a:ext uri="{FF2B5EF4-FFF2-40B4-BE49-F238E27FC236}">
                <a16:creationId xmlns:a16="http://schemas.microsoft.com/office/drawing/2014/main" id="{D761DC40-EBAE-2D48-AF7D-D999D8417DF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438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62" name="Rectangle 96">
            <a:extLst>
              <a:ext uri="{FF2B5EF4-FFF2-40B4-BE49-F238E27FC236}">
                <a16:creationId xmlns:a16="http://schemas.microsoft.com/office/drawing/2014/main" id="{C647F168-7E74-064D-89E1-9F4F6018E2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7038" y="254000"/>
            <a:ext cx="8486775" cy="1143000"/>
          </a:xfrm>
          <a:noFill/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Nearest Neighbor with KD Trees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C66794C-9319-9347-9B0A-5D315672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A8F7DD6-DEDB-6947-B855-A242D7BB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94" name="Group 3">
            <a:extLst>
              <a:ext uri="{FF2B5EF4-FFF2-40B4-BE49-F238E27FC236}">
                <a16:creationId xmlns:a16="http://schemas.microsoft.com/office/drawing/2014/main" id="{AAFDB373-A90A-C849-8A86-81F40C7DBB2B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600200"/>
            <a:ext cx="3263900" cy="2916238"/>
            <a:chOff x="1344" y="1056"/>
            <a:chExt cx="1824" cy="1632"/>
          </a:xfrm>
        </p:grpSpPr>
        <p:sp>
          <p:nvSpPr>
            <p:cNvPr id="110653" name="AutoShape 4">
              <a:extLst>
                <a:ext uri="{FF2B5EF4-FFF2-40B4-BE49-F238E27FC236}">
                  <a16:creationId xmlns:a16="http://schemas.microsoft.com/office/drawing/2014/main" id="{52E47516-EEA5-E549-9DB0-C080EB521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8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54" name="AutoShape 5">
              <a:extLst>
                <a:ext uri="{FF2B5EF4-FFF2-40B4-BE49-F238E27FC236}">
                  <a16:creationId xmlns:a16="http://schemas.microsoft.com/office/drawing/2014/main" id="{1F305147-B2E8-5F40-8F02-C7522CF58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55" name="AutoShape 6">
              <a:extLst>
                <a:ext uri="{FF2B5EF4-FFF2-40B4-BE49-F238E27FC236}">
                  <a16:creationId xmlns:a16="http://schemas.microsoft.com/office/drawing/2014/main" id="{3E265434-71C4-DD49-A35E-359DE7EB8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56" name="AutoShape 7">
              <a:extLst>
                <a:ext uri="{FF2B5EF4-FFF2-40B4-BE49-F238E27FC236}">
                  <a16:creationId xmlns:a16="http://schemas.microsoft.com/office/drawing/2014/main" id="{C7F166D7-EAF9-8745-9260-7592309B1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57" name="AutoShape 8">
              <a:extLst>
                <a:ext uri="{FF2B5EF4-FFF2-40B4-BE49-F238E27FC236}">
                  <a16:creationId xmlns:a16="http://schemas.microsoft.com/office/drawing/2014/main" id="{FFC68DFC-42D9-E442-9059-AE2A05F41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58" name="AutoShape 9">
              <a:extLst>
                <a:ext uri="{FF2B5EF4-FFF2-40B4-BE49-F238E27FC236}">
                  <a16:creationId xmlns:a16="http://schemas.microsoft.com/office/drawing/2014/main" id="{92F0DDD6-5D01-C948-855B-F9D59F56B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30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59" name="AutoShape 10">
              <a:extLst>
                <a:ext uri="{FF2B5EF4-FFF2-40B4-BE49-F238E27FC236}">
                  <a16:creationId xmlns:a16="http://schemas.microsoft.com/office/drawing/2014/main" id="{72562B6F-703D-D748-A8D2-204B22975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60" name="AutoShape 11">
              <a:extLst>
                <a:ext uri="{FF2B5EF4-FFF2-40B4-BE49-F238E27FC236}">
                  <a16:creationId xmlns:a16="http://schemas.microsoft.com/office/drawing/2014/main" id="{607C7533-F6D9-BC44-918B-FD8361ABF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53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61" name="AutoShape 12">
              <a:extLst>
                <a:ext uri="{FF2B5EF4-FFF2-40B4-BE49-F238E27FC236}">
                  <a16:creationId xmlns:a16="http://schemas.microsoft.com/office/drawing/2014/main" id="{5149E4D3-9E75-A341-970E-89B9265F3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62" name="AutoShape 13">
              <a:extLst>
                <a:ext uri="{FF2B5EF4-FFF2-40B4-BE49-F238E27FC236}">
                  <a16:creationId xmlns:a16="http://schemas.microsoft.com/office/drawing/2014/main" id="{9D7CFA1E-C15F-2D4D-B137-B4040D96D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63" name="AutoShape 14">
              <a:extLst>
                <a:ext uri="{FF2B5EF4-FFF2-40B4-BE49-F238E27FC236}">
                  <a16:creationId xmlns:a16="http://schemas.microsoft.com/office/drawing/2014/main" id="{1EA05AFE-BAE7-C240-9908-2B0ECBFF5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64" name="AutoShape 15">
              <a:extLst>
                <a:ext uri="{FF2B5EF4-FFF2-40B4-BE49-F238E27FC236}">
                  <a16:creationId xmlns:a16="http://schemas.microsoft.com/office/drawing/2014/main" id="{B6979A86-FB8F-A84D-9723-60CD53730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5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65" name="AutoShape 16">
              <a:extLst>
                <a:ext uri="{FF2B5EF4-FFF2-40B4-BE49-F238E27FC236}">
                  <a16:creationId xmlns:a16="http://schemas.microsoft.com/office/drawing/2014/main" id="{44008D78-58E9-2245-9458-59DFBF427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66" name="AutoShape 17">
              <a:extLst>
                <a:ext uri="{FF2B5EF4-FFF2-40B4-BE49-F238E27FC236}">
                  <a16:creationId xmlns:a16="http://schemas.microsoft.com/office/drawing/2014/main" id="{EAA7AC95-F150-5B4F-B617-206F23F49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67" name="AutoShape 18">
              <a:extLst>
                <a:ext uri="{FF2B5EF4-FFF2-40B4-BE49-F238E27FC236}">
                  <a16:creationId xmlns:a16="http://schemas.microsoft.com/office/drawing/2014/main" id="{88EA433F-4475-374F-8C63-48DACCA2F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72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68" name="AutoShape 19">
              <a:extLst>
                <a:ext uri="{FF2B5EF4-FFF2-40B4-BE49-F238E27FC236}">
                  <a16:creationId xmlns:a16="http://schemas.microsoft.com/office/drawing/2014/main" id="{B1883A5B-8F58-CD41-A79E-15FB0FD2F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69" name="AutoShape 20">
              <a:extLst>
                <a:ext uri="{FF2B5EF4-FFF2-40B4-BE49-F238E27FC236}">
                  <a16:creationId xmlns:a16="http://schemas.microsoft.com/office/drawing/2014/main" id="{9412CE84-D799-F749-96EF-3407F588D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70" name="AutoShape 21">
              <a:extLst>
                <a:ext uri="{FF2B5EF4-FFF2-40B4-BE49-F238E27FC236}">
                  <a16:creationId xmlns:a16="http://schemas.microsoft.com/office/drawing/2014/main" id="{B44ECE0C-745C-5848-9D8F-08BD548B9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71" name="AutoShape 22">
              <a:extLst>
                <a:ext uri="{FF2B5EF4-FFF2-40B4-BE49-F238E27FC236}">
                  <a16:creationId xmlns:a16="http://schemas.microsoft.com/office/drawing/2014/main" id="{1737DD92-8C01-BC40-AF54-36CF273D1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72" name="AutoShape 23">
              <a:extLst>
                <a:ext uri="{FF2B5EF4-FFF2-40B4-BE49-F238E27FC236}">
                  <a16:creationId xmlns:a16="http://schemas.microsoft.com/office/drawing/2014/main" id="{BA550DFB-37F8-424F-9DAB-9CF0A823E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73" name="AutoShape 24">
              <a:extLst>
                <a:ext uri="{FF2B5EF4-FFF2-40B4-BE49-F238E27FC236}">
                  <a16:creationId xmlns:a16="http://schemas.microsoft.com/office/drawing/2014/main" id="{BD5EE91E-95AE-FF46-BF33-38B8E5A58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74" name="AutoShape 25">
              <a:extLst>
                <a:ext uri="{FF2B5EF4-FFF2-40B4-BE49-F238E27FC236}">
                  <a16:creationId xmlns:a16="http://schemas.microsoft.com/office/drawing/2014/main" id="{F8907AAA-5525-7541-86B5-6B16E8756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75" name="AutoShape 26">
              <a:extLst>
                <a:ext uri="{FF2B5EF4-FFF2-40B4-BE49-F238E27FC236}">
                  <a16:creationId xmlns:a16="http://schemas.microsoft.com/office/drawing/2014/main" id="{0299E00A-794A-EE4E-9895-36EF2D807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76" name="AutoShape 27">
              <a:extLst>
                <a:ext uri="{FF2B5EF4-FFF2-40B4-BE49-F238E27FC236}">
                  <a16:creationId xmlns:a16="http://schemas.microsoft.com/office/drawing/2014/main" id="{9B24C47C-1367-CC4F-B4ED-038C20B11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77" name="AutoShape 28">
              <a:extLst>
                <a:ext uri="{FF2B5EF4-FFF2-40B4-BE49-F238E27FC236}">
                  <a16:creationId xmlns:a16="http://schemas.microsoft.com/office/drawing/2014/main" id="{7B94AAAD-184D-7D4E-BD0D-BA455A3F2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78" name="AutoShape 29">
              <a:extLst>
                <a:ext uri="{FF2B5EF4-FFF2-40B4-BE49-F238E27FC236}">
                  <a16:creationId xmlns:a16="http://schemas.microsoft.com/office/drawing/2014/main" id="{79431479-6532-F041-81D6-5A57039F6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79" name="AutoShape 30">
              <a:extLst>
                <a:ext uri="{FF2B5EF4-FFF2-40B4-BE49-F238E27FC236}">
                  <a16:creationId xmlns:a16="http://schemas.microsoft.com/office/drawing/2014/main" id="{74F6E785-10AD-914B-A8B0-EDDF7EF83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6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80" name="AutoShape 31">
              <a:extLst>
                <a:ext uri="{FF2B5EF4-FFF2-40B4-BE49-F238E27FC236}">
                  <a16:creationId xmlns:a16="http://schemas.microsoft.com/office/drawing/2014/main" id="{E6597787-995E-DA42-A84E-03D03FCF4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81" name="AutoShape 32">
              <a:extLst>
                <a:ext uri="{FF2B5EF4-FFF2-40B4-BE49-F238E27FC236}">
                  <a16:creationId xmlns:a16="http://schemas.microsoft.com/office/drawing/2014/main" id="{F91FFBDD-999B-5345-A344-559B6869A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82" name="AutoShape 33">
              <a:extLst>
                <a:ext uri="{FF2B5EF4-FFF2-40B4-BE49-F238E27FC236}">
                  <a16:creationId xmlns:a16="http://schemas.microsoft.com/office/drawing/2014/main" id="{6D279D83-EDF5-5147-A9B3-8FDEC16C7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83" name="AutoShape 34">
              <a:extLst>
                <a:ext uri="{FF2B5EF4-FFF2-40B4-BE49-F238E27FC236}">
                  <a16:creationId xmlns:a16="http://schemas.microsoft.com/office/drawing/2014/main" id="{80158AA4-E01D-D64E-9BC6-AB15E71B5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84" name="AutoShape 35">
              <a:extLst>
                <a:ext uri="{FF2B5EF4-FFF2-40B4-BE49-F238E27FC236}">
                  <a16:creationId xmlns:a16="http://schemas.microsoft.com/office/drawing/2014/main" id="{86258429-F79F-BC45-AC1D-DED246F35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85" name="AutoShape 36">
              <a:extLst>
                <a:ext uri="{FF2B5EF4-FFF2-40B4-BE49-F238E27FC236}">
                  <a16:creationId xmlns:a16="http://schemas.microsoft.com/office/drawing/2014/main" id="{A55FB77F-AED7-3649-9C4F-6370E4E97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0686" name="Rectangle 37">
              <a:extLst>
                <a:ext uri="{FF2B5EF4-FFF2-40B4-BE49-F238E27FC236}">
                  <a16:creationId xmlns:a16="http://schemas.microsoft.com/office/drawing/2014/main" id="{89BDFCEF-EC90-3A4E-80EA-524613100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056"/>
              <a:ext cx="1824" cy="16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110595" name="Line 38">
            <a:extLst>
              <a:ext uri="{FF2B5EF4-FFF2-40B4-BE49-F238E27FC236}">
                <a16:creationId xmlns:a16="http://schemas.microsoft.com/office/drawing/2014/main" id="{4170D51D-1CC6-2C4A-BD66-21D5F56D04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600200"/>
            <a:ext cx="0" cy="289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596" name="Line 39">
            <a:extLst>
              <a:ext uri="{FF2B5EF4-FFF2-40B4-BE49-F238E27FC236}">
                <a16:creationId xmlns:a16="http://schemas.microsoft.com/office/drawing/2014/main" id="{7EC1E89E-D282-324C-AAA3-1EB61D0B6B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9718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597" name="Line 40">
            <a:extLst>
              <a:ext uri="{FF2B5EF4-FFF2-40B4-BE49-F238E27FC236}">
                <a16:creationId xmlns:a16="http://schemas.microsoft.com/office/drawing/2014/main" id="{FD09A3BB-4D07-AB41-B6EE-5D4994E397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9718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598" name="Line 41">
            <a:extLst>
              <a:ext uri="{FF2B5EF4-FFF2-40B4-BE49-F238E27FC236}">
                <a16:creationId xmlns:a16="http://schemas.microsoft.com/office/drawing/2014/main" id="{D8DA303A-C449-7B44-A45E-2298D60F7D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9624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599" name="Line 42">
            <a:extLst>
              <a:ext uri="{FF2B5EF4-FFF2-40B4-BE49-F238E27FC236}">
                <a16:creationId xmlns:a16="http://schemas.microsoft.com/office/drawing/2014/main" id="{DB6FCCD8-F7A0-7349-A0CC-DBE191385A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32766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0" name="Line 43">
            <a:extLst>
              <a:ext uri="{FF2B5EF4-FFF2-40B4-BE49-F238E27FC236}">
                <a16:creationId xmlns:a16="http://schemas.microsoft.com/office/drawing/2014/main" id="{0BA726DB-7352-A247-94F6-BC40630173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16002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1" name="Line 44">
            <a:extLst>
              <a:ext uri="{FF2B5EF4-FFF2-40B4-BE49-F238E27FC236}">
                <a16:creationId xmlns:a16="http://schemas.microsoft.com/office/drawing/2014/main" id="{5B780D5B-B0D0-FF44-A8BF-8A3CC7EDCC4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3622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2" name="Line 45">
            <a:extLst>
              <a:ext uri="{FF2B5EF4-FFF2-40B4-BE49-F238E27FC236}">
                <a16:creationId xmlns:a16="http://schemas.microsoft.com/office/drawing/2014/main" id="{553A526C-9F13-614A-9BED-AE789A64245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6002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3" name="Line 46">
            <a:extLst>
              <a:ext uri="{FF2B5EF4-FFF2-40B4-BE49-F238E27FC236}">
                <a16:creationId xmlns:a16="http://schemas.microsoft.com/office/drawing/2014/main" id="{555B691D-D686-024A-A24A-92DF1F851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2766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4" name="Line 47">
            <a:extLst>
              <a:ext uri="{FF2B5EF4-FFF2-40B4-BE49-F238E27FC236}">
                <a16:creationId xmlns:a16="http://schemas.microsoft.com/office/drawing/2014/main" id="{D56D221D-AFA8-BF41-B097-CD953305C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27432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05" name="Oval 48">
            <a:extLst>
              <a:ext uri="{FF2B5EF4-FFF2-40B4-BE49-F238E27FC236}">
                <a16:creationId xmlns:a16="http://schemas.microsoft.com/office/drawing/2014/main" id="{D7BA5AC5-6504-C34C-B30F-3F27F5A3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06" name="Oval 49">
            <a:extLst>
              <a:ext uri="{FF2B5EF4-FFF2-40B4-BE49-F238E27FC236}">
                <a16:creationId xmlns:a16="http://schemas.microsoft.com/office/drawing/2014/main" id="{DB9C2BB1-B219-B445-8A9B-25CC5F926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07" name="Oval 50">
            <a:extLst>
              <a:ext uri="{FF2B5EF4-FFF2-40B4-BE49-F238E27FC236}">
                <a16:creationId xmlns:a16="http://schemas.microsoft.com/office/drawing/2014/main" id="{CD8306A0-03C2-714E-9746-104410E63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08" name="Oval 51">
            <a:extLst>
              <a:ext uri="{FF2B5EF4-FFF2-40B4-BE49-F238E27FC236}">
                <a16:creationId xmlns:a16="http://schemas.microsoft.com/office/drawing/2014/main" id="{85C12663-68AC-B145-9600-12E283832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09" name="Line 52">
            <a:extLst>
              <a:ext uri="{FF2B5EF4-FFF2-40B4-BE49-F238E27FC236}">
                <a16:creationId xmlns:a16="http://schemas.microsoft.com/office/drawing/2014/main" id="{70ABF7C1-F33B-594E-A8B9-D18CED099B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88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10" name="Line 53">
            <a:extLst>
              <a:ext uri="{FF2B5EF4-FFF2-40B4-BE49-F238E27FC236}">
                <a16:creationId xmlns:a16="http://schemas.microsoft.com/office/drawing/2014/main" id="{3CB72B62-50AF-3945-8AE5-2421444A2EC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11" name="Oval 54">
            <a:extLst>
              <a:ext uri="{FF2B5EF4-FFF2-40B4-BE49-F238E27FC236}">
                <a16:creationId xmlns:a16="http://schemas.microsoft.com/office/drawing/2014/main" id="{CD9DBD33-8B85-214E-9FAA-B48BD2BE4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12" name="Oval 55">
            <a:extLst>
              <a:ext uri="{FF2B5EF4-FFF2-40B4-BE49-F238E27FC236}">
                <a16:creationId xmlns:a16="http://schemas.microsoft.com/office/drawing/2014/main" id="{43B73571-D40B-DB47-963E-FC215705A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13" name="Oval 56">
            <a:extLst>
              <a:ext uri="{FF2B5EF4-FFF2-40B4-BE49-F238E27FC236}">
                <a16:creationId xmlns:a16="http://schemas.microsoft.com/office/drawing/2014/main" id="{6ED3F807-294C-CA47-B009-5ACE55721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14" name="Line 57">
            <a:extLst>
              <a:ext uri="{FF2B5EF4-FFF2-40B4-BE49-F238E27FC236}">
                <a16:creationId xmlns:a16="http://schemas.microsoft.com/office/drawing/2014/main" id="{3250ED7A-42A5-1040-BC17-79B8A213B3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15" name="Line 58">
            <a:extLst>
              <a:ext uri="{FF2B5EF4-FFF2-40B4-BE49-F238E27FC236}">
                <a16:creationId xmlns:a16="http://schemas.microsoft.com/office/drawing/2014/main" id="{44C3DFA9-7584-1E45-8DBE-BF7009D12F4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16" name="Oval 59">
            <a:extLst>
              <a:ext uri="{FF2B5EF4-FFF2-40B4-BE49-F238E27FC236}">
                <a16:creationId xmlns:a16="http://schemas.microsoft.com/office/drawing/2014/main" id="{E9B7C83C-4A5E-F64F-9CCD-818D5E4F8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17" name="Oval 60">
            <a:extLst>
              <a:ext uri="{FF2B5EF4-FFF2-40B4-BE49-F238E27FC236}">
                <a16:creationId xmlns:a16="http://schemas.microsoft.com/office/drawing/2014/main" id="{D3C356EB-523E-C340-B305-DBBE8F4AD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895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18" name="Line 61">
            <a:extLst>
              <a:ext uri="{FF2B5EF4-FFF2-40B4-BE49-F238E27FC236}">
                <a16:creationId xmlns:a16="http://schemas.microsoft.com/office/drawing/2014/main" id="{C4A04244-B114-EF48-8B4B-A75B25A13B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3048000"/>
            <a:ext cx="3810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19" name="Line 62">
            <a:extLst>
              <a:ext uri="{FF2B5EF4-FFF2-40B4-BE49-F238E27FC236}">
                <a16:creationId xmlns:a16="http://schemas.microsoft.com/office/drawing/2014/main" id="{EDC5764C-E767-9147-B491-D26CFA6609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20" name="Oval 63">
            <a:extLst>
              <a:ext uri="{FF2B5EF4-FFF2-40B4-BE49-F238E27FC236}">
                <a16:creationId xmlns:a16="http://schemas.microsoft.com/office/drawing/2014/main" id="{813EC297-7C50-A343-8BE6-7233917EA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895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21" name="Line 64">
            <a:extLst>
              <a:ext uri="{FF2B5EF4-FFF2-40B4-BE49-F238E27FC236}">
                <a16:creationId xmlns:a16="http://schemas.microsoft.com/office/drawing/2014/main" id="{79CB93EC-2A86-7347-BE28-919106F54E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18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22" name="Line 65">
            <a:extLst>
              <a:ext uri="{FF2B5EF4-FFF2-40B4-BE49-F238E27FC236}">
                <a16:creationId xmlns:a16="http://schemas.microsoft.com/office/drawing/2014/main" id="{26B0ECB4-04A3-7A4D-A0B2-0BEA364F1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23" name="Oval 66">
            <a:extLst>
              <a:ext uri="{FF2B5EF4-FFF2-40B4-BE49-F238E27FC236}">
                <a16:creationId xmlns:a16="http://schemas.microsoft.com/office/drawing/2014/main" id="{652866AC-C8E4-C648-A271-081138F80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133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24" name="Line 67">
            <a:extLst>
              <a:ext uri="{FF2B5EF4-FFF2-40B4-BE49-F238E27FC236}">
                <a16:creationId xmlns:a16="http://schemas.microsoft.com/office/drawing/2014/main" id="{6AC0DC4D-B7E8-BB4F-9621-03E6479FCD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2600" y="2286000"/>
            <a:ext cx="685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25" name="Line 68">
            <a:extLst>
              <a:ext uri="{FF2B5EF4-FFF2-40B4-BE49-F238E27FC236}">
                <a16:creationId xmlns:a16="http://schemas.microsoft.com/office/drawing/2014/main" id="{EBE0D0BA-F3E6-0640-A2DB-55A760F3FD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2286000"/>
            <a:ext cx="685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26" name="Oval 69">
            <a:extLst>
              <a:ext uri="{FF2B5EF4-FFF2-40B4-BE49-F238E27FC236}">
                <a16:creationId xmlns:a16="http://schemas.microsoft.com/office/drawing/2014/main" id="{8E265714-693A-C54F-B728-49DFB8CD3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27" name="Oval 70">
            <a:extLst>
              <a:ext uri="{FF2B5EF4-FFF2-40B4-BE49-F238E27FC236}">
                <a16:creationId xmlns:a16="http://schemas.microsoft.com/office/drawing/2014/main" id="{6AC5B827-0397-C843-BD50-942718566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28" name="Line 71">
            <a:extLst>
              <a:ext uri="{FF2B5EF4-FFF2-40B4-BE49-F238E27FC236}">
                <a16:creationId xmlns:a16="http://schemas.microsoft.com/office/drawing/2014/main" id="{DEC23CD9-1FB3-E943-85DD-5C43615987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29" name="Line 72">
            <a:extLst>
              <a:ext uri="{FF2B5EF4-FFF2-40B4-BE49-F238E27FC236}">
                <a16:creationId xmlns:a16="http://schemas.microsoft.com/office/drawing/2014/main" id="{AFF6260B-DBA0-9C4B-AF8B-D98C1672C0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30" name="Oval 73">
            <a:extLst>
              <a:ext uri="{FF2B5EF4-FFF2-40B4-BE49-F238E27FC236}">
                <a16:creationId xmlns:a16="http://schemas.microsoft.com/office/drawing/2014/main" id="{998913C9-D52A-1741-94A3-2704CA11D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31" name="Oval 74">
            <a:extLst>
              <a:ext uri="{FF2B5EF4-FFF2-40B4-BE49-F238E27FC236}">
                <a16:creationId xmlns:a16="http://schemas.microsoft.com/office/drawing/2014/main" id="{01020D79-76FF-754A-B762-8DECE0422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32" name="Line 75">
            <a:extLst>
              <a:ext uri="{FF2B5EF4-FFF2-40B4-BE49-F238E27FC236}">
                <a16:creationId xmlns:a16="http://schemas.microsoft.com/office/drawing/2014/main" id="{5A8FF4B0-BE86-634A-95E6-987B4B5A6F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33" name="Line 76">
            <a:extLst>
              <a:ext uri="{FF2B5EF4-FFF2-40B4-BE49-F238E27FC236}">
                <a16:creationId xmlns:a16="http://schemas.microsoft.com/office/drawing/2014/main" id="{6DD5D8DE-C3BF-E64D-BA4C-4F8CBF507C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34" name="Oval 77">
            <a:extLst>
              <a:ext uri="{FF2B5EF4-FFF2-40B4-BE49-F238E27FC236}">
                <a16:creationId xmlns:a16="http://schemas.microsoft.com/office/drawing/2014/main" id="{D2C2DE49-73AB-A64D-A8B1-3214738A2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35" name="Oval 78">
            <a:extLst>
              <a:ext uri="{FF2B5EF4-FFF2-40B4-BE49-F238E27FC236}">
                <a16:creationId xmlns:a16="http://schemas.microsoft.com/office/drawing/2014/main" id="{45B79A41-79BF-F849-95A6-57D88FA16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36" name="Line 79">
            <a:extLst>
              <a:ext uri="{FF2B5EF4-FFF2-40B4-BE49-F238E27FC236}">
                <a16:creationId xmlns:a16="http://schemas.microsoft.com/office/drawing/2014/main" id="{B18A0417-5846-9141-A6B2-08C1E50385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84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37" name="Line 80">
            <a:extLst>
              <a:ext uri="{FF2B5EF4-FFF2-40B4-BE49-F238E27FC236}">
                <a16:creationId xmlns:a16="http://schemas.microsoft.com/office/drawing/2014/main" id="{598C6CC1-F34D-6340-9272-2F90D3DCC8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38" name="Oval 81">
            <a:extLst>
              <a:ext uri="{FF2B5EF4-FFF2-40B4-BE49-F238E27FC236}">
                <a16:creationId xmlns:a16="http://schemas.microsoft.com/office/drawing/2014/main" id="{B2641DF7-09AB-D642-A804-AF62A7FFA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39" name="Oval 82">
            <a:extLst>
              <a:ext uri="{FF2B5EF4-FFF2-40B4-BE49-F238E27FC236}">
                <a16:creationId xmlns:a16="http://schemas.microsoft.com/office/drawing/2014/main" id="{7F7C7F21-4A2A-5946-9C36-E33FD3D1F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40" name="Line 83">
            <a:extLst>
              <a:ext uri="{FF2B5EF4-FFF2-40B4-BE49-F238E27FC236}">
                <a16:creationId xmlns:a16="http://schemas.microsoft.com/office/drawing/2014/main" id="{54BEC567-3FA2-E44D-B361-DEC848E63A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41" name="Line 84">
            <a:extLst>
              <a:ext uri="{FF2B5EF4-FFF2-40B4-BE49-F238E27FC236}">
                <a16:creationId xmlns:a16="http://schemas.microsoft.com/office/drawing/2014/main" id="{E6B4FB10-0AF2-F548-917D-F46BDFF8ABB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42" name="Oval 85">
            <a:extLst>
              <a:ext uri="{FF2B5EF4-FFF2-40B4-BE49-F238E27FC236}">
                <a16:creationId xmlns:a16="http://schemas.microsoft.com/office/drawing/2014/main" id="{354492CE-6612-1641-8147-954A93AE6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43" name="Oval 86">
            <a:extLst>
              <a:ext uri="{FF2B5EF4-FFF2-40B4-BE49-F238E27FC236}">
                <a16:creationId xmlns:a16="http://schemas.microsoft.com/office/drawing/2014/main" id="{D13CFA9C-C08A-AA41-8B32-AEF5F6102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44" name="Line 87">
            <a:extLst>
              <a:ext uri="{FF2B5EF4-FFF2-40B4-BE49-F238E27FC236}">
                <a16:creationId xmlns:a16="http://schemas.microsoft.com/office/drawing/2014/main" id="{9AAC7BCD-1A66-8C47-8909-AA4E9640DE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45" name="Line 88">
            <a:extLst>
              <a:ext uri="{FF2B5EF4-FFF2-40B4-BE49-F238E27FC236}">
                <a16:creationId xmlns:a16="http://schemas.microsoft.com/office/drawing/2014/main" id="{B6351D0C-F959-544D-A6D4-788790B5641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46" name="Rectangle 89">
            <a:extLst>
              <a:ext uri="{FF2B5EF4-FFF2-40B4-BE49-F238E27FC236}">
                <a16:creationId xmlns:a16="http://schemas.microsoft.com/office/drawing/2014/main" id="{F8AEAA1C-044B-164D-82A7-D075C1C49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8" y="4724400"/>
            <a:ext cx="8488362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600">
                <a:ea typeface="宋体" panose="02010600030101010101" pitchFamily="2" charset="-122"/>
              </a:rPr>
              <a:t>When we reach a leaf, compute the distance to each point in the node.</a:t>
            </a:r>
          </a:p>
        </p:txBody>
      </p:sp>
      <p:sp>
        <p:nvSpPr>
          <p:cNvPr id="110647" name="Oval 90">
            <a:extLst>
              <a:ext uri="{FF2B5EF4-FFF2-40B4-BE49-F238E27FC236}">
                <a16:creationId xmlns:a16="http://schemas.microsoft.com/office/drawing/2014/main" id="{4A327E3B-137C-AF4E-B791-8AA7306DC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438400"/>
            <a:ext cx="76200" cy="76200"/>
          </a:xfrm>
          <a:prstGeom prst="ellipse">
            <a:avLst/>
          </a:prstGeom>
          <a:solidFill>
            <a:srgbClr val="FF0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48" name="Rectangle 91">
            <a:extLst>
              <a:ext uri="{FF2B5EF4-FFF2-40B4-BE49-F238E27FC236}">
                <a16:creationId xmlns:a16="http://schemas.microsoft.com/office/drawing/2014/main" id="{08775247-BB05-4A41-9FE6-F924606B4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362200"/>
            <a:ext cx="1600200" cy="6096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49" name="Rectangle 92">
            <a:extLst>
              <a:ext uri="{FF2B5EF4-FFF2-40B4-BE49-F238E27FC236}">
                <a16:creationId xmlns:a16="http://schemas.microsoft.com/office/drawing/2014/main" id="{4B56F264-3376-EC4F-A182-0747BB1A5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657600"/>
            <a:ext cx="304800" cy="3048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50" name="Oval 93">
            <a:extLst>
              <a:ext uri="{FF2B5EF4-FFF2-40B4-BE49-F238E27FC236}">
                <a16:creationId xmlns:a16="http://schemas.microsoft.com/office/drawing/2014/main" id="{C660EBCE-F561-D24E-BA17-D3E1CCCF2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981200"/>
            <a:ext cx="1066800" cy="990600"/>
          </a:xfrm>
          <a:prstGeom prst="ellipse">
            <a:avLst/>
          </a:prstGeom>
          <a:noFill/>
          <a:ln w="19050">
            <a:solidFill>
              <a:srgbClr val="FF0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51" name="AutoShape 94">
            <a:extLst>
              <a:ext uri="{FF2B5EF4-FFF2-40B4-BE49-F238E27FC236}">
                <a16:creationId xmlns:a16="http://schemas.microsoft.com/office/drawing/2014/main" id="{E466181C-8A14-194E-BB29-1B5A06A41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667000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0652" name="Rectangle 96">
            <a:extLst>
              <a:ext uri="{FF2B5EF4-FFF2-40B4-BE49-F238E27FC236}">
                <a16:creationId xmlns:a16="http://schemas.microsoft.com/office/drawing/2014/main" id="{0937B4E7-C7B6-6B45-8274-03BC79510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1950" y="279400"/>
            <a:ext cx="8486775" cy="1143000"/>
          </a:xfrm>
          <a:noFill/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Nearest Neighbor with KD Trees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96BD1FF-49DA-AF41-9BC2-524EA0D9C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A9AEFB-5F64-7140-ABEA-B6DD3E5BD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3">
            <a:extLst>
              <a:ext uri="{FF2B5EF4-FFF2-40B4-BE49-F238E27FC236}">
                <a16:creationId xmlns:a16="http://schemas.microsoft.com/office/drawing/2014/main" id="{B4EC6256-2383-1645-A4F8-9740F144177D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600200"/>
            <a:ext cx="3263900" cy="2916238"/>
            <a:chOff x="1344" y="1056"/>
            <a:chExt cx="1824" cy="1632"/>
          </a:xfrm>
        </p:grpSpPr>
        <p:sp>
          <p:nvSpPr>
            <p:cNvPr id="111677" name="AutoShape 4">
              <a:extLst>
                <a:ext uri="{FF2B5EF4-FFF2-40B4-BE49-F238E27FC236}">
                  <a16:creationId xmlns:a16="http://schemas.microsoft.com/office/drawing/2014/main" id="{6FA6E150-C5D4-C144-ACF0-64336B0BC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8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678" name="AutoShape 5">
              <a:extLst>
                <a:ext uri="{FF2B5EF4-FFF2-40B4-BE49-F238E27FC236}">
                  <a16:creationId xmlns:a16="http://schemas.microsoft.com/office/drawing/2014/main" id="{DC43BBC5-32DE-C34D-9DA3-D19965AA1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679" name="AutoShape 6">
              <a:extLst>
                <a:ext uri="{FF2B5EF4-FFF2-40B4-BE49-F238E27FC236}">
                  <a16:creationId xmlns:a16="http://schemas.microsoft.com/office/drawing/2014/main" id="{C9D41698-7BCB-3648-B64E-AFAB24032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680" name="AutoShape 7">
              <a:extLst>
                <a:ext uri="{FF2B5EF4-FFF2-40B4-BE49-F238E27FC236}">
                  <a16:creationId xmlns:a16="http://schemas.microsoft.com/office/drawing/2014/main" id="{064A597C-F37F-BD46-B6EB-7D5379540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681" name="AutoShape 8">
              <a:extLst>
                <a:ext uri="{FF2B5EF4-FFF2-40B4-BE49-F238E27FC236}">
                  <a16:creationId xmlns:a16="http://schemas.microsoft.com/office/drawing/2014/main" id="{B58FA3B4-9B7F-4247-9C66-AD4AB2AB4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682" name="AutoShape 9">
              <a:extLst>
                <a:ext uri="{FF2B5EF4-FFF2-40B4-BE49-F238E27FC236}">
                  <a16:creationId xmlns:a16="http://schemas.microsoft.com/office/drawing/2014/main" id="{B58BB542-41CA-1949-B148-835D69D33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30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683" name="AutoShape 10">
              <a:extLst>
                <a:ext uri="{FF2B5EF4-FFF2-40B4-BE49-F238E27FC236}">
                  <a16:creationId xmlns:a16="http://schemas.microsoft.com/office/drawing/2014/main" id="{C3D74AA2-2CB6-FC4F-8413-FB3A7B065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684" name="AutoShape 11">
              <a:extLst>
                <a:ext uri="{FF2B5EF4-FFF2-40B4-BE49-F238E27FC236}">
                  <a16:creationId xmlns:a16="http://schemas.microsoft.com/office/drawing/2014/main" id="{B7516A01-DE95-0D4C-90B3-1BD17D44F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53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685" name="AutoShape 12">
              <a:extLst>
                <a:ext uri="{FF2B5EF4-FFF2-40B4-BE49-F238E27FC236}">
                  <a16:creationId xmlns:a16="http://schemas.microsoft.com/office/drawing/2014/main" id="{AEFE292F-D1A5-0446-BCC5-4EBA374DF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686" name="AutoShape 13">
              <a:extLst>
                <a:ext uri="{FF2B5EF4-FFF2-40B4-BE49-F238E27FC236}">
                  <a16:creationId xmlns:a16="http://schemas.microsoft.com/office/drawing/2014/main" id="{1869BDB2-488E-E64C-808B-7BCCBF563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687" name="AutoShape 14">
              <a:extLst>
                <a:ext uri="{FF2B5EF4-FFF2-40B4-BE49-F238E27FC236}">
                  <a16:creationId xmlns:a16="http://schemas.microsoft.com/office/drawing/2014/main" id="{CAF46B00-D397-A849-896A-0FB771C91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688" name="AutoShape 15">
              <a:extLst>
                <a:ext uri="{FF2B5EF4-FFF2-40B4-BE49-F238E27FC236}">
                  <a16:creationId xmlns:a16="http://schemas.microsoft.com/office/drawing/2014/main" id="{0D5991D0-FFE4-7645-9B17-332F78784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5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689" name="AutoShape 16">
              <a:extLst>
                <a:ext uri="{FF2B5EF4-FFF2-40B4-BE49-F238E27FC236}">
                  <a16:creationId xmlns:a16="http://schemas.microsoft.com/office/drawing/2014/main" id="{6B00DCB9-26E0-C44D-9161-1DBDB1E8E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690" name="AutoShape 17">
              <a:extLst>
                <a:ext uri="{FF2B5EF4-FFF2-40B4-BE49-F238E27FC236}">
                  <a16:creationId xmlns:a16="http://schemas.microsoft.com/office/drawing/2014/main" id="{004B5576-FECC-9047-AAC1-F6F07BDF9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691" name="AutoShape 18">
              <a:extLst>
                <a:ext uri="{FF2B5EF4-FFF2-40B4-BE49-F238E27FC236}">
                  <a16:creationId xmlns:a16="http://schemas.microsoft.com/office/drawing/2014/main" id="{98FD85A0-7337-284E-8FE2-E7BFD6109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72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692" name="AutoShape 19">
              <a:extLst>
                <a:ext uri="{FF2B5EF4-FFF2-40B4-BE49-F238E27FC236}">
                  <a16:creationId xmlns:a16="http://schemas.microsoft.com/office/drawing/2014/main" id="{E734AE87-E900-934B-83A0-43E188FC0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693" name="AutoShape 20">
              <a:extLst>
                <a:ext uri="{FF2B5EF4-FFF2-40B4-BE49-F238E27FC236}">
                  <a16:creationId xmlns:a16="http://schemas.microsoft.com/office/drawing/2014/main" id="{DE2464D0-883A-CE41-A469-52F17E29C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694" name="AutoShape 21">
              <a:extLst>
                <a:ext uri="{FF2B5EF4-FFF2-40B4-BE49-F238E27FC236}">
                  <a16:creationId xmlns:a16="http://schemas.microsoft.com/office/drawing/2014/main" id="{3DE1316F-071F-4943-BFEC-D8294846A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695" name="AutoShape 22">
              <a:extLst>
                <a:ext uri="{FF2B5EF4-FFF2-40B4-BE49-F238E27FC236}">
                  <a16:creationId xmlns:a16="http://schemas.microsoft.com/office/drawing/2014/main" id="{B32A6CB1-82C8-E547-8A54-C3ACD0932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696" name="AutoShape 23">
              <a:extLst>
                <a:ext uri="{FF2B5EF4-FFF2-40B4-BE49-F238E27FC236}">
                  <a16:creationId xmlns:a16="http://schemas.microsoft.com/office/drawing/2014/main" id="{010E5EC5-F9C1-5C46-B27A-92E0B006B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697" name="AutoShape 24">
              <a:extLst>
                <a:ext uri="{FF2B5EF4-FFF2-40B4-BE49-F238E27FC236}">
                  <a16:creationId xmlns:a16="http://schemas.microsoft.com/office/drawing/2014/main" id="{20F7E1C7-3433-C440-80DB-28CBC3061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698" name="AutoShape 25">
              <a:extLst>
                <a:ext uri="{FF2B5EF4-FFF2-40B4-BE49-F238E27FC236}">
                  <a16:creationId xmlns:a16="http://schemas.microsoft.com/office/drawing/2014/main" id="{74480BD1-5304-8A47-829D-D776D73E3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699" name="AutoShape 26">
              <a:extLst>
                <a:ext uri="{FF2B5EF4-FFF2-40B4-BE49-F238E27FC236}">
                  <a16:creationId xmlns:a16="http://schemas.microsoft.com/office/drawing/2014/main" id="{AE5A69EC-D9A1-AE40-89B1-182DD27BA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700" name="AutoShape 27">
              <a:extLst>
                <a:ext uri="{FF2B5EF4-FFF2-40B4-BE49-F238E27FC236}">
                  <a16:creationId xmlns:a16="http://schemas.microsoft.com/office/drawing/2014/main" id="{3C788B44-9B52-F240-AB1C-00A7D519E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701" name="AutoShape 28">
              <a:extLst>
                <a:ext uri="{FF2B5EF4-FFF2-40B4-BE49-F238E27FC236}">
                  <a16:creationId xmlns:a16="http://schemas.microsoft.com/office/drawing/2014/main" id="{5B48F443-945C-1048-8AE5-BA142867F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702" name="AutoShape 29">
              <a:extLst>
                <a:ext uri="{FF2B5EF4-FFF2-40B4-BE49-F238E27FC236}">
                  <a16:creationId xmlns:a16="http://schemas.microsoft.com/office/drawing/2014/main" id="{944E6D83-850C-E649-A17A-16C1DC524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703" name="AutoShape 30">
              <a:extLst>
                <a:ext uri="{FF2B5EF4-FFF2-40B4-BE49-F238E27FC236}">
                  <a16:creationId xmlns:a16="http://schemas.microsoft.com/office/drawing/2014/main" id="{6A25E184-D5AF-5147-9CD0-643723CA3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6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704" name="AutoShape 31">
              <a:extLst>
                <a:ext uri="{FF2B5EF4-FFF2-40B4-BE49-F238E27FC236}">
                  <a16:creationId xmlns:a16="http://schemas.microsoft.com/office/drawing/2014/main" id="{8D00350A-96A3-F743-9680-F3FF0673C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705" name="AutoShape 32">
              <a:extLst>
                <a:ext uri="{FF2B5EF4-FFF2-40B4-BE49-F238E27FC236}">
                  <a16:creationId xmlns:a16="http://schemas.microsoft.com/office/drawing/2014/main" id="{16846D06-209F-0E4A-A90B-F97A849D4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706" name="AutoShape 33">
              <a:extLst>
                <a:ext uri="{FF2B5EF4-FFF2-40B4-BE49-F238E27FC236}">
                  <a16:creationId xmlns:a16="http://schemas.microsoft.com/office/drawing/2014/main" id="{CEFB974B-B14F-2D45-9980-17F718768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707" name="AutoShape 34">
              <a:extLst>
                <a:ext uri="{FF2B5EF4-FFF2-40B4-BE49-F238E27FC236}">
                  <a16:creationId xmlns:a16="http://schemas.microsoft.com/office/drawing/2014/main" id="{0EC66939-AC9F-D34F-8461-FF4D49203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708" name="AutoShape 35">
              <a:extLst>
                <a:ext uri="{FF2B5EF4-FFF2-40B4-BE49-F238E27FC236}">
                  <a16:creationId xmlns:a16="http://schemas.microsoft.com/office/drawing/2014/main" id="{65D14B6B-1CA7-A74C-8E65-A99385EB3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709" name="AutoShape 36">
              <a:extLst>
                <a:ext uri="{FF2B5EF4-FFF2-40B4-BE49-F238E27FC236}">
                  <a16:creationId xmlns:a16="http://schemas.microsoft.com/office/drawing/2014/main" id="{91DC5231-7A29-054D-9C6F-6AC286C29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1710" name="Rectangle 37">
              <a:extLst>
                <a:ext uri="{FF2B5EF4-FFF2-40B4-BE49-F238E27FC236}">
                  <a16:creationId xmlns:a16="http://schemas.microsoft.com/office/drawing/2014/main" id="{7E5849CB-0618-2D40-A685-8F5B9FB17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056"/>
              <a:ext cx="1824" cy="16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111619" name="Line 38">
            <a:extLst>
              <a:ext uri="{FF2B5EF4-FFF2-40B4-BE49-F238E27FC236}">
                <a16:creationId xmlns:a16="http://schemas.microsoft.com/office/drawing/2014/main" id="{19578D79-26B0-9947-B4D7-68658FC6E6B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600200"/>
            <a:ext cx="0" cy="289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0" name="Line 39">
            <a:extLst>
              <a:ext uri="{FF2B5EF4-FFF2-40B4-BE49-F238E27FC236}">
                <a16:creationId xmlns:a16="http://schemas.microsoft.com/office/drawing/2014/main" id="{0B5677D1-8B80-E14F-BFB1-F91877F69F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9718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1" name="Line 40">
            <a:extLst>
              <a:ext uri="{FF2B5EF4-FFF2-40B4-BE49-F238E27FC236}">
                <a16:creationId xmlns:a16="http://schemas.microsoft.com/office/drawing/2014/main" id="{44D6D59D-65F7-C941-8915-83EC3192AA9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9718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2" name="Line 41">
            <a:extLst>
              <a:ext uri="{FF2B5EF4-FFF2-40B4-BE49-F238E27FC236}">
                <a16:creationId xmlns:a16="http://schemas.microsoft.com/office/drawing/2014/main" id="{1F007E9C-CB28-5247-B8F8-0ADC1798836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9624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3" name="Line 42">
            <a:extLst>
              <a:ext uri="{FF2B5EF4-FFF2-40B4-BE49-F238E27FC236}">
                <a16:creationId xmlns:a16="http://schemas.microsoft.com/office/drawing/2014/main" id="{AC1C7447-68DE-C84C-8E40-BA5CC88D1EC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32766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4" name="Line 43">
            <a:extLst>
              <a:ext uri="{FF2B5EF4-FFF2-40B4-BE49-F238E27FC236}">
                <a16:creationId xmlns:a16="http://schemas.microsoft.com/office/drawing/2014/main" id="{E36FC408-369D-AB4A-911D-AD827171DE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16002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5" name="Line 44">
            <a:extLst>
              <a:ext uri="{FF2B5EF4-FFF2-40B4-BE49-F238E27FC236}">
                <a16:creationId xmlns:a16="http://schemas.microsoft.com/office/drawing/2014/main" id="{A9FA719C-9E29-FA44-8F77-6BBE506517B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3622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6" name="Line 45">
            <a:extLst>
              <a:ext uri="{FF2B5EF4-FFF2-40B4-BE49-F238E27FC236}">
                <a16:creationId xmlns:a16="http://schemas.microsoft.com/office/drawing/2014/main" id="{042D0B25-932F-2248-9451-F3255CBC7C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6002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7" name="Line 46">
            <a:extLst>
              <a:ext uri="{FF2B5EF4-FFF2-40B4-BE49-F238E27FC236}">
                <a16:creationId xmlns:a16="http://schemas.microsoft.com/office/drawing/2014/main" id="{16E6B8A6-CFA4-F340-BFED-6F58075EC808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2766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8" name="Line 47">
            <a:extLst>
              <a:ext uri="{FF2B5EF4-FFF2-40B4-BE49-F238E27FC236}">
                <a16:creationId xmlns:a16="http://schemas.microsoft.com/office/drawing/2014/main" id="{C6541A10-CDA7-014D-8806-649CE6AADD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27432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9" name="Oval 48">
            <a:extLst>
              <a:ext uri="{FF2B5EF4-FFF2-40B4-BE49-F238E27FC236}">
                <a16:creationId xmlns:a16="http://schemas.microsoft.com/office/drawing/2014/main" id="{F314248F-65FF-2F4F-BDA6-CECB779AF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30" name="Oval 49">
            <a:extLst>
              <a:ext uri="{FF2B5EF4-FFF2-40B4-BE49-F238E27FC236}">
                <a16:creationId xmlns:a16="http://schemas.microsoft.com/office/drawing/2014/main" id="{348C82F1-4D8A-454D-B884-CF2FFC2C8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31" name="Oval 50">
            <a:extLst>
              <a:ext uri="{FF2B5EF4-FFF2-40B4-BE49-F238E27FC236}">
                <a16:creationId xmlns:a16="http://schemas.microsoft.com/office/drawing/2014/main" id="{C2E633B8-927A-1046-BF6F-0DD74B646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32" name="Oval 51">
            <a:extLst>
              <a:ext uri="{FF2B5EF4-FFF2-40B4-BE49-F238E27FC236}">
                <a16:creationId xmlns:a16="http://schemas.microsoft.com/office/drawing/2014/main" id="{00392F25-1213-0A49-852F-F43D5E809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33" name="Line 52">
            <a:extLst>
              <a:ext uri="{FF2B5EF4-FFF2-40B4-BE49-F238E27FC236}">
                <a16:creationId xmlns:a16="http://schemas.microsoft.com/office/drawing/2014/main" id="{C6E82237-F0AF-B744-B0A6-AD8239BC61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88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4" name="Line 53">
            <a:extLst>
              <a:ext uri="{FF2B5EF4-FFF2-40B4-BE49-F238E27FC236}">
                <a16:creationId xmlns:a16="http://schemas.microsoft.com/office/drawing/2014/main" id="{F761EF27-BD44-7249-9248-11FAF5C329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5" name="Oval 54">
            <a:extLst>
              <a:ext uri="{FF2B5EF4-FFF2-40B4-BE49-F238E27FC236}">
                <a16:creationId xmlns:a16="http://schemas.microsoft.com/office/drawing/2014/main" id="{F38A7B4F-C654-134E-A8D6-23942453F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36" name="Oval 55">
            <a:extLst>
              <a:ext uri="{FF2B5EF4-FFF2-40B4-BE49-F238E27FC236}">
                <a16:creationId xmlns:a16="http://schemas.microsoft.com/office/drawing/2014/main" id="{D7D02880-4900-0446-BCD5-E9F9C4DF7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37" name="Oval 56">
            <a:extLst>
              <a:ext uri="{FF2B5EF4-FFF2-40B4-BE49-F238E27FC236}">
                <a16:creationId xmlns:a16="http://schemas.microsoft.com/office/drawing/2014/main" id="{8EDA451A-78C6-7649-A76E-4E5C2EC71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38" name="Line 57">
            <a:extLst>
              <a:ext uri="{FF2B5EF4-FFF2-40B4-BE49-F238E27FC236}">
                <a16:creationId xmlns:a16="http://schemas.microsoft.com/office/drawing/2014/main" id="{7D2CA3CC-7231-3447-A2AF-15225CDE28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9" name="Line 58">
            <a:extLst>
              <a:ext uri="{FF2B5EF4-FFF2-40B4-BE49-F238E27FC236}">
                <a16:creationId xmlns:a16="http://schemas.microsoft.com/office/drawing/2014/main" id="{75656A43-6FE5-4248-9B0B-F139D322DC1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40" name="Oval 59">
            <a:extLst>
              <a:ext uri="{FF2B5EF4-FFF2-40B4-BE49-F238E27FC236}">
                <a16:creationId xmlns:a16="http://schemas.microsoft.com/office/drawing/2014/main" id="{89D41734-65C8-F245-B72C-AFD559BD1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41" name="Oval 60">
            <a:extLst>
              <a:ext uri="{FF2B5EF4-FFF2-40B4-BE49-F238E27FC236}">
                <a16:creationId xmlns:a16="http://schemas.microsoft.com/office/drawing/2014/main" id="{789DC375-5AB2-F54E-B234-8263A3D89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895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42" name="Line 61">
            <a:extLst>
              <a:ext uri="{FF2B5EF4-FFF2-40B4-BE49-F238E27FC236}">
                <a16:creationId xmlns:a16="http://schemas.microsoft.com/office/drawing/2014/main" id="{FB3588CA-8273-3247-AAE9-24D4E78F38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3048000"/>
            <a:ext cx="3810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43" name="Line 62">
            <a:extLst>
              <a:ext uri="{FF2B5EF4-FFF2-40B4-BE49-F238E27FC236}">
                <a16:creationId xmlns:a16="http://schemas.microsoft.com/office/drawing/2014/main" id="{EBCD0DA6-62DE-CB47-9070-46A1D26000D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44" name="Oval 63">
            <a:extLst>
              <a:ext uri="{FF2B5EF4-FFF2-40B4-BE49-F238E27FC236}">
                <a16:creationId xmlns:a16="http://schemas.microsoft.com/office/drawing/2014/main" id="{2DE166B5-38B2-9344-8D9D-992ECBBE8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895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45" name="Line 64">
            <a:extLst>
              <a:ext uri="{FF2B5EF4-FFF2-40B4-BE49-F238E27FC236}">
                <a16:creationId xmlns:a16="http://schemas.microsoft.com/office/drawing/2014/main" id="{A51856BD-1BE6-6C42-9D6A-B31C5A072A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18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46" name="Line 65">
            <a:extLst>
              <a:ext uri="{FF2B5EF4-FFF2-40B4-BE49-F238E27FC236}">
                <a16:creationId xmlns:a16="http://schemas.microsoft.com/office/drawing/2014/main" id="{4455C7EA-030C-3643-963A-2B5D7F7E73C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47" name="Oval 66">
            <a:extLst>
              <a:ext uri="{FF2B5EF4-FFF2-40B4-BE49-F238E27FC236}">
                <a16:creationId xmlns:a16="http://schemas.microsoft.com/office/drawing/2014/main" id="{5791527B-7F4E-5C42-B98C-31BFE0F3D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133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48" name="Line 67">
            <a:extLst>
              <a:ext uri="{FF2B5EF4-FFF2-40B4-BE49-F238E27FC236}">
                <a16:creationId xmlns:a16="http://schemas.microsoft.com/office/drawing/2014/main" id="{728F144A-2672-EB40-9F38-20BA5756F0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2600" y="2286000"/>
            <a:ext cx="685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49" name="Line 68">
            <a:extLst>
              <a:ext uri="{FF2B5EF4-FFF2-40B4-BE49-F238E27FC236}">
                <a16:creationId xmlns:a16="http://schemas.microsoft.com/office/drawing/2014/main" id="{5A0314F4-833E-1D4B-818E-765C97A787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2286000"/>
            <a:ext cx="685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50" name="Oval 69">
            <a:extLst>
              <a:ext uri="{FF2B5EF4-FFF2-40B4-BE49-F238E27FC236}">
                <a16:creationId xmlns:a16="http://schemas.microsoft.com/office/drawing/2014/main" id="{4E3C4EAF-BC11-E64A-9BCE-7F302353B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51" name="Oval 70">
            <a:extLst>
              <a:ext uri="{FF2B5EF4-FFF2-40B4-BE49-F238E27FC236}">
                <a16:creationId xmlns:a16="http://schemas.microsoft.com/office/drawing/2014/main" id="{85D819D1-DB82-3448-B2AA-57E5D03BC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52" name="Line 71">
            <a:extLst>
              <a:ext uri="{FF2B5EF4-FFF2-40B4-BE49-F238E27FC236}">
                <a16:creationId xmlns:a16="http://schemas.microsoft.com/office/drawing/2014/main" id="{68312C24-0FD1-D648-991E-7DB7BA8175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53" name="Line 72">
            <a:extLst>
              <a:ext uri="{FF2B5EF4-FFF2-40B4-BE49-F238E27FC236}">
                <a16:creationId xmlns:a16="http://schemas.microsoft.com/office/drawing/2014/main" id="{F738C98C-3197-484A-8793-0E5C5DCEE9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54" name="Oval 73">
            <a:extLst>
              <a:ext uri="{FF2B5EF4-FFF2-40B4-BE49-F238E27FC236}">
                <a16:creationId xmlns:a16="http://schemas.microsoft.com/office/drawing/2014/main" id="{48A0AE8C-7E0D-FC4C-94DA-26068F71F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55" name="Oval 74">
            <a:extLst>
              <a:ext uri="{FF2B5EF4-FFF2-40B4-BE49-F238E27FC236}">
                <a16:creationId xmlns:a16="http://schemas.microsoft.com/office/drawing/2014/main" id="{D8F25306-1F45-3745-B5C7-CA739DDD7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56" name="Line 75">
            <a:extLst>
              <a:ext uri="{FF2B5EF4-FFF2-40B4-BE49-F238E27FC236}">
                <a16:creationId xmlns:a16="http://schemas.microsoft.com/office/drawing/2014/main" id="{4CCA0294-058B-9146-881F-D256C865C4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57" name="Line 76">
            <a:extLst>
              <a:ext uri="{FF2B5EF4-FFF2-40B4-BE49-F238E27FC236}">
                <a16:creationId xmlns:a16="http://schemas.microsoft.com/office/drawing/2014/main" id="{61A2DA9A-D1F8-DF40-AECF-F7CF6F30B2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58" name="Oval 77">
            <a:extLst>
              <a:ext uri="{FF2B5EF4-FFF2-40B4-BE49-F238E27FC236}">
                <a16:creationId xmlns:a16="http://schemas.microsoft.com/office/drawing/2014/main" id="{FA998899-A076-CA46-A937-874DA9F88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59" name="Oval 78">
            <a:extLst>
              <a:ext uri="{FF2B5EF4-FFF2-40B4-BE49-F238E27FC236}">
                <a16:creationId xmlns:a16="http://schemas.microsoft.com/office/drawing/2014/main" id="{8A93219D-F0DF-E646-BED5-934914DAA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60" name="Line 79">
            <a:extLst>
              <a:ext uri="{FF2B5EF4-FFF2-40B4-BE49-F238E27FC236}">
                <a16:creationId xmlns:a16="http://schemas.microsoft.com/office/drawing/2014/main" id="{8CF105C0-9495-724C-A51B-4FD4AF4276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84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61" name="Line 80">
            <a:extLst>
              <a:ext uri="{FF2B5EF4-FFF2-40B4-BE49-F238E27FC236}">
                <a16:creationId xmlns:a16="http://schemas.microsoft.com/office/drawing/2014/main" id="{834993F1-3136-1D45-B004-84CCB5E94BD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62" name="Oval 81">
            <a:extLst>
              <a:ext uri="{FF2B5EF4-FFF2-40B4-BE49-F238E27FC236}">
                <a16:creationId xmlns:a16="http://schemas.microsoft.com/office/drawing/2014/main" id="{BA58ED4D-A68F-0F43-81E8-6C7F240C5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63" name="Oval 82">
            <a:extLst>
              <a:ext uri="{FF2B5EF4-FFF2-40B4-BE49-F238E27FC236}">
                <a16:creationId xmlns:a16="http://schemas.microsoft.com/office/drawing/2014/main" id="{01BFAB70-34FD-3F44-BCCF-06050FF64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64" name="Line 83">
            <a:extLst>
              <a:ext uri="{FF2B5EF4-FFF2-40B4-BE49-F238E27FC236}">
                <a16:creationId xmlns:a16="http://schemas.microsoft.com/office/drawing/2014/main" id="{CB845D73-6360-3540-B1E9-EAAFB7474B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65" name="Line 84">
            <a:extLst>
              <a:ext uri="{FF2B5EF4-FFF2-40B4-BE49-F238E27FC236}">
                <a16:creationId xmlns:a16="http://schemas.microsoft.com/office/drawing/2014/main" id="{3F17995B-22D7-484C-9E92-35ACDFF6A7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66" name="Oval 85">
            <a:extLst>
              <a:ext uri="{FF2B5EF4-FFF2-40B4-BE49-F238E27FC236}">
                <a16:creationId xmlns:a16="http://schemas.microsoft.com/office/drawing/2014/main" id="{729A289C-1C00-2C4A-A25C-7DE4F0E90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67" name="Oval 86">
            <a:extLst>
              <a:ext uri="{FF2B5EF4-FFF2-40B4-BE49-F238E27FC236}">
                <a16:creationId xmlns:a16="http://schemas.microsoft.com/office/drawing/2014/main" id="{7C7A433F-44BD-DE40-9515-2665DC3C3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68" name="Line 87">
            <a:extLst>
              <a:ext uri="{FF2B5EF4-FFF2-40B4-BE49-F238E27FC236}">
                <a16:creationId xmlns:a16="http://schemas.microsoft.com/office/drawing/2014/main" id="{110717C2-CA18-344F-95B8-26F9667D7A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69" name="Line 88">
            <a:extLst>
              <a:ext uri="{FF2B5EF4-FFF2-40B4-BE49-F238E27FC236}">
                <a16:creationId xmlns:a16="http://schemas.microsoft.com/office/drawing/2014/main" id="{F5685CEC-512B-C741-B418-F1512820444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98" name="Rectangle 89">
            <a:extLst>
              <a:ext uri="{FF2B5EF4-FFF2-40B4-BE49-F238E27FC236}">
                <a16:creationId xmlns:a16="http://schemas.microsoft.com/office/drawing/2014/main" id="{7477DB63-8044-B944-A743-215F485D1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8" y="4724400"/>
            <a:ext cx="8488362" cy="892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600" dirty="0">
                <a:latin typeface="+mn-lt"/>
              </a:rPr>
              <a:t>Then, backtrack and try the other branch at each node visited.</a:t>
            </a:r>
          </a:p>
        </p:txBody>
      </p:sp>
      <p:sp>
        <p:nvSpPr>
          <p:cNvPr id="111671" name="Oval 90">
            <a:extLst>
              <a:ext uri="{FF2B5EF4-FFF2-40B4-BE49-F238E27FC236}">
                <a16:creationId xmlns:a16="http://schemas.microsoft.com/office/drawing/2014/main" id="{A27C6E9E-0DF6-4C43-AE58-F3437D94C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438400"/>
            <a:ext cx="76200" cy="76200"/>
          </a:xfrm>
          <a:prstGeom prst="ellipse">
            <a:avLst/>
          </a:prstGeom>
          <a:solidFill>
            <a:srgbClr val="FF0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72" name="Rectangle 91">
            <a:extLst>
              <a:ext uri="{FF2B5EF4-FFF2-40B4-BE49-F238E27FC236}">
                <a16:creationId xmlns:a16="http://schemas.microsoft.com/office/drawing/2014/main" id="{9F6D4445-6C4F-3A4B-9E1F-4E4501832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600200"/>
            <a:ext cx="1600200" cy="7620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73" name="Rectangle 92">
            <a:extLst>
              <a:ext uri="{FF2B5EF4-FFF2-40B4-BE49-F238E27FC236}">
                <a16:creationId xmlns:a16="http://schemas.microsoft.com/office/drawing/2014/main" id="{BB0413FA-3BDC-3847-B744-BBE53EECB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657600"/>
            <a:ext cx="609600" cy="6096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74" name="Oval 93">
            <a:extLst>
              <a:ext uri="{FF2B5EF4-FFF2-40B4-BE49-F238E27FC236}">
                <a16:creationId xmlns:a16="http://schemas.microsoft.com/office/drawing/2014/main" id="{7868F968-2A76-DC46-9F85-6EBBEE56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981200"/>
            <a:ext cx="1066800" cy="990600"/>
          </a:xfrm>
          <a:prstGeom prst="ellipse">
            <a:avLst/>
          </a:prstGeom>
          <a:noFill/>
          <a:ln w="19050">
            <a:solidFill>
              <a:srgbClr val="FF0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75" name="AutoShape 94">
            <a:extLst>
              <a:ext uri="{FF2B5EF4-FFF2-40B4-BE49-F238E27FC236}">
                <a16:creationId xmlns:a16="http://schemas.microsoft.com/office/drawing/2014/main" id="{F63B0EA2-2D4B-C649-9B9E-4D0C4F4FB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667000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1676" name="Rectangle 96">
            <a:extLst>
              <a:ext uri="{FF2B5EF4-FFF2-40B4-BE49-F238E27FC236}">
                <a16:creationId xmlns:a16="http://schemas.microsoft.com/office/drawing/2014/main" id="{48A15847-3DBE-C94A-87C7-7E4CC1CD59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1950" y="228600"/>
            <a:ext cx="8486775" cy="1143000"/>
          </a:xfrm>
          <a:noFill/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Nearest Neighbor with KD Trees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71BA905-6BA3-D14A-9E30-56EDB5CF0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6154CC-8721-514F-B125-4342DA3D6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2" name="Group 3">
            <a:extLst>
              <a:ext uri="{FF2B5EF4-FFF2-40B4-BE49-F238E27FC236}">
                <a16:creationId xmlns:a16="http://schemas.microsoft.com/office/drawing/2014/main" id="{DD4BD5E4-5A9A-134F-90C5-126689394C03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600200"/>
            <a:ext cx="3263900" cy="2916238"/>
            <a:chOff x="1344" y="1056"/>
            <a:chExt cx="1824" cy="1632"/>
          </a:xfrm>
        </p:grpSpPr>
        <p:sp>
          <p:nvSpPr>
            <p:cNvPr id="112701" name="AutoShape 4">
              <a:extLst>
                <a:ext uri="{FF2B5EF4-FFF2-40B4-BE49-F238E27FC236}">
                  <a16:creationId xmlns:a16="http://schemas.microsoft.com/office/drawing/2014/main" id="{85B7A5C8-A2D6-0E41-A0A9-5F0323458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8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02" name="AutoShape 5">
              <a:extLst>
                <a:ext uri="{FF2B5EF4-FFF2-40B4-BE49-F238E27FC236}">
                  <a16:creationId xmlns:a16="http://schemas.microsoft.com/office/drawing/2014/main" id="{053B3336-5557-2D41-9EEF-F0F56AEAC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03" name="AutoShape 6">
              <a:extLst>
                <a:ext uri="{FF2B5EF4-FFF2-40B4-BE49-F238E27FC236}">
                  <a16:creationId xmlns:a16="http://schemas.microsoft.com/office/drawing/2014/main" id="{C5BEE746-3F95-AF4E-91B4-036ED57F6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04" name="AutoShape 7">
              <a:extLst>
                <a:ext uri="{FF2B5EF4-FFF2-40B4-BE49-F238E27FC236}">
                  <a16:creationId xmlns:a16="http://schemas.microsoft.com/office/drawing/2014/main" id="{CEC04EC5-579C-4A42-9ABD-4E0C9077E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05" name="AutoShape 8">
              <a:extLst>
                <a:ext uri="{FF2B5EF4-FFF2-40B4-BE49-F238E27FC236}">
                  <a16:creationId xmlns:a16="http://schemas.microsoft.com/office/drawing/2014/main" id="{F0621566-4274-E749-81D4-49BF8EB4B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06" name="AutoShape 9">
              <a:extLst>
                <a:ext uri="{FF2B5EF4-FFF2-40B4-BE49-F238E27FC236}">
                  <a16:creationId xmlns:a16="http://schemas.microsoft.com/office/drawing/2014/main" id="{42352780-64FE-A948-9D59-6C6E38CF7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30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07" name="AutoShape 10">
              <a:extLst>
                <a:ext uri="{FF2B5EF4-FFF2-40B4-BE49-F238E27FC236}">
                  <a16:creationId xmlns:a16="http://schemas.microsoft.com/office/drawing/2014/main" id="{4E691B4B-607B-CB4A-8983-B9A664649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08" name="AutoShape 11">
              <a:extLst>
                <a:ext uri="{FF2B5EF4-FFF2-40B4-BE49-F238E27FC236}">
                  <a16:creationId xmlns:a16="http://schemas.microsoft.com/office/drawing/2014/main" id="{670E1621-F2B2-5A45-9363-E3E71C208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53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09" name="AutoShape 12">
              <a:extLst>
                <a:ext uri="{FF2B5EF4-FFF2-40B4-BE49-F238E27FC236}">
                  <a16:creationId xmlns:a16="http://schemas.microsoft.com/office/drawing/2014/main" id="{E8E4107E-9769-EF4D-9D13-2B8D85085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10" name="AutoShape 13">
              <a:extLst>
                <a:ext uri="{FF2B5EF4-FFF2-40B4-BE49-F238E27FC236}">
                  <a16:creationId xmlns:a16="http://schemas.microsoft.com/office/drawing/2014/main" id="{7834C713-1DF2-834B-A811-3F52AE6B5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11" name="AutoShape 14">
              <a:extLst>
                <a:ext uri="{FF2B5EF4-FFF2-40B4-BE49-F238E27FC236}">
                  <a16:creationId xmlns:a16="http://schemas.microsoft.com/office/drawing/2014/main" id="{418EEA4E-5CA4-D440-A816-28B16F2BF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12" name="AutoShape 15">
              <a:extLst>
                <a:ext uri="{FF2B5EF4-FFF2-40B4-BE49-F238E27FC236}">
                  <a16:creationId xmlns:a16="http://schemas.microsoft.com/office/drawing/2014/main" id="{B2F4EB1C-DD4E-304B-8BB6-DCDACBD46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5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13" name="AutoShape 16">
              <a:extLst>
                <a:ext uri="{FF2B5EF4-FFF2-40B4-BE49-F238E27FC236}">
                  <a16:creationId xmlns:a16="http://schemas.microsoft.com/office/drawing/2014/main" id="{5F41A1B3-55EB-3A4D-ACA6-FAE4FDD29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14" name="AutoShape 17">
              <a:extLst>
                <a:ext uri="{FF2B5EF4-FFF2-40B4-BE49-F238E27FC236}">
                  <a16:creationId xmlns:a16="http://schemas.microsoft.com/office/drawing/2014/main" id="{8E4552FE-8A5D-4F44-AF15-C0E56A53C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15" name="AutoShape 18">
              <a:extLst>
                <a:ext uri="{FF2B5EF4-FFF2-40B4-BE49-F238E27FC236}">
                  <a16:creationId xmlns:a16="http://schemas.microsoft.com/office/drawing/2014/main" id="{22C20839-B257-5E4A-A23E-61F2A039F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72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16" name="AutoShape 19">
              <a:extLst>
                <a:ext uri="{FF2B5EF4-FFF2-40B4-BE49-F238E27FC236}">
                  <a16:creationId xmlns:a16="http://schemas.microsoft.com/office/drawing/2014/main" id="{802E32DD-75F7-4649-9FD3-C273EB3C5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17" name="AutoShape 20">
              <a:extLst>
                <a:ext uri="{FF2B5EF4-FFF2-40B4-BE49-F238E27FC236}">
                  <a16:creationId xmlns:a16="http://schemas.microsoft.com/office/drawing/2014/main" id="{B4298D0D-2040-994F-B89F-AA673AFF6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18" name="AutoShape 21">
              <a:extLst>
                <a:ext uri="{FF2B5EF4-FFF2-40B4-BE49-F238E27FC236}">
                  <a16:creationId xmlns:a16="http://schemas.microsoft.com/office/drawing/2014/main" id="{5203B706-8DC1-014E-804E-2AB00D270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19" name="AutoShape 22">
              <a:extLst>
                <a:ext uri="{FF2B5EF4-FFF2-40B4-BE49-F238E27FC236}">
                  <a16:creationId xmlns:a16="http://schemas.microsoft.com/office/drawing/2014/main" id="{92F1DFDD-3DE8-274D-8F48-602FB460D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20" name="AutoShape 23">
              <a:extLst>
                <a:ext uri="{FF2B5EF4-FFF2-40B4-BE49-F238E27FC236}">
                  <a16:creationId xmlns:a16="http://schemas.microsoft.com/office/drawing/2014/main" id="{5E6D3727-413A-3E44-8930-CBCFA9DA7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21" name="AutoShape 24">
              <a:extLst>
                <a:ext uri="{FF2B5EF4-FFF2-40B4-BE49-F238E27FC236}">
                  <a16:creationId xmlns:a16="http://schemas.microsoft.com/office/drawing/2014/main" id="{0FCD4109-0141-894A-9A77-EBF6ABE42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22" name="AutoShape 25">
              <a:extLst>
                <a:ext uri="{FF2B5EF4-FFF2-40B4-BE49-F238E27FC236}">
                  <a16:creationId xmlns:a16="http://schemas.microsoft.com/office/drawing/2014/main" id="{D7EC6CAC-BF1A-5646-A1A1-873256EA1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23" name="AutoShape 26">
              <a:extLst>
                <a:ext uri="{FF2B5EF4-FFF2-40B4-BE49-F238E27FC236}">
                  <a16:creationId xmlns:a16="http://schemas.microsoft.com/office/drawing/2014/main" id="{2B7BFA08-0B8F-5445-8568-EB2A05B71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24" name="AutoShape 27">
              <a:extLst>
                <a:ext uri="{FF2B5EF4-FFF2-40B4-BE49-F238E27FC236}">
                  <a16:creationId xmlns:a16="http://schemas.microsoft.com/office/drawing/2014/main" id="{5CCF75FB-34DB-9347-8DFF-6B8B6E20F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25" name="AutoShape 28">
              <a:extLst>
                <a:ext uri="{FF2B5EF4-FFF2-40B4-BE49-F238E27FC236}">
                  <a16:creationId xmlns:a16="http://schemas.microsoft.com/office/drawing/2014/main" id="{A98FD58F-2B2D-1F4F-BCB8-A3802A287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26" name="AutoShape 29">
              <a:extLst>
                <a:ext uri="{FF2B5EF4-FFF2-40B4-BE49-F238E27FC236}">
                  <a16:creationId xmlns:a16="http://schemas.microsoft.com/office/drawing/2014/main" id="{8C6130D7-B966-5B41-88D2-EE6CF4A53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27" name="AutoShape 30">
              <a:extLst>
                <a:ext uri="{FF2B5EF4-FFF2-40B4-BE49-F238E27FC236}">
                  <a16:creationId xmlns:a16="http://schemas.microsoft.com/office/drawing/2014/main" id="{942EB274-4D20-5640-82D4-02123EA52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6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28" name="AutoShape 31">
              <a:extLst>
                <a:ext uri="{FF2B5EF4-FFF2-40B4-BE49-F238E27FC236}">
                  <a16:creationId xmlns:a16="http://schemas.microsoft.com/office/drawing/2014/main" id="{ACAB7F91-ED3E-0343-96F0-F8E2BEABC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29" name="AutoShape 32">
              <a:extLst>
                <a:ext uri="{FF2B5EF4-FFF2-40B4-BE49-F238E27FC236}">
                  <a16:creationId xmlns:a16="http://schemas.microsoft.com/office/drawing/2014/main" id="{F6A20AD7-FBC8-4348-BE2C-55BC35E7F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30" name="AutoShape 33">
              <a:extLst>
                <a:ext uri="{FF2B5EF4-FFF2-40B4-BE49-F238E27FC236}">
                  <a16:creationId xmlns:a16="http://schemas.microsoft.com/office/drawing/2014/main" id="{15A82644-1832-4242-82F8-765593992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31" name="AutoShape 34">
              <a:extLst>
                <a:ext uri="{FF2B5EF4-FFF2-40B4-BE49-F238E27FC236}">
                  <a16:creationId xmlns:a16="http://schemas.microsoft.com/office/drawing/2014/main" id="{4E6BEF7E-F330-B44F-B4A8-B1927BCE5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32" name="AutoShape 35">
              <a:extLst>
                <a:ext uri="{FF2B5EF4-FFF2-40B4-BE49-F238E27FC236}">
                  <a16:creationId xmlns:a16="http://schemas.microsoft.com/office/drawing/2014/main" id="{B5E08C00-D1DD-8141-AFC8-AD3932197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33" name="AutoShape 36">
              <a:extLst>
                <a:ext uri="{FF2B5EF4-FFF2-40B4-BE49-F238E27FC236}">
                  <a16:creationId xmlns:a16="http://schemas.microsoft.com/office/drawing/2014/main" id="{A9496E76-A790-4043-8D60-6B61830F2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2734" name="Rectangle 37">
              <a:extLst>
                <a:ext uri="{FF2B5EF4-FFF2-40B4-BE49-F238E27FC236}">
                  <a16:creationId xmlns:a16="http://schemas.microsoft.com/office/drawing/2014/main" id="{DB705E12-B2E9-0643-A3F5-51C6A27CB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056"/>
              <a:ext cx="1824" cy="16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112643" name="Line 38">
            <a:extLst>
              <a:ext uri="{FF2B5EF4-FFF2-40B4-BE49-F238E27FC236}">
                <a16:creationId xmlns:a16="http://schemas.microsoft.com/office/drawing/2014/main" id="{F4CEFDB4-D9A6-3F40-9961-D92949638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600200"/>
            <a:ext cx="0" cy="289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4" name="Line 39">
            <a:extLst>
              <a:ext uri="{FF2B5EF4-FFF2-40B4-BE49-F238E27FC236}">
                <a16:creationId xmlns:a16="http://schemas.microsoft.com/office/drawing/2014/main" id="{7AB4F6C7-B3E7-2647-8813-52FE411753F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9718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5" name="Line 40">
            <a:extLst>
              <a:ext uri="{FF2B5EF4-FFF2-40B4-BE49-F238E27FC236}">
                <a16:creationId xmlns:a16="http://schemas.microsoft.com/office/drawing/2014/main" id="{36868E2C-D199-6B4E-A5FF-AA3C76EA09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9718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6" name="Line 41">
            <a:extLst>
              <a:ext uri="{FF2B5EF4-FFF2-40B4-BE49-F238E27FC236}">
                <a16:creationId xmlns:a16="http://schemas.microsoft.com/office/drawing/2014/main" id="{2153C1EB-BF27-AC4C-A42D-739C39A569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9624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7" name="Line 42">
            <a:extLst>
              <a:ext uri="{FF2B5EF4-FFF2-40B4-BE49-F238E27FC236}">
                <a16:creationId xmlns:a16="http://schemas.microsoft.com/office/drawing/2014/main" id="{EE3C37D9-CD07-CD4A-A05B-0331D251DE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32766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8" name="Line 43">
            <a:extLst>
              <a:ext uri="{FF2B5EF4-FFF2-40B4-BE49-F238E27FC236}">
                <a16:creationId xmlns:a16="http://schemas.microsoft.com/office/drawing/2014/main" id="{862046F5-D45E-1342-9F6E-D7C3F0222B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16002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9" name="Line 44">
            <a:extLst>
              <a:ext uri="{FF2B5EF4-FFF2-40B4-BE49-F238E27FC236}">
                <a16:creationId xmlns:a16="http://schemas.microsoft.com/office/drawing/2014/main" id="{AD058869-A99F-8E42-AE08-CFC15B3ABF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3622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0" name="Line 45">
            <a:extLst>
              <a:ext uri="{FF2B5EF4-FFF2-40B4-BE49-F238E27FC236}">
                <a16:creationId xmlns:a16="http://schemas.microsoft.com/office/drawing/2014/main" id="{D3CB63F7-43A1-8441-900A-419AE2A74F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6002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1" name="Line 46">
            <a:extLst>
              <a:ext uri="{FF2B5EF4-FFF2-40B4-BE49-F238E27FC236}">
                <a16:creationId xmlns:a16="http://schemas.microsoft.com/office/drawing/2014/main" id="{30259648-E3DA-6040-BEFD-8CBAC235D3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2766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2" name="Line 47">
            <a:extLst>
              <a:ext uri="{FF2B5EF4-FFF2-40B4-BE49-F238E27FC236}">
                <a16:creationId xmlns:a16="http://schemas.microsoft.com/office/drawing/2014/main" id="{DC1A0201-A051-974D-B615-E1EDC06FEF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27432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3" name="Oval 48">
            <a:extLst>
              <a:ext uri="{FF2B5EF4-FFF2-40B4-BE49-F238E27FC236}">
                <a16:creationId xmlns:a16="http://schemas.microsoft.com/office/drawing/2014/main" id="{FE76C4FC-3A83-964A-B673-7759CDE5A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54" name="Oval 49">
            <a:extLst>
              <a:ext uri="{FF2B5EF4-FFF2-40B4-BE49-F238E27FC236}">
                <a16:creationId xmlns:a16="http://schemas.microsoft.com/office/drawing/2014/main" id="{6A816B95-3804-7C4C-AF25-FFF13F2AD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55" name="Oval 50">
            <a:extLst>
              <a:ext uri="{FF2B5EF4-FFF2-40B4-BE49-F238E27FC236}">
                <a16:creationId xmlns:a16="http://schemas.microsoft.com/office/drawing/2014/main" id="{B1274AAE-FD8D-E54C-87C1-3C603DDF5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56" name="Oval 51">
            <a:extLst>
              <a:ext uri="{FF2B5EF4-FFF2-40B4-BE49-F238E27FC236}">
                <a16:creationId xmlns:a16="http://schemas.microsoft.com/office/drawing/2014/main" id="{DE3765FD-B4CB-5A49-8A4F-F6F70345A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57" name="Line 52">
            <a:extLst>
              <a:ext uri="{FF2B5EF4-FFF2-40B4-BE49-F238E27FC236}">
                <a16:creationId xmlns:a16="http://schemas.microsoft.com/office/drawing/2014/main" id="{61DD2417-0A13-D44F-AE3E-CA8425C80D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88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8" name="Line 53">
            <a:extLst>
              <a:ext uri="{FF2B5EF4-FFF2-40B4-BE49-F238E27FC236}">
                <a16:creationId xmlns:a16="http://schemas.microsoft.com/office/drawing/2014/main" id="{EC06E188-F824-1F4A-92C5-836605137FE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9" name="Oval 54">
            <a:extLst>
              <a:ext uri="{FF2B5EF4-FFF2-40B4-BE49-F238E27FC236}">
                <a16:creationId xmlns:a16="http://schemas.microsoft.com/office/drawing/2014/main" id="{8B1F4F64-94C7-0A4B-A235-C45801F43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60" name="Oval 55">
            <a:extLst>
              <a:ext uri="{FF2B5EF4-FFF2-40B4-BE49-F238E27FC236}">
                <a16:creationId xmlns:a16="http://schemas.microsoft.com/office/drawing/2014/main" id="{61B49250-35F0-1749-A1CB-85596614D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61" name="Oval 56">
            <a:extLst>
              <a:ext uri="{FF2B5EF4-FFF2-40B4-BE49-F238E27FC236}">
                <a16:creationId xmlns:a16="http://schemas.microsoft.com/office/drawing/2014/main" id="{6171ADDC-770D-E342-AAF3-A5BD85B8F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62" name="Line 57">
            <a:extLst>
              <a:ext uri="{FF2B5EF4-FFF2-40B4-BE49-F238E27FC236}">
                <a16:creationId xmlns:a16="http://schemas.microsoft.com/office/drawing/2014/main" id="{CC9F5347-22ED-4649-9C0B-EAA5684991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63" name="Line 58">
            <a:extLst>
              <a:ext uri="{FF2B5EF4-FFF2-40B4-BE49-F238E27FC236}">
                <a16:creationId xmlns:a16="http://schemas.microsoft.com/office/drawing/2014/main" id="{8406A987-D668-164A-97D3-F0C827D260F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64" name="Oval 59">
            <a:extLst>
              <a:ext uri="{FF2B5EF4-FFF2-40B4-BE49-F238E27FC236}">
                <a16:creationId xmlns:a16="http://schemas.microsoft.com/office/drawing/2014/main" id="{C6333715-1228-6D4A-A5A3-22F222A4B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65" name="Oval 60">
            <a:extLst>
              <a:ext uri="{FF2B5EF4-FFF2-40B4-BE49-F238E27FC236}">
                <a16:creationId xmlns:a16="http://schemas.microsoft.com/office/drawing/2014/main" id="{13F1CF88-C769-7643-B673-7CA9D4A02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895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66" name="Line 61">
            <a:extLst>
              <a:ext uri="{FF2B5EF4-FFF2-40B4-BE49-F238E27FC236}">
                <a16:creationId xmlns:a16="http://schemas.microsoft.com/office/drawing/2014/main" id="{3E3132F4-F769-7D41-AD63-365C6BA4B4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3048000"/>
            <a:ext cx="3810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67" name="Line 62">
            <a:extLst>
              <a:ext uri="{FF2B5EF4-FFF2-40B4-BE49-F238E27FC236}">
                <a16:creationId xmlns:a16="http://schemas.microsoft.com/office/drawing/2014/main" id="{099EBE0E-8216-8A40-BE54-15FF5258D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68" name="Oval 63">
            <a:extLst>
              <a:ext uri="{FF2B5EF4-FFF2-40B4-BE49-F238E27FC236}">
                <a16:creationId xmlns:a16="http://schemas.microsoft.com/office/drawing/2014/main" id="{57E2FA3F-47A3-6949-B6AF-3C3F192A6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895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69" name="Line 64">
            <a:extLst>
              <a:ext uri="{FF2B5EF4-FFF2-40B4-BE49-F238E27FC236}">
                <a16:creationId xmlns:a16="http://schemas.microsoft.com/office/drawing/2014/main" id="{76429AFF-D060-5A4A-A5B1-34CF487E9F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18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70" name="Line 65">
            <a:extLst>
              <a:ext uri="{FF2B5EF4-FFF2-40B4-BE49-F238E27FC236}">
                <a16:creationId xmlns:a16="http://schemas.microsoft.com/office/drawing/2014/main" id="{A21B7C73-CC0E-2547-8A25-8E4520DE44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71" name="Oval 66">
            <a:extLst>
              <a:ext uri="{FF2B5EF4-FFF2-40B4-BE49-F238E27FC236}">
                <a16:creationId xmlns:a16="http://schemas.microsoft.com/office/drawing/2014/main" id="{F9F385F7-03DB-3845-8101-D3F47225E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133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72" name="Line 67">
            <a:extLst>
              <a:ext uri="{FF2B5EF4-FFF2-40B4-BE49-F238E27FC236}">
                <a16:creationId xmlns:a16="http://schemas.microsoft.com/office/drawing/2014/main" id="{7C391366-24C7-8C45-A9F0-CBBBCC13DE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2600" y="2286000"/>
            <a:ext cx="685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73" name="Line 68">
            <a:extLst>
              <a:ext uri="{FF2B5EF4-FFF2-40B4-BE49-F238E27FC236}">
                <a16:creationId xmlns:a16="http://schemas.microsoft.com/office/drawing/2014/main" id="{54DF52DC-257F-9C4E-A19F-C65EE117430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2286000"/>
            <a:ext cx="685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74" name="Oval 69">
            <a:extLst>
              <a:ext uri="{FF2B5EF4-FFF2-40B4-BE49-F238E27FC236}">
                <a16:creationId xmlns:a16="http://schemas.microsoft.com/office/drawing/2014/main" id="{1AF3B552-CBDE-554B-8802-FAD642DBE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75" name="Oval 70">
            <a:extLst>
              <a:ext uri="{FF2B5EF4-FFF2-40B4-BE49-F238E27FC236}">
                <a16:creationId xmlns:a16="http://schemas.microsoft.com/office/drawing/2014/main" id="{71510C70-AF73-E84C-8047-719F65D1B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76" name="Line 71">
            <a:extLst>
              <a:ext uri="{FF2B5EF4-FFF2-40B4-BE49-F238E27FC236}">
                <a16:creationId xmlns:a16="http://schemas.microsoft.com/office/drawing/2014/main" id="{6B9AD136-F32B-764E-8FB4-D980C6DAB8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77" name="Line 72">
            <a:extLst>
              <a:ext uri="{FF2B5EF4-FFF2-40B4-BE49-F238E27FC236}">
                <a16:creationId xmlns:a16="http://schemas.microsoft.com/office/drawing/2014/main" id="{3E052C76-204E-024E-B947-6D65725203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78" name="Oval 73">
            <a:extLst>
              <a:ext uri="{FF2B5EF4-FFF2-40B4-BE49-F238E27FC236}">
                <a16:creationId xmlns:a16="http://schemas.microsoft.com/office/drawing/2014/main" id="{ABD8E8EB-681B-B74B-85C7-276A586B3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79" name="Oval 74">
            <a:extLst>
              <a:ext uri="{FF2B5EF4-FFF2-40B4-BE49-F238E27FC236}">
                <a16:creationId xmlns:a16="http://schemas.microsoft.com/office/drawing/2014/main" id="{FF96C1AE-E2A8-184B-BDE4-35AFD259B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80" name="Line 75">
            <a:extLst>
              <a:ext uri="{FF2B5EF4-FFF2-40B4-BE49-F238E27FC236}">
                <a16:creationId xmlns:a16="http://schemas.microsoft.com/office/drawing/2014/main" id="{6FC9F769-1795-2F42-AEDC-696AF6E152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81" name="Line 76">
            <a:extLst>
              <a:ext uri="{FF2B5EF4-FFF2-40B4-BE49-F238E27FC236}">
                <a16:creationId xmlns:a16="http://schemas.microsoft.com/office/drawing/2014/main" id="{76CB9D77-4AA8-0B44-9907-2B60F5D59C2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82" name="Oval 77">
            <a:extLst>
              <a:ext uri="{FF2B5EF4-FFF2-40B4-BE49-F238E27FC236}">
                <a16:creationId xmlns:a16="http://schemas.microsoft.com/office/drawing/2014/main" id="{A752E1F6-5AC3-7942-81E2-594781918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83" name="Oval 78">
            <a:extLst>
              <a:ext uri="{FF2B5EF4-FFF2-40B4-BE49-F238E27FC236}">
                <a16:creationId xmlns:a16="http://schemas.microsoft.com/office/drawing/2014/main" id="{04484352-CF75-714B-8370-3FBD2B515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84" name="Line 79">
            <a:extLst>
              <a:ext uri="{FF2B5EF4-FFF2-40B4-BE49-F238E27FC236}">
                <a16:creationId xmlns:a16="http://schemas.microsoft.com/office/drawing/2014/main" id="{2CEBF4E2-0E4E-F246-B1D5-AA18A509C0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84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85" name="Line 80">
            <a:extLst>
              <a:ext uri="{FF2B5EF4-FFF2-40B4-BE49-F238E27FC236}">
                <a16:creationId xmlns:a16="http://schemas.microsoft.com/office/drawing/2014/main" id="{31E686D7-07D2-704C-8DB6-826DA319CBCA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86" name="Oval 81">
            <a:extLst>
              <a:ext uri="{FF2B5EF4-FFF2-40B4-BE49-F238E27FC236}">
                <a16:creationId xmlns:a16="http://schemas.microsoft.com/office/drawing/2014/main" id="{76ED26E6-31D6-8B4A-B8E7-3454C7CFD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87" name="Oval 82">
            <a:extLst>
              <a:ext uri="{FF2B5EF4-FFF2-40B4-BE49-F238E27FC236}">
                <a16:creationId xmlns:a16="http://schemas.microsoft.com/office/drawing/2014/main" id="{5A90B6B5-4696-B943-AD3D-38DAFF9F3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88" name="Line 83">
            <a:extLst>
              <a:ext uri="{FF2B5EF4-FFF2-40B4-BE49-F238E27FC236}">
                <a16:creationId xmlns:a16="http://schemas.microsoft.com/office/drawing/2014/main" id="{2DA3CC84-9FF1-1943-B030-01CEF8143F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89" name="Line 84">
            <a:extLst>
              <a:ext uri="{FF2B5EF4-FFF2-40B4-BE49-F238E27FC236}">
                <a16:creationId xmlns:a16="http://schemas.microsoft.com/office/drawing/2014/main" id="{1F4170A1-4D2A-B44C-A3C4-E2A07F0941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0" name="Oval 85">
            <a:extLst>
              <a:ext uri="{FF2B5EF4-FFF2-40B4-BE49-F238E27FC236}">
                <a16:creationId xmlns:a16="http://schemas.microsoft.com/office/drawing/2014/main" id="{7FB58D5D-4408-F54B-A663-A3ED72849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91" name="Oval 86">
            <a:extLst>
              <a:ext uri="{FF2B5EF4-FFF2-40B4-BE49-F238E27FC236}">
                <a16:creationId xmlns:a16="http://schemas.microsoft.com/office/drawing/2014/main" id="{7A50506A-B256-084C-982E-BA8B729DE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92" name="Line 87">
            <a:extLst>
              <a:ext uri="{FF2B5EF4-FFF2-40B4-BE49-F238E27FC236}">
                <a16:creationId xmlns:a16="http://schemas.microsoft.com/office/drawing/2014/main" id="{5F14DAC0-8BBF-9540-B020-3F0DC97ABF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3" name="Line 88">
            <a:extLst>
              <a:ext uri="{FF2B5EF4-FFF2-40B4-BE49-F238E27FC236}">
                <a16:creationId xmlns:a16="http://schemas.microsoft.com/office/drawing/2014/main" id="{9CBC758F-C7C6-F942-ABCA-3084311A356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22" name="Rectangle 89">
            <a:extLst>
              <a:ext uri="{FF2B5EF4-FFF2-40B4-BE49-F238E27FC236}">
                <a16:creationId xmlns:a16="http://schemas.microsoft.com/office/drawing/2014/main" id="{35870AED-1DEB-0445-A6BE-7D672FEAD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8" y="4724400"/>
            <a:ext cx="8488362" cy="892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600" dirty="0">
                <a:latin typeface="+mn-lt"/>
              </a:rPr>
              <a:t>Each time a new closest node is found, we can update the distance bounds.</a:t>
            </a:r>
          </a:p>
        </p:txBody>
      </p:sp>
      <p:sp>
        <p:nvSpPr>
          <p:cNvPr id="112695" name="Oval 90">
            <a:extLst>
              <a:ext uri="{FF2B5EF4-FFF2-40B4-BE49-F238E27FC236}">
                <a16:creationId xmlns:a16="http://schemas.microsoft.com/office/drawing/2014/main" id="{3EA8A5E8-58F3-0446-A1D1-7AC760B3B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438400"/>
            <a:ext cx="76200" cy="76200"/>
          </a:xfrm>
          <a:prstGeom prst="ellipse">
            <a:avLst/>
          </a:prstGeom>
          <a:solidFill>
            <a:srgbClr val="FF0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96" name="Rectangle 91">
            <a:extLst>
              <a:ext uri="{FF2B5EF4-FFF2-40B4-BE49-F238E27FC236}">
                <a16:creationId xmlns:a16="http://schemas.microsoft.com/office/drawing/2014/main" id="{D95ADE7C-33F8-564C-8D97-3096DE890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600200"/>
            <a:ext cx="609600" cy="7620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97" name="Rectangle 92">
            <a:extLst>
              <a:ext uri="{FF2B5EF4-FFF2-40B4-BE49-F238E27FC236}">
                <a16:creationId xmlns:a16="http://schemas.microsoft.com/office/drawing/2014/main" id="{A4BF0B14-ED14-1845-9F38-F8834252D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3962400"/>
            <a:ext cx="304800" cy="3048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98" name="AutoShape 94">
            <a:extLst>
              <a:ext uri="{FF2B5EF4-FFF2-40B4-BE49-F238E27FC236}">
                <a16:creationId xmlns:a16="http://schemas.microsoft.com/office/drawing/2014/main" id="{45011FA3-3825-164C-A99D-746CCCFB5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667000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699" name="Rectangle 100">
            <a:extLst>
              <a:ext uri="{FF2B5EF4-FFF2-40B4-BE49-F238E27FC236}">
                <a16:creationId xmlns:a16="http://schemas.microsoft.com/office/drawing/2014/main" id="{61CBF772-D96B-1545-8FFE-D94B726FE7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7038" y="241300"/>
            <a:ext cx="8486775" cy="1143000"/>
          </a:xfrm>
          <a:noFill/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Nearest Neighbor with KD Trees</a:t>
            </a:r>
          </a:p>
        </p:txBody>
      </p:sp>
      <p:sp>
        <p:nvSpPr>
          <p:cNvPr id="112700" name="Oval 93">
            <a:extLst>
              <a:ext uri="{FF2B5EF4-FFF2-40B4-BE49-F238E27FC236}">
                <a16:creationId xmlns:a16="http://schemas.microsoft.com/office/drawing/2014/main" id="{CEBEA268-E76F-8147-991B-3FD29E7A3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981200"/>
            <a:ext cx="1066800" cy="990600"/>
          </a:xfrm>
          <a:prstGeom prst="ellipse">
            <a:avLst/>
          </a:prstGeom>
          <a:noFill/>
          <a:ln w="19050">
            <a:solidFill>
              <a:srgbClr val="FF0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7B7D5F4-32E3-BA49-BCE4-F04FC874B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9129F6-2ACB-1442-A826-FE978776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66" name="Group 3">
            <a:extLst>
              <a:ext uri="{FF2B5EF4-FFF2-40B4-BE49-F238E27FC236}">
                <a16:creationId xmlns:a16="http://schemas.microsoft.com/office/drawing/2014/main" id="{C943A58C-A707-3E4D-A832-F96E7B683E9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600200"/>
            <a:ext cx="3263900" cy="2916238"/>
            <a:chOff x="1344" y="1056"/>
            <a:chExt cx="1824" cy="1632"/>
          </a:xfrm>
        </p:grpSpPr>
        <p:sp>
          <p:nvSpPr>
            <p:cNvPr id="113729" name="AutoShape 4">
              <a:extLst>
                <a:ext uri="{FF2B5EF4-FFF2-40B4-BE49-F238E27FC236}">
                  <a16:creationId xmlns:a16="http://schemas.microsoft.com/office/drawing/2014/main" id="{CA62AA27-9E66-1844-BDA5-8ABC5F32E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8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30" name="AutoShape 5">
              <a:extLst>
                <a:ext uri="{FF2B5EF4-FFF2-40B4-BE49-F238E27FC236}">
                  <a16:creationId xmlns:a16="http://schemas.microsoft.com/office/drawing/2014/main" id="{930401E7-AF0A-384D-8385-23C7F2CE9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31" name="AutoShape 6">
              <a:extLst>
                <a:ext uri="{FF2B5EF4-FFF2-40B4-BE49-F238E27FC236}">
                  <a16:creationId xmlns:a16="http://schemas.microsoft.com/office/drawing/2014/main" id="{881C3180-31A2-A94D-A6E2-03D4BA7F2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32" name="AutoShape 7">
              <a:extLst>
                <a:ext uri="{FF2B5EF4-FFF2-40B4-BE49-F238E27FC236}">
                  <a16:creationId xmlns:a16="http://schemas.microsoft.com/office/drawing/2014/main" id="{B209DEE8-1277-B541-84AB-66D918DE3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33" name="AutoShape 8">
              <a:extLst>
                <a:ext uri="{FF2B5EF4-FFF2-40B4-BE49-F238E27FC236}">
                  <a16:creationId xmlns:a16="http://schemas.microsoft.com/office/drawing/2014/main" id="{F6C9437A-458E-4943-BE32-D6C8B4ECF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34" name="AutoShape 9">
              <a:extLst>
                <a:ext uri="{FF2B5EF4-FFF2-40B4-BE49-F238E27FC236}">
                  <a16:creationId xmlns:a16="http://schemas.microsoft.com/office/drawing/2014/main" id="{60EC3AF3-EC57-9E49-9072-277799063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30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35" name="AutoShape 10">
              <a:extLst>
                <a:ext uri="{FF2B5EF4-FFF2-40B4-BE49-F238E27FC236}">
                  <a16:creationId xmlns:a16="http://schemas.microsoft.com/office/drawing/2014/main" id="{C4C9AE65-1DC0-9346-86ED-BDC2C8063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36" name="AutoShape 11">
              <a:extLst>
                <a:ext uri="{FF2B5EF4-FFF2-40B4-BE49-F238E27FC236}">
                  <a16:creationId xmlns:a16="http://schemas.microsoft.com/office/drawing/2014/main" id="{8EF32D57-D7DE-D04F-B47A-147D472AC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53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37" name="AutoShape 12">
              <a:extLst>
                <a:ext uri="{FF2B5EF4-FFF2-40B4-BE49-F238E27FC236}">
                  <a16:creationId xmlns:a16="http://schemas.microsoft.com/office/drawing/2014/main" id="{2FE9520D-2B7E-EC4B-9D2C-A6DCE8279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38" name="AutoShape 13">
              <a:extLst>
                <a:ext uri="{FF2B5EF4-FFF2-40B4-BE49-F238E27FC236}">
                  <a16:creationId xmlns:a16="http://schemas.microsoft.com/office/drawing/2014/main" id="{27A81902-E416-AE4E-A5D4-C42ED945F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39" name="AutoShape 14">
              <a:extLst>
                <a:ext uri="{FF2B5EF4-FFF2-40B4-BE49-F238E27FC236}">
                  <a16:creationId xmlns:a16="http://schemas.microsoft.com/office/drawing/2014/main" id="{9D002B07-660D-D644-A210-54C592CCA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40" name="AutoShape 15">
              <a:extLst>
                <a:ext uri="{FF2B5EF4-FFF2-40B4-BE49-F238E27FC236}">
                  <a16:creationId xmlns:a16="http://schemas.microsoft.com/office/drawing/2014/main" id="{B6D4711F-E0B1-8141-BCC2-A47C5258F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5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41" name="AutoShape 16">
              <a:extLst>
                <a:ext uri="{FF2B5EF4-FFF2-40B4-BE49-F238E27FC236}">
                  <a16:creationId xmlns:a16="http://schemas.microsoft.com/office/drawing/2014/main" id="{91E10EB9-8D13-934B-9AF3-29827ED79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42" name="AutoShape 17">
              <a:extLst>
                <a:ext uri="{FF2B5EF4-FFF2-40B4-BE49-F238E27FC236}">
                  <a16:creationId xmlns:a16="http://schemas.microsoft.com/office/drawing/2014/main" id="{632D4A9B-3AC6-0E46-90D1-26CB59733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43" name="AutoShape 18">
              <a:extLst>
                <a:ext uri="{FF2B5EF4-FFF2-40B4-BE49-F238E27FC236}">
                  <a16:creationId xmlns:a16="http://schemas.microsoft.com/office/drawing/2014/main" id="{562DA2EE-3619-354E-9FB4-2D218AABC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72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44" name="AutoShape 19">
              <a:extLst>
                <a:ext uri="{FF2B5EF4-FFF2-40B4-BE49-F238E27FC236}">
                  <a16:creationId xmlns:a16="http://schemas.microsoft.com/office/drawing/2014/main" id="{B782F5E9-D644-E448-9872-C2CFF1FA1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45" name="AutoShape 20">
              <a:extLst>
                <a:ext uri="{FF2B5EF4-FFF2-40B4-BE49-F238E27FC236}">
                  <a16:creationId xmlns:a16="http://schemas.microsoft.com/office/drawing/2014/main" id="{6BC6A344-7914-5046-A64B-D72AD4B84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46" name="AutoShape 21">
              <a:extLst>
                <a:ext uri="{FF2B5EF4-FFF2-40B4-BE49-F238E27FC236}">
                  <a16:creationId xmlns:a16="http://schemas.microsoft.com/office/drawing/2014/main" id="{872254FA-ECE7-C04B-A509-4B1709866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47" name="AutoShape 22">
              <a:extLst>
                <a:ext uri="{FF2B5EF4-FFF2-40B4-BE49-F238E27FC236}">
                  <a16:creationId xmlns:a16="http://schemas.microsoft.com/office/drawing/2014/main" id="{E0F21B26-909D-1749-A923-529F25703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48" name="AutoShape 23">
              <a:extLst>
                <a:ext uri="{FF2B5EF4-FFF2-40B4-BE49-F238E27FC236}">
                  <a16:creationId xmlns:a16="http://schemas.microsoft.com/office/drawing/2014/main" id="{988CFDB1-C04F-4046-8F4B-C7E939BE4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49" name="AutoShape 24">
              <a:extLst>
                <a:ext uri="{FF2B5EF4-FFF2-40B4-BE49-F238E27FC236}">
                  <a16:creationId xmlns:a16="http://schemas.microsoft.com/office/drawing/2014/main" id="{4840EC80-32C2-A74E-BBF4-62F7DF60B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50" name="AutoShape 25">
              <a:extLst>
                <a:ext uri="{FF2B5EF4-FFF2-40B4-BE49-F238E27FC236}">
                  <a16:creationId xmlns:a16="http://schemas.microsoft.com/office/drawing/2014/main" id="{840FD237-DBF8-7B40-A216-C36D40F29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51" name="AutoShape 26">
              <a:extLst>
                <a:ext uri="{FF2B5EF4-FFF2-40B4-BE49-F238E27FC236}">
                  <a16:creationId xmlns:a16="http://schemas.microsoft.com/office/drawing/2014/main" id="{4639B16A-FB57-584C-B395-0E7189AE8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52" name="AutoShape 27">
              <a:extLst>
                <a:ext uri="{FF2B5EF4-FFF2-40B4-BE49-F238E27FC236}">
                  <a16:creationId xmlns:a16="http://schemas.microsoft.com/office/drawing/2014/main" id="{7C215272-E65F-294B-998D-50D384C15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53" name="AutoShape 28">
              <a:extLst>
                <a:ext uri="{FF2B5EF4-FFF2-40B4-BE49-F238E27FC236}">
                  <a16:creationId xmlns:a16="http://schemas.microsoft.com/office/drawing/2014/main" id="{A3F6E92B-49CB-1340-BFCC-47121EE92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54" name="AutoShape 29">
              <a:extLst>
                <a:ext uri="{FF2B5EF4-FFF2-40B4-BE49-F238E27FC236}">
                  <a16:creationId xmlns:a16="http://schemas.microsoft.com/office/drawing/2014/main" id="{FE148324-F080-8046-AB26-F734E3AD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55" name="AutoShape 30">
              <a:extLst>
                <a:ext uri="{FF2B5EF4-FFF2-40B4-BE49-F238E27FC236}">
                  <a16:creationId xmlns:a16="http://schemas.microsoft.com/office/drawing/2014/main" id="{4A4A0E51-6991-AA47-A478-1B64F8DA7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6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56" name="AutoShape 31">
              <a:extLst>
                <a:ext uri="{FF2B5EF4-FFF2-40B4-BE49-F238E27FC236}">
                  <a16:creationId xmlns:a16="http://schemas.microsoft.com/office/drawing/2014/main" id="{6E101FC9-9453-3C47-8E2D-8D6C9EEAF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57" name="AutoShape 32">
              <a:extLst>
                <a:ext uri="{FF2B5EF4-FFF2-40B4-BE49-F238E27FC236}">
                  <a16:creationId xmlns:a16="http://schemas.microsoft.com/office/drawing/2014/main" id="{44E328F6-0A0A-F646-98EE-FB4A7DD02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58" name="AutoShape 33">
              <a:extLst>
                <a:ext uri="{FF2B5EF4-FFF2-40B4-BE49-F238E27FC236}">
                  <a16:creationId xmlns:a16="http://schemas.microsoft.com/office/drawing/2014/main" id="{0872F5E2-6572-4541-8CA9-1DD95F537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59" name="AutoShape 34">
              <a:extLst>
                <a:ext uri="{FF2B5EF4-FFF2-40B4-BE49-F238E27FC236}">
                  <a16:creationId xmlns:a16="http://schemas.microsoft.com/office/drawing/2014/main" id="{06A18F18-8E07-A04F-B4DC-CB12DAEBA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60" name="AutoShape 35">
              <a:extLst>
                <a:ext uri="{FF2B5EF4-FFF2-40B4-BE49-F238E27FC236}">
                  <a16:creationId xmlns:a16="http://schemas.microsoft.com/office/drawing/2014/main" id="{A58AA270-50FE-5B42-BC8F-9F90BE4DC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61" name="AutoShape 36">
              <a:extLst>
                <a:ext uri="{FF2B5EF4-FFF2-40B4-BE49-F238E27FC236}">
                  <a16:creationId xmlns:a16="http://schemas.microsoft.com/office/drawing/2014/main" id="{BE0ECE45-4C74-4843-A838-57261D018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3762" name="Rectangle 37">
              <a:extLst>
                <a:ext uri="{FF2B5EF4-FFF2-40B4-BE49-F238E27FC236}">
                  <a16:creationId xmlns:a16="http://schemas.microsoft.com/office/drawing/2014/main" id="{19E6FCDF-1674-544E-8FDB-44AE4C770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056"/>
              <a:ext cx="1824" cy="16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113667" name="Line 38">
            <a:extLst>
              <a:ext uri="{FF2B5EF4-FFF2-40B4-BE49-F238E27FC236}">
                <a16:creationId xmlns:a16="http://schemas.microsoft.com/office/drawing/2014/main" id="{153BF0EA-3791-5248-8EBE-0A631323CC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600200"/>
            <a:ext cx="0" cy="289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68" name="Line 39">
            <a:extLst>
              <a:ext uri="{FF2B5EF4-FFF2-40B4-BE49-F238E27FC236}">
                <a16:creationId xmlns:a16="http://schemas.microsoft.com/office/drawing/2014/main" id="{8A38E708-E3BD-B94E-B6AD-08E7AC9F97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9718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69" name="Line 40">
            <a:extLst>
              <a:ext uri="{FF2B5EF4-FFF2-40B4-BE49-F238E27FC236}">
                <a16:creationId xmlns:a16="http://schemas.microsoft.com/office/drawing/2014/main" id="{E2E60B98-0E96-5542-925C-F8DC97EB93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9718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0" name="Line 41">
            <a:extLst>
              <a:ext uri="{FF2B5EF4-FFF2-40B4-BE49-F238E27FC236}">
                <a16:creationId xmlns:a16="http://schemas.microsoft.com/office/drawing/2014/main" id="{9A0A80FE-FDA4-D34F-8509-978BDD295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9624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1" name="Line 42">
            <a:extLst>
              <a:ext uri="{FF2B5EF4-FFF2-40B4-BE49-F238E27FC236}">
                <a16:creationId xmlns:a16="http://schemas.microsoft.com/office/drawing/2014/main" id="{360D3861-B2DE-6248-AC13-5C8832A7570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32766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2" name="Line 43">
            <a:extLst>
              <a:ext uri="{FF2B5EF4-FFF2-40B4-BE49-F238E27FC236}">
                <a16:creationId xmlns:a16="http://schemas.microsoft.com/office/drawing/2014/main" id="{F84122E9-4678-5144-963E-CD0DC08C57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16002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3" name="Line 44">
            <a:extLst>
              <a:ext uri="{FF2B5EF4-FFF2-40B4-BE49-F238E27FC236}">
                <a16:creationId xmlns:a16="http://schemas.microsoft.com/office/drawing/2014/main" id="{3371E24D-908C-7945-8745-9CA350A162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3622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4" name="Line 45">
            <a:extLst>
              <a:ext uri="{FF2B5EF4-FFF2-40B4-BE49-F238E27FC236}">
                <a16:creationId xmlns:a16="http://schemas.microsoft.com/office/drawing/2014/main" id="{70438E0C-6A95-1741-99BE-0902D19220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6002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5" name="Line 46">
            <a:extLst>
              <a:ext uri="{FF2B5EF4-FFF2-40B4-BE49-F238E27FC236}">
                <a16:creationId xmlns:a16="http://schemas.microsoft.com/office/drawing/2014/main" id="{7B63BA2B-7C12-8B4B-9BE3-D4365A6A697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2766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6" name="Line 47">
            <a:extLst>
              <a:ext uri="{FF2B5EF4-FFF2-40B4-BE49-F238E27FC236}">
                <a16:creationId xmlns:a16="http://schemas.microsoft.com/office/drawing/2014/main" id="{592FB462-9476-3642-8163-642631E760A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27432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7" name="Oval 48">
            <a:extLst>
              <a:ext uri="{FF2B5EF4-FFF2-40B4-BE49-F238E27FC236}">
                <a16:creationId xmlns:a16="http://schemas.microsoft.com/office/drawing/2014/main" id="{FE95F041-AA95-C741-81A0-910EF7923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678" name="Oval 49">
            <a:extLst>
              <a:ext uri="{FF2B5EF4-FFF2-40B4-BE49-F238E27FC236}">
                <a16:creationId xmlns:a16="http://schemas.microsoft.com/office/drawing/2014/main" id="{F1A0D1D9-291A-4E45-90BF-CC187B230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679" name="Oval 50">
            <a:extLst>
              <a:ext uri="{FF2B5EF4-FFF2-40B4-BE49-F238E27FC236}">
                <a16:creationId xmlns:a16="http://schemas.microsoft.com/office/drawing/2014/main" id="{8E62C68F-2FFA-6A4F-9BDC-09C16D1EB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680" name="Oval 51">
            <a:extLst>
              <a:ext uri="{FF2B5EF4-FFF2-40B4-BE49-F238E27FC236}">
                <a16:creationId xmlns:a16="http://schemas.microsoft.com/office/drawing/2014/main" id="{9A6E8EB8-15C3-724F-A268-0A180424D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681" name="Line 52">
            <a:extLst>
              <a:ext uri="{FF2B5EF4-FFF2-40B4-BE49-F238E27FC236}">
                <a16:creationId xmlns:a16="http://schemas.microsoft.com/office/drawing/2014/main" id="{FFE9723C-0FA5-454A-A935-CAF85FE703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88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2" name="Line 53">
            <a:extLst>
              <a:ext uri="{FF2B5EF4-FFF2-40B4-BE49-F238E27FC236}">
                <a16:creationId xmlns:a16="http://schemas.microsoft.com/office/drawing/2014/main" id="{992CB08A-4F12-CE40-8994-9F5E1125C02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3" name="Oval 54">
            <a:extLst>
              <a:ext uri="{FF2B5EF4-FFF2-40B4-BE49-F238E27FC236}">
                <a16:creationId xmlns:a16="http://schemas.microsoft.com/office/drawing/2014/main" id="{D0376BB1-FC3F-5046-A9EA-3065C9391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684" name="Oval 55">
            <a:extLst>
              <a:ext uri="{FF2B5EF4-FFF2-40B4-BE49-F238E27FC236}">
                <a16:creationId xmlns:a16="http://schemas.microsoft.com/office/drawing/2014/main" id="{98D9323F-9FDC-3C44-B6B9-1162CC830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685" name="Oval 56">
            <a:extLst>
              <a:ext uri="{FF2B5EF4-FFF2-40B4-BE49-F238E27FC236}">
                <a16:creationId xmlns:a16="http://schemas.microsoft.com/office/drawing/2014/main" id="{EDF6C7FB-20D1-F745-871E-1DDFA6D08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686" name="Line 57">
            <a:extLst>
              <a:ext uri="{FF2B5EF4-FFF2-40B4-BE49-F238E27FC236}">
                <a16:creationId xmlns:a16="http://schemas.microsoft.com/office/drawing/2014/main" id="{C07B7435-C874-944C-9B7D-D9EA9B0BA9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7" name="Line 58">
            <a:extLst>
              <a:ext uri="{FF2B5EF4-FFF2-40B4-BE49-F238E27FC236}">
                <a16:creationId xmlns:a16="http://schemas.microsoft.com/office/drawing/2014/main" id="{60829DE5-2837-0F4D-B7C7-CE232E2AE3B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8" name="Oval 59">
            <a:extLst>
              <a:ext uri="{FF2B5EF4-FFF2-40B4-BE49-F238E27FC236}">
                <a16:creationId xmlns:a16="http://schemas.microsoft.com/office/drawing/2014/main" id="{6509DCB2-5BB8-4E47-B628-B2A085781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689" name="Oval 60">
            <a:extLst>
              <a:ext uri="{FF2B5EF4-FFF2-40B4-BE49-F238E27FC236}">
                <a16:creationId xmlns:a16="http://schemas.microsoft.com/office/drawing/2014/main" id="{D96C8798-4185-014F-83D9-655D3C024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895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690" name="Line 61">
            <a:extLst>
              <a:ext uri="{FF2B5EF4-FFF2-40B4-BE49-F238E27FC236}">
                <a16:creationId xmlns:a16="http://schemas.microsoft.com/office/drawing/2014/main" id="{5D85B792-6EAB-0348-BEA7-B47703572A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3048000"/>
            <a:ext cx="3810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91" name="Line 62">
            <a:extLst>
              <a:ext uri="{FF2B5EF4-FFF2-40B4-BE49-F238E27FC236}">
                <a16:creationId xmlns:a16="http://schemas.microsoft.com/office/drawing/2014/main" id="{45906ABF-6713-3141-802B-F41A2B90307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92" name="Oval 63">
            <a:extLst>
              <a:ext uri="{FF2B5EF4-FFF2-40B4-BE49-F238E27FC236}">
                <a16:creationId xmlns:a16="http://schemas.microsoft.com/office/drawing/2014/main" id="{07E994B4-8DF7-8E40-9883-111EB0372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895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693" name="Line 64">
            <a:extLst>
              <a:ext uri="{FF2B5EF4-FFF2-40B4-BE49-F238E27FC236}">
                <a16:creationId xmlns:a16="http://schemas.microsoft.com/office/drawing/2014/main" id="{991B4E13-6B7C-8E48-8D88-51E9D4219C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18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94" name="Line 65">
            <a:extLst>
              <a:ext uri="{FF2B5EF4-FFF2-40B4-BE49-F238E27FC236}">
                <a16:creationId xmlns:a16="http://schemas.microsoft.com/office/drawing/2014/main" id="{F220D723-932B-9346-999B-70C0A67800D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95" name="Oval 66">
            <a:extLst>
              <a:ext uri="{FF2B5EF4-FFF2-40B4-BE49-F238E27FC236}">
                <a16:creationId xmlns:a16="http://schemas.microsoft.com/office/drawing/2014/main" id="{18B6D117-3A6B-C342-9570-91F2FD76C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133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696" name="Line 67">
            <a:extLst>
              <a:ext uri="{FF2B5EF4-FFF2-40B4-BE49-F238E27FC236}">
                <a16:creationId xmlns:a16="http://schemas.microsoft.com/office/drawing/2014/main" id="{7E643C14-0BB0-044E-821B-4096F3413A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2600" y="2286000"/>
            <a:ext cx="685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97" name="Line 68">
            <a:extLst>
              <a:ext uri="{FF2B5EF4-FFF2-40B4-BE49-F238E27FC236}">
                <a16:creationId xmlns:a16="http://schemas.microsoft.com/office/drawing/2014/main" id="{6BEAA1EC-9443-584A-9143-51C459C3FD8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2286000"/>
            <a:ext cx="685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98" name="Oval 69">
            <a:extLst>
              <a:ext uri="{FF2B5EF4-FFF2-40B4-BE49-F238E27FC236}">
                <a16:creationId xmlns:a16="http://schemas.microsoft.com/office/drawing/2014/main" id="{4034F7C3-D7A1-1145-B600-39396FF8C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699" name="Oval 70">
            <a:extLst>
              <a:ext uri="{FF2B5EF4-FFF2-40B4-BE49-F238E27FC236}">
                <a16:creationId xmlns:a16="http://schemas.microsoft.com/office/drawing/2014/main" id="{820336E8-F27C-3046-802A-DA6F6E14C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700" name="Line 71">
            <a:extLst>
              <a:ext uri="{FF2B5EF4-FFF2-40B4-BE49-F238E27FC236}">
                <a16:creationId xmlns:a16="http://schemas.microsoft.com/office/drawing/2014/main" id="{A0F3A5A8-AFAB-314D-B0CA-55A275F0D7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01" name="Line 72">
            <a:extLst>
              <a:ext uri="{FF2B5EF4-FFF2-40B4-BE49-F238E27FC236}">
                <a16:creationId xmlns:a16="http://schemas.microsoft.com/office/drawing/2014/main" id="{12AD8DFD-C352-FB41-ABC7-2BE56B66082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02" name="Oval 73">
            <a:extLst>
              <a:ext uri="{FF2B5EF4-FFF2-40B4-BE49-F238E27FC236}">
                <a16:creationId xmlns:a16="http://schemas.microsoft.com/office/drawing/2014/main" id="{EE982013-BA81-B346-A4BA-089B39407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703" name="Oval 74">
            <a:extLst>
              <a:ext uri="{FF2B5EF4-FFF2-40B4-BE49-F238E27FC236}">
                <a16:creationId xmlns:a16="http://schemas.microsoft.com/office/drawing/2014/main" id="{755D429E-B83D-6245-981A-D19F8427C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704" name="Line 75">
            <a:extLst>
              <a:ext uri="{FF2B5EF4-FFF2-40B4-BE49-F238E27FC236}">
                <a16:creationId xmlns:a16="http://schemas.microsoft.com/office/drawing/2014/main" id="{372899DD-DC99-FF4E-89E4-24CF650F1C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05" name="Line 76">
            <a:extLst>
              <a:ext uri="{FF2B5EF4-FFF2-40B4-BE49-F238E27FC236}">
                <a16:creationId xmlns:a16="http://schemas.microsoft.com/office/drawing/2014/main" id="{5CB31967-B527-7F4E-B89D-BC2AFCF426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06" name="Oval 77">
            <a:extLst>
              <a:ext uri="{FF2B5EF4-FFF2-40B4-BE49-F238E27FC236}">
                <a16:creationId xmlns:a16="http://schemas.microsoft.com/office/drawing/2014/main" id="{E9826B7E-7D79-FB4E-B95D-8DB1E39DA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707" name="Oval 78">
            <a:extLst>
              <a:ext uri="{FF2B5EF4-FFF2-40B4-BE49-F238E27FC236}">
                <a16:creationId xmlns:a16="http://schemas.microsoft.com/office/drawing/2014/main" id="{2E43ED94-AE0B-C54D-893A-DAE15BC45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708" name="Line 79">
            <a:extLst>
              <a:ext uri="{FF2B5EF4-FFF2-40B4-BE49-F238E27FC236}">
                <a16:creationId xmlns:a16="http://schemas.microsoft.com/office/drawing/2014/main" id="{1DA1B365-B6F6-2349-87EF-C94ACB050E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84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09" name="Line 80">
            <a:extLst>
              <a:ext uri="{FF2B5EF4-FFF2-40B4-BE49-F238E27FC236}">
                <a16:creationId xmlns:a16="http://schemas.microsoft.com/office/drawing/2014/main" id="{ED4AC44B-C4F4-A640-9D29-F978FF07B2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10" name="Oval 81">
            <a:extLst>
              <a:ext uri="{FF2B5EF4-FFF2-40B4-BE49-F238E27FC236}">
                <a16:creationId xmlns:a16="http://schemas.microsoft.com/office/drawing/2014/main" id="{15956C66-5CA5-8646-B679-4ACBF0133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711" name="Oval 82">
            <a:extLst>
              <a:ext uri="{FF2B5EF4-FFF2-40B4-BE49-F238E27FC236}">
                <a16:creationId xmlns:a16="http://schemas.microsoft.com/office/drawing/2014/main" id="{BFEBAB4D-C23E-6D43-BB3E-E0AC01A8A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712" name="Line 83">
            <a:extLst>
              <a:ext uri="{FF2B5EF4-FFF2-40B4-BE49-F238E27FC236}">
                <a16:creationId xmlns:a16="http://schemas.microsoft.com/office/drawing/2014/main" id="{47F8A2B0-22E6-8E47-9AB0-FB58C753EC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13" name="Line 84">
            <a:extLst>
              <a:ext uri="{FF2B5EF4-FFF2-40B4-BE49-F238E27FC236}">
                <a16:creationId xmlns:a16="http://schemas.microsoft.com/office/drawing/2014/main" id="{58E4B2E2-7933-7A41-A361-007891FAA2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14" name="Oval 85">
            <a:extLst>
              <a:ext uri="{FF2B5EF4-FFF2-40B4-BE49-F238E27FC236}">
                <a16:creationId xmlns:a16="http://schemas.microsoft.com/office/drawing/2014/main" id="{06BBCC2A-BDBE-254E-8677-9BAF79CCD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715" name="Oval 86">
            <a:extLst>
              <a:ext uri="{FF2B5EF4-FFF2-40B4-BE49-F238E27FC236}">
                <a16:creationId xmlns:a16="http://schemas.microsoft.com/office/drawing/2014/main" id="{ACE89BAB-C5FC-AF47-AA36-D2A17E417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716" name="Line 87">
            <a:extLst>
              <a:ext uri="{FF2B5EF4-FFF2-40B4-BE49-F238E27FC236}">
                <a16:creationId xmlns:a16="http://schemas.microsoft.com/office/drawing/2014/main" id="{E03FC289-72C1-404F-9591-CC6A299D60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17" name="Line 88">
            <a:extLst>
              <a:ext uri="{FF2B5EF4-FFF2-40B4-BE49-F238E27FC236}">
                <a16:creationId xmlns:a16="http://schemas.microsoft.com/office/drawing/2014/main" id="{5FA0A3F9-54D2-204B-84D1-05CF694FA2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22" name="Rectangle 89">
            <a:extLst>
              <a:ext uri="{FF2B5EF4-FFF2-40B4-BE49-F238E27FC236}">
                <a16:creationId xmlns:a16="http://schemas.microsoft.com/office/drawing/2014/main" id="{F004BE4A-1179-4C4D-BFB7-67ADF66C4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8" y="4724400"/>
            <a:ext cx="8488362" cy="892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600" dirty="0">
                <a:latin typeface="+mn-lt"/>
              </a:rPr>
              <a:t>Each time a new closest node is found, we can update the distance bounds.</a:t>
            </a:r>
          </a:p>
        </p:txBody>
      </p:sp>
      <p:sp>
        <p:nvSpPr>
          <p:cNvPr id="113719" name="Oval 90">
            <a:extLst>
              <a:ext uri="{FF2B5EF4-FFF2-40B4-BE49-F238E27FC236}">
                <a16:creationId xmlns:a16="http://schemas.microsoft.com/office/drawing/2014/main" id="{6032BAD4-2354-1444-A2AD-1D4DD3635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438400"/>
            <a:ext cx="76200" cy="76200"/>
          </a:xfrm>
          <a:prstGeom prst="ellipse">
            <a:avLst/>
          </a:prstGeom>
          <a:solidFill>
            <a:srgbClr val="FF0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720" name="Rectangle 91">
            <a:extLst>
              <a:ext uri="{FF2B5EF4-FFF2-40B4-BE49-F238E27FC236}">
                <a16:creationId xmlns:a16="http://schemas.microsoft.com/office/drawing/2014/main" id="{A4A39A02-195A-D049-86DB-0210DAD2A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600200"/>
            <a:ext cx="609600" cy="7620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721" name="Rectangle 92">
            <a:extLst>
              <a:ext uri="{FF2B5EF4-FFF2-40B4-BE49-F238E27FC236}">
                <a16:creationId xmlns:a16="http://schemas.microsoft.com/office/drawing/2014/main" id="{934C9D72-B808-914F-9616-ED0F58FB6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3962400"/>
            <a:ext cx="304800" cy="3048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722" name="Oval 93">
            <a:extLst>
              <a:ext uri="{FF2B5EF4-FFF2-40B4-BE49-F238E27FC236}">
                <a16:creationId xmlns:a16="http://schemas.microsoft.com/office/drawing/2014/main" id="{E2821691-5D51-424C-96AA-668C55865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86000"/>
            <a:ext cx="381000" cy="381000"/>
          </a:xfrm>
          <a:prstGeom prst="ellipse">
            <a:avLst/>
          </a:prstGeom>
          <a:noFill/>
          <a:ln w="19050">
            <a:solidFill>
              <a:srgbClr val="FF0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723" name="AutoShape 94">
            <a:extLst>
              <a:ext uri="{FF2B5EF4-FFF2-40B4-BE49-F238E27FC236}">
                <a16:creationId xmlns:a16="http://schemas.microsoft.com/office/drawing/2014/main" id="{49E0DA24-EA87-3D46-89AE-8BE5B3572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667000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3724" name="Line 95">
            <a:extLst>
              <a:ext uri="{FF2B5EF4-FFF2-40B4-BE49-F238E27FC236}">
                <a16:creationId xmlns:a16="http://schemas.microsoft.com/office/drawing/2014/main" id="{E5C41286-09F3-6241-A090-F02A901C358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67000" y="22860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25" name="Line 96">
            <a:extLst>
              <a:ext uri="{FF2B5EF4-FFF2-40B4-BE49-F238E27FC236}">
                <a16:creationId xmlns:a16="http://schemas.microsoft.com/office/drawing/2014/main" id="{DF7C1431-1118-354B-B589-522188C0A2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3200" y="2362200"/>
            <a:ext cx="76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26" name="Line 97">
            <a:extLst>
              <a:ext uri="{FF2B5EF4-FFF2-40B4-BE49-F238E27FC236}">
                <a16:creationId xmlns:a16="http://schemas.microsoft.com/office/drawing/2014/main" id="{7E1CFCCE-D36C-9A4E-8436-1A141BFA31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3200" y="2209800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27" name="Line 98">
            <a:extLst>
              <a:ext uri="{FF2B5EF4-FFF2-40B4-BE49-F238E27FC236}">
                <a16:creationId xmlns:a16="http://schemas.microsoft.com/office/drawing/2014/main" id="{01B82481-53E8-7B47-8563-C745226A64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3200" y="2362200"/>
            <a:ext cx="228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28" name="Rectangle 100">
            <a:extLst>
              <a:ext uri="{FF2B5EF4-FFF2-40B4-BE49-F238E27FC236}">
                <a16:creationId xmlns:a16="http://schemas.microsoft.com/office/drawing/2014/main" id="{BBAFF879-EE80-7642-9F3F-31BB53483F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7038" y="241300"/>
            <a:ext cx="8486775" cy="1143000"/>
          </a:xfrm>
          <a:noFill/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Nearest Neighbor with KD Trees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909BFE0C-080A-5C47-A4F0-61E010962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284C52-BBC0-DF47-8A44-D752884BC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19C09-E9A0-BC43-9BA3-A8EA5C819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166"/>
            <a:ext cx="7886700" cy="973197"/>
          </a:xfrm>
        </p:spPr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C7BB9-50E3-F145-BA75-474F394CB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9B001E-735B-9A47-9C9A-31413133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314" b="66181"/>
          <a:stretch/>
        </p:blipFill>
        <p:spPr>
          <a:xfrm>
            <a:off x="234941" y="1136710"/>
            <a:ext cx="3191510" cy="1846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7C06F1-E6A9-0045-870F-929D51EA8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82" r="63314" b="38830"/>
          <a:stretch/>
        </p:blipFill>
        <p:spPr>
          <a:xfrm>
            <a:off x="202549" y="3180675"/>
            <a:ext cx="3191510" cy="15065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200AA4-5388-494A-83A4-2F1AC777A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96" t="6630" r="2150" b="3590"/>
          <a:stretch/>
        </p:blipFill>
        <p:spPr>
          <a:xfrm>
            <a:off x="4572001" y="1624783"/>
            <a:ext cx="4473169" cy="4899600"/>
          </a:xfrm>
          <a:prstGeom prst="rect">
            <a:avLst/>
          </a:prstGeom>
        </p:spPr>
      </p:pic>
      <p:sp>
        <p:nvSpPr>
          <p:cNvPr id="8" name="左大括号 7">
            <a:extLst>
              <a:ext uri="{FF2B5EF4-FFF2-40B4-BE49-F238E27FC236}">
                <a16:creationId xmlns:a16="http://schemas.microsoft.com/office/drawing/2014/main" id="{D133031F-3E70-5244-9103-F75ECF5EC4D5}"/>
              </a:ext>
            </a:extLst>
          </p:cNvPr>
          <p:cNvSpPr/>
          <p:nvPr/>
        </p:nvSpPr>
        <p:spPr>
          <a:xfrm>
            <a:off x="4032069" y="2839631"/>
            <a:ext cx="539931" cy="1370374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C07EFB8-3591-E741-9324-2092655527E2}"/>
                  </a:ext>
                </a:extLst>
              </p:cNvPr>
              <p:cNvSpPr txBox="1"/>
              <p:nvPr/>
            </p:nvSpPr>
            <p:spPr>
              <a:xfrm>
                <a:off x="3500013" y="3386318"/>
                <a:ext cx="524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549E39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C07EFB8-3591-E741-9324-209265552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013" y="3386318"/>
                <a:ext cx="524182" cy="276999"/>
              </a:xfrm>
              <a:prstGeom prst="rect">
                <a:avLst/>
              </a:prstGeom>
              <a:blipFill>
                <a:blip r:embed="rId3"/>
                <a:stretch>
                  <a:fillRect l="-9524" t="-4348" r="-1666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大括号 9">
            <a:extLst>
              <a:ext uri="{FF2B5EF4-FFF2-40B4-BE49-F238E27FC236}">
                <a16:creationId xmlns:a16="http://schemas.microsoft.com/office/drawing/2014/main" id="{43E30D11-3A15-1B48-9F19-6B4B5D480058}"/>
              </a:ext>
            </a:extLst>
          </p:cNvPr>
          <p:cNvSpPr/>
          <p:nvPr/>
        </p:nvSpPr>
        <p:spPr>
          <a:xfrm>
            <a:off x="4024195" y="5120639"/>
            <a:ext cx="539931" cy="654161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0E37541-641B-A747-BF53-B2DF3ECB5EF5}"/>
                  </a:ext>
                </a:extLst>
              </p:cNvPr>
              <p:cNvSpPr txBox="1"/>
              <p:nvPr/>
            </p:nvSpPr>
            <p:spPr>
              <a:xfrm>
                <a:off x="3135362" y="5220872"/>
                <a:ext cx="880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CN" i="1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549E39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0E37541-641B-A747-BF53-B2DF3ECB5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362" y="5220872"/>
                <a:ext cx="880049" cy="276999"/>
              </a:xfrm>
              <a:prstGeom prst="rect">
                <a:avLst/>
              </a:prstGeom>
              <a:blipFill>
                <a:blip r:embed="rId4"/>
                <a:stretch>
                  <a:fillRect l="-5634" r="-845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>
            <a:extLst>
              <a:ext uri="{FF2B5EF4-FFF2-40B4-BE49-F238E27FC236}">
                <a16:creationId xmlns:a16="http://schemas.microsoft.com/office/drawing/2014/main" id="{AF9C9098-5089-7C44-A50F-8D069D187EA3}"/>
              </a:ext>
            </a:extLst>
          </p:cNvPr>
          <p:cNvSpPr/>
          <p:nvPr/>
        </p:nvSpPr>
        <p:spPr>
          <a:xfrm>
            <a:off x="4057559" y="5969346"/>
            <a:ext cx="488950" cy="401279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A732CB3-5257-3E46-98B9-F3B0D0F98E48}"/>
                  </a:ext>
                </a:extLst>
              </p:cNvPr>
              <p:cNvSpPr txBox="1"/>
              <p:nvPr/>
            </p:nvSpPr>
            <p:spPr>
              <a:xfrm>
                <a:off x="3337950" y="6031485"/>
                <a:ext cx="524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549E39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A732CB3-5257-3E46-98B9-F3B0D0F98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950" y="6031485"/>
                <a:ext cx="524182" cy="276999"/>
              </a:xfrm>
              <a:prstGeom prst="rect">
                <a:avLst/>
              </a:prstGeom>
              <a:blipFill>
                <a:blip r:embed="rId5"/>
                <a:stretch>
                  <a:fillRect l="-11905" r="-1428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F03C9FB-A918-C441-9690-D484428A8F06}"/>
                  </a:ext>
                </a:extLst>
              </p:cNvPr>
              <p:cNvSpPr txBox="1"/>
              <p:nvPr/>
            </p:nvSpPr>
            <p:spPr>
              <a:xfrm>
                <a:off x="234941" y="5239101"/>
                <a:ext cx="2418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US" dirty="0">
                  <a:solidFill>
                    <a:srgbClr val="549E39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F03C9FB-A918-C441-9690-D484428A8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41" y="5239101"/>
                <a:ext cx="2418419" cy="276999"/>
              </a:xfrm>
              <a:prstGeom prst="rect">
                <a:avLst/>
              </a:prstGeom>
              <a:blipFill>
                <a:blip r:embed="rId6"/>
                <a:stretch>
                  <a:fillRect l="-1571" t="-4348" r="-314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2532133-3DE1-714B-A151-D11D4D128CBA}"/>
                  </a:ext>
                </a:extLst>
              </p:cNvPr>
              <p:cNvSpPr txBox="1"/>
              <p:nvPr/>
            </p:nvSpPr>
            <p:spPr>
              <a:xfrm>
                <a:off x="234941" y="5752547"/>
                <a:ext cx="303038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sz="2000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𝑜𝑛𝑠𝑡𝑟𝑢𝑐𝑡𝑖𝑜𝑛</m:t>
                      </m:r>
                      <m:r>
                        <a:rPr lang="zh-CN" altLang="en-US" sz="2000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𝑐𝑜𝑚𝑝𝑙𝑒𝑥𝑖𝑡𝑦</m:t>
                      </m:r>
                      <m:r>
                        <a:rPr lang="en-US" altLang="zh-CN" sz="2000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m:oMathPara>
                </a14:m>
                <a:endParaRPr lang="en-US" altLang="zh-CN" sz="2000" b="0" i="1" dirty="0">
                  <a:solidFill>
                    <a:srgbClr val="549E39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</a:rPr>
                            <m:t>𝑛𝑙𝑜𝑔𝑛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549E39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2532133-3DE1-714B-A151-D11D4D128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41" y="5752547"/>
                <a:ext cx="3030380" cy="615553"/>
              </a:xfrm>
              <a:prstGeom prst="rect">
                <a:avLst/>
              </a:prstGeom>
              <a:blipFill>
                <a:blip r:embed="rId7"/>
                <a:stretch>
                  <a:fillRect l="-1667" t="-4082" r="-2500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D0C42-51FA-C449-8E7F-6ED4842F7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99235"/>
            <a:ext cx="3086100" cy="365125"/>
          </a:xfrm>
        </p:spPr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A30FAACA-AE1C-1D48-A1BF-94F7E69D9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0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90" name="Group 3">
            <a:extLst>
              <a:ext uri="{FF2B5EF4-FFF2-40B4-BE49-F238E27FC236}">
                <a16:creationId xmlns:a16="http://schemas.microsoft.com/office/drawing/2014/main" id="{8D0D2B49-1B39-7C48-8319-98D675CDC329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600200"/>
            <a:ext cx="3263900" cy="2916238"/>
            <a:chOff x="1344" y="1056"/>
            <a:chExt cx="1824" cy="1632"/>
          </a:xfrm>
        </p:grpSpPr>
        <p:sp>
          <p:nvSpPr>
            <p:cNvPr id="114750" name="AutoShape 4">
              <a:extLst>
                <a:ext uri="{FF2B5EF4-FFF2-40B4-BE49-F238E27FC236}">
                  <a16:creationId xmlns:a16="http://schemas.microsoft.com/office/drawing/2014/main" id="{A75C97E3-2944-F54B-8D20-811333239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8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51" name="AutoShape 5">
              <a:extLst>
                <a:ext uri="{FF2B5EF4-FFF2-40B4-BE49-F238E27FC236}">
                  <a16:creationId xmlns:a16="http://schemas.microsoft.com/office/drawing/2014/main" id="{92126F25-5461-2A44-94C2-A7DAD61AE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52" name="AutoShape 6">
              <a:extLst>
                <a:ext uri="{FF2B5EF4-FFF2-40B4-BE49-F238E27FC236}">
                  <a16:creationId xmlns:a16="http://schemas.microsoft.com/office/drawing/2014/main" id="{1220F3C7-2428-BA43-BEE1-FDA454978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53" name="AutoShape 7">
              <a:extLst>
                <a:ext uri="{FF2B5EF4-FFF2-40B4-BE49-F238E27FC236}">
                  <a16:creationId xmlns:a16="http://schemas.microsoft.com/office/drawing/2014/main" id="{17C8EC15-3BF9-7844-B333-FE8CC19D6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54" name="AutoShape 8">
              <a:extLst>
                <a:ext uri="{FF2B5EF4-FFF2-40B4-BE49-F238E27FC236}">
                  <a16:creationId xmlns:a16="http://schemas.microsoft.com/office/drawing/2014/main" id="{3997AFF3-2F9E-1A41-A62B-604148C6E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55" name="AutoShape 9">
              <a:extLst>
                <a:ext uri="{FF2B5EF4-FFF2-40B4-BE49-F238E27FC236}">
                  <a16:creationId xmlns:a16="http://schemas.microsoft.com/office/drawing/2014/main" id="{09AC9E37-FFDC-AA49-A6EF-FA4D8F2C1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30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56" name="AutoShape 10">
              <a:extLst>
                <a:ext uri="{FF2B5EF4-FFF2-40B4-BE49-F238E27FC236}">
                  <a16:creationId xmlns:a16="http://schemas.microsoft.com/office/drawing/2014/main" id="{C4420575-D815-8C49-A031-AB8385C7B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57" name="AutoShape 11">
              <a:extLst>
                <a:ext uri="{FF2B5EF4-FFF2-40B4-BE49-F238E27FC236}">
                  <a16:creationId xmlns:a16="http://schemas.microsoft.com/office/drawing/2014/main" id="{93444F45-44C9-1840-B1C5-03BA93F2B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53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58" name="AutoShape 12">
              <a:extLst>
                <a:ext uri="{FF2B5EF4-FFF2-40B4-BE49-F238E27FC236}">
                  <a16:creationId xmlns:a16="http://schemas.microsoft.com/office/drawing/2014/main" id="{5308E975-19FA-854B-9DCA-724DAB41B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59" name="AutoShape 13">
              <a:extLst>
                <a:ext uri="{FF2B5EF4-FFF2-40B4-BE49-F238E27FC236}">
                  <a16:creationId xmlns:a16="http://schemas.microsoft.com/office/drawing/2014/main" id="{4D7CDCC8-AC2A-E341-88C5-AC31A268C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60" name="AutoShape 14">
              <a:extLst>
                <a:ext uri="{FF2B5EF4-FFF2-40B4-BE49-F238E27FC236}">
                  <a16:creationId xmlns:a16="http://schemas.microsoft.com/office/drawing/2014/main" id="{771611CC-5B6B-0646-9FA3-ACB532735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61" name="AutoShape 15">
              <a:extLst>
                <a:ext uri="{FF2B5EF4-FFF2-40B4-BE49-F238E27FC236}">
                  <a16:creationId xmlns:a16="http://schemas.microsoft.com/office/drawing/2014/main" id="{AF4C7592-BC45-EE45-B59A-21400BED8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5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62" name="AutoShape 16">
              <a:extLst>
                <a:ext uri="{FF2B5EF4-FFF2-40B4-BE49-F238E27FC236}">
                  <a16:creationId xmlns:a16="http://schemas.microsoft.com/office/drawing/2014/main" id="{6637690F-E266-DB4A-8778-4FA098B11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63" name="AutoShape 17">
              <a:extLst>
                <a:ext uri="{FF2B5EF4-FFF2-40B4-BE49-F238E27FC236}">
                  <a16:creationId xmlns:a16="http://schemas.microsoft.com/office/drawing/2014/main" id="{BB3108BD-E07E-FC42-B8A6-6D6E469C4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64" name="AutoShape 18">
              <a:extLst>
                <a:ext uri="{FF2B5EF4-FFF2-40B4-BE49-F238E27FC236}">
                  <a16:creationId xmlns:a16="http://schemas.microsoft.com/office/drawing/2014/main" id="{D928D6F1-80D0-A947-B290-9C4A0340E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72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65" name="AutoShape 19">
              <a:extLst>
                <a:ext uri="{FF2B5EF4-FFF2-40B4-BE49-F238E27FC236}">
                  <a16:creationId xmlns:a16="http://schemas.microsoft.com/office/drawing/2014/main" id="{1D85DEC0-B279-3E4B-89AF-8D5BC3D2A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66" name="AutoShape 20">
              <a:extLst>
                <a:ext uri="{FF2B5EF4-FFF2-40B4-BE49-F238E27FC236}">
                  <a16:creationId xmlns:a16="http://schemas.microsoft.com/office/drawing/2014/main" id="{3D0D13F9-4BE5-D846-BB48-6892EF811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67" name="AutoShape 21">
              <a:extLst>
                <a:ext uri="{FF2B5EF4-FFF2-40B4-BE49-F238E27FC236}">
                  <a16:creationId xmlns:a16="http://schemas.microsoft.com/office/drawing/2014/main" id="{99C5F2F1-EB9B-E149-AB1F-FBB429BBC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68" name="AutoShape 22">
              <a:extLst>
                <a:ext uri="{FF2B5EF4-FFF2-40B4-BE49-F238E27FC236}">
                  <a16:creationId xmlns:a16="http://schemas.microsoft.com/office/drawing/2014/main" id="{AAEEAD1E-784D-B84D-983E-AC58925E5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69" name="AutoShape 23">
              <a:extLst>
                <a:ext uri="{FF2B5EF4-FFF2-40B4-BE49-F238E27FC236}">
                  <a16:creationId xmlns:a16="http://schemas.microsoft.com/office/drawing/2014/main" id="{2B81D7C5-486D-6549-8002-B7EFB71CB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70" name="AutoShape 24">
              <a:extLst>
                <a:ext uri="{FF2B5EF4-FFF2-40B4-BE49-F238E27FC236}">
                  <a16:creationId xmlns:a16="http://schemas.microsoft.com/office/drawing/2014/main" id="{21C0F2FB-89DA-FE4D-BDDD-2EFC40CFF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71" name="AutoShape 25">
              <a:extLst>
                <a:ext uri="{FF2B5EF4-FFF2-40B4-BE49-F238E27FC236}">
                  <a16:creationId xmlns:a16="http://schemas.microsoft.com/office/drawing/2014/main" id="{ECF54BFB-3C9F-0940-B4B0-5DAAA38CE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72" name="AutoShape 26">
              <a:extLst>
                <a:ext uri="{FF2B5EF4-FFF2-40B4-BE49-F238E27FC236}">
                  <a16:creationId xmlns:a16="http://schemas.microsoft.com/office/drawing/2014/main" id="{B6365E39-0125-AE42-BF05-ADA5C24B5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73" name="AutoShape 27">
              <a:extLst>
                <a:ext uri="{FF2B5EF4-FFF2-40B4-BE49-F238E27FC236}">
                  <a16:creationId xmlns:a16="http://schemas.microsoft.com/office/drawing/2014/main" id="{FD625024-0B5E-224B-92F6-B68D54EF9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74" name="AutoShape 28">
              <a:extLst>
                <a:ext uri="{FF2B5EF4-FFF2-40B4-BE49-F238E27FC236}">
                  <a16:creationId xmlns:a16="http://schemas.microsoft.com/office/drawing/2014/main" id="{E822621A-364A-3A48-A382-C11C54871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75" name="AutoShape 29">
              <a:extLst>
                <a:ext uri="{FF2B5EF4-FFF2-40B4-BE49-F238E27FC236}">
                  <a16:creationId xmlns:a16="http://schemas.microsoft.com/office/drawing/2014/main" id="{CDEBFE43-ACA4-1E4A-B6AE-997F595F6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76" name="AutoShape 30">
              <a:extLst>
                <a:ext uri="{FF2B5EF4-FFF2-40B4-BE49-F238E27FC236}">
                  <a16:creationId xmlns:a16="http://schemas.microsoft.com/office/drawing/2014/main" id="{42202500-8DE6-CE4C-9990-8C28B9CF6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6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77" name="AutoShape 31">
              <a:extLst>
                <a:ext uri="{FF2B5EF4-FFF2-40B4-BE49-F238E27FC236}">
                  <a16:creationId xmlns:a16="http://schemas.microsoft.com/office/drawing/2014/main" id="{90CE636A-C82E-5846-91CC-09924E45B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78" name="AutoShape 32">
              <a:extLst>
                <a:ext uri="{FF2B5EF4-FFF2-40B4-BE49-F238E27FC236}">
                  <a16:creationId xmlns:a16="http://schemas.microsoft.com/office/drawing/2014/main" id="{5EF3E4BB-AA28-6447-9847-DB699DB74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79" name="AutoShape 33">
              <a:extLst>
                <a:ext uri="{FF2B5EF4-FFF2-40B4-BE49-F238E27FC236}">
                  <a16:creationId xmlns:a16="http://schemas.microsoft.com/office/drawing/2014/main" id="{94863378-914F-7649-BB41-9A345339C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80" name="AutoShape 34">
              <a:extLst>
                <a:ext uri="{FF2B5EF4-FFF2-40B4-BE49-F238E27FC236}">
                  <a16:creationId xmlns:a16="http://schemas.microsoft.com/office/drawing/2014/main" id="{4473B0CE-3BC2-3C44-B3DD-321549F5C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81" name="AutoShape 35">
              <a:extLst>
                <a:ext uri="{FF2B5EF4-FFF2-40B4-BE49-F238E27FC236}">
                  <a16:creationId xmlns:a16="http://schemas.microsoft.com/office/drawing/2014/main" id="{977C50A6-B420-EF4C-99A3-E24A3A4A2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82" name="AutoShape 36">
              <a:extLst>
                <a:ext uri="{FF2B5EF4-FFF2-40B4-BE49-F238E27FC236}">
                  <a16:creationId xmlns:a16="http://schemas.microsoft.com/office/drawing/2014/main" id="{DB325BDE-5CF1-9F44-B9CC-3079EF9A3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4783" name="Rectangle 37">
              <a:extLst>
                <a:ext uri="{FF2B5EF4-FFF2-40B4-BE49-F238E27FC236}">
                  <a16:creationId xmlns:a16="http://schemas.microsoft.com/office/drawing/2014/main" id="{58C91C4C-805A-7843-86CF-20BAB61A7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056"/>
              <a:ext cx="1824" cy="16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114691" name="Line 38">
            <a:extLst>
              <a:ext uri="{FF2B5EF4-FFF2-40B4-BE49-F238E27FC236}">
                <a16:creationId xmlns:a16="http://schemas.microsoft.com/office/drawing/2014/main" id="{A80AA8AC-DF97-9E42-A1E7-AFCBA02E04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600200"/>
            <a:ext cx="0" cy="289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2" name="Line 39">
            <a:extLst>
              <a:ext uri="{FF2B5EF4-FFF2-40B4-BE49-F238E27FC236}">
                <a16:creationId xmlns:a16="http://schemas.microsoft.com/office/drawing/2014/main" id="{1AEE5DAE-9F93-484F-8735-7DB1492913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9718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3" name="Line 40">
            <a:extLst>
              <a:ext uri="{FF2B5EF4-FFF2-40B4-BE49-F238E27FC236}">
                <a16:creationId xmlns:a16="http://schemas.microsoft.com/office/drawing/2014/main" id="{E62252C4-6451-064C-9050-50C5885ED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9718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4" name="Line 41">
            <a:extLst>
              <a:ext uri="{FF2B5EF4-FFF2-40B4-BE49-F238E27FC236}">
                <a16:creationId xmlns:a16="http://schemas.microsoft.com/office/drawing/2014/main" id="{AADF8211-FE2D-224A-A533-6DFB5373C47E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9624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5" name="Line 42">
            <a:extLst>
              <a:ext uri="{FF2B5EF4-FFF2-40B4-BE49-F238E27FC236}">
                <a16:creationId xmlns:a16="http://schemas.microsoft.com/office/drawing/2014/main" id="{E98EA8EF-8446-E847-BC4E-B99389D56C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32766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6" name="Line 43">
            <a:extLst>
              <a:ext uri="{FF2B5EF4-FFF2-40B4-BE49-F238E27FC236}">
                <a16:creationId xmlns:a16="http://schemas.microsoft.com/office/drawing/2014/main" id="{F3A1601E-A6BF-5D49-8E1A-4E9B6CE4DC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16002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7" name="Line 44">
            <a:extLst>
              <a:ext uri="{FF2B5EF4-FFF2-40B4-BE49-F238E27FC236}">
                <a16:creationId xmlns:a16="http://schemas.microsoft.com/office/drawing/2014/main" id="{E2C029DD-47E3-904E-AC40-F2894B347FE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3622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8" name="Line 45">
            <a:extLst>
              <a:ext uri="{FF2B5EF4-FFF2-40B4-BE49-F238E27FC236}">
                <a16:creationId xmlns:a16="http://schemas.microsoft.com/office/drawing/2014/main" id="{843D88DE-43C4-2447-B491-8DCF68EAFD3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6002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9" name="Line 46">
            <a:extLst>
              <a:ext uri="{FF2B5EF4-FFF2-40B4-BE49-F238E27FC236}">
                <a16:creationId xmlns:a16="http://schemas.microsoft.com/office/drawing/2014/main" id="{4F6BCBDC-DDC7-3344-B7E2-6E79B38935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2766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0" name="Line 47">
            <a:extLst>
              <a:ext uri="{FF2B5EF4-FFF2-40B4-BE49-F238E27FC236}">
                <a16:creationId xmlns:a16="http://schemas.microsoft.com/office/drawing/2014/main" id="{F9150017-DEC5-D443-82A1-59E3714A3B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27432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1" name="Oval 48">
            <a:extLst>
              <a:ext uri="{FF2B5EF4-FFF2-40B4-BE49-F238E27FC236}">
                <a16:creationId xmlns:a16="http://schemas.microsoft.com/office/drawing/2014/main" id="{9F0D59CA-ABF8-5546-B3C2-17A647172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02" name="Oval 49">
            <a:extLst>
              <a:ext uri="{FF2B5EF4-FFF2-40B4-BE49-F238E27FC236}">
                <a16:creationId xmlns:a16="http://schemas.microsoft.com/office/drawing/2014/main" id="{9FE1BDF2-0AC4-1846-BE08-4DC1D98C9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03" name="Oval 50">
            <a:extLst>
              <a:ext uri="{FF2B5EF4-FFF2-40B4-BE49-F238E27FC236}">
                <a16:creationId xmlns:a16="http://schemas.microsoft.com/office/drawing/2014/main" id="{852DA743-AA62-F24F-9E28-A415803CF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04" name="Oval 51">
            <a:extLst>
              <a:ext uri="{FF2B5EF4-FFF2-40B4-BE49-F238E27FC236}">
                <a16:creationId xmlns:a16="http://schemas.microsoft.com/office/drawing/2014/main" id="{DE8BED7A-FAA0-C74A-BA65-84C76A168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05" name="Line 52">
            <a:extLst>
              <a:ext uri="{FF2B5EF4-FFF2-40B4-BE49-F238E27FC236}">
                <a16:creationId xmlns:a16="http://schemas.microsoft.com/office/drawing/2014/main" id="{F772356C-C649-7C4D-B179-527459FEA5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88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6" name="Line 53">
            <a:extLst>
              <a:ext uri="{FF2B5EF4-FFF2-40B4-BE49-F238E27FC236}">
                <a16:creationId xmlns:a16="http://schemas.microsoft.com/office/drawing/2014/main" id="{F5E27017-73FF-0241-B089-0EDD3DA0D47B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7" name="Oval 54">
            <a:extLst>
              <a:ext uri="{FF2B5EF4-FFF2-40B4-BE49-F238E27FC236}">
                <a16:creationId xmlns:a16="http://schemas.microsoft.com/office/drawing/2014/main" id="{B5EB65B3-D027-3242-B559-DF8095022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08" name="Oval 55">
            <a:extLst>
              <a:ext uri="{FF2B5EF4-FFF2-40B4-BE49-F238E27FC236}">
                <a16:creationId xmlns:a16="http://schemas.microsoft.com/office/drawing/2014/main" id="{6A1A47CF-91B8-8D49-A2DA-8ECF6FB3E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09" name="Oval 56">
            <a:extLst>
              <a:ext uri="{FF2B5EF4-FFF2-40B4-BE49-F238E27FC236}">
                <a16:creationId xmlns:a16="http://schemas.microsoft.com/office/drawing/2014/main" id="{32D43EE7-DDA5-1746-8067-BA944DB87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10" name="Line 57">
            <a:extLst>
              <a:ext uri="{FF2B5EF4-FFF2-40B4-BE49-F238E27FC236}">
                <a16:creationId xmlns:a16="http://schemas.microsoft.com/office/drawing/2014/main" id="{0B239E1E-F7FE-0F4E-9E0C-492AA7BEC2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11" name="Line 58">
            <a:extLst>
              <a:ext uri="{FF2B5EF4-FFF2-40B4-BE49-F238E27FC236}">
                <a16:creationId xmlns:a16="http://schemas.microsoft.com/office/drawing/2014/main" id="{CE831E85-67AB-FC4E-8717-4AFB5E40C1B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12" name="Oval 59">
            <a:extLst>
              <a:ext uri="{FF2B5EF4-FFF2-40B4-BE49-F238E27FC236}">
                <a16:creationId xmlns:a16="http://schemas.microsoft.com/office/drawing/2014/main" id="{0702BB8B-B973-7642-9632-6BCB102D0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13" name="Oval 60">
            <a:extLst>
              <a:ext uri="{FF2B5EF4-FFF2-40B4-BE49-F238E27FC236}">
                <a16:creationId xmlns:a16="http://schemas.microsoft.com/office/drawing/2014/main" id="{BF82E547-EE7B-D440-BB7E-1944043E1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895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14" name="Line 61">
            <a:extLst>
              <a:ext uri="{FF2B5EF4-FFF2-40B4-BE49-F238E27FC236}">
                <a16:creationId xmlns:a16="http://schemas.microsoft.com/office/drawing/2014/main" id="{249D3A7B-62B2-364D-978D-74428094F0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3048000"/>
            <a:ext cx="3810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15" name="Line 62">
            <a:extLst>
              <a:ext uri="{FF2B5EF4-FFF2-40B4-BE49-F238E27FC236}">
                <a16:creationId xmlns:a16="http://schemas.microsoft.com/office/drawing/2014/main" id="{97D720F0-2ADE-F54D-B17F-7D2F2D9E36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16" name="Oval 63">
            <a:extLst>
              <a:ext uri="{FF2B5EF4-FFF2-40B4-BE49-F238E27FC236}">
                <a16:creationId xmlns:a16="http://schemas.microsoft.com/office/drawing/2014/main" id="{FBA35B10-570D-EA47-AD03-9D04FB34C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895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17" name="Line 64">
            <a:extLst>
              <a:ext uri="{FF2B5EF4-FFF2-40B4-BE49-F238E27FC236}">
                <a16:creationId xmlns:a16="http://schemas.microsoft.com/office/drawing/2014/main" id="{301F929C-159C-0846-B79B-791E3F7216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18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18" name="Line 65">
            <a:extLst>
              <a:ext uri="{FF2B5EF4-FFF2-40B4-BE49-F238E27FC236}">
                <a16:creationId xmlns:a16="http://schemas.microsoft.com/office/drawing/2014/main" id="{176DC200-7018-0E4B-9892-40FFEB63ECD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19" name="Oval 66">
            <a:extLst>
              <a:ext uri="{FF2B5EF4-FFF2-40B4-BE49-F238E27FC236}">
                <a16:creationId xmlns:a16="http://schemas.microsoft.com/office/drawing/2014/main" id="{F14CADC1-3AB4-9E4F-A216-A4DA60F8E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133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20" name="Line 67">
            <a:extLst>
              <a:ext uri="{FF2B5EF4-FFF2-40B4-BE49-F238E27FC236}">
                <a16:creationId xmlns:a16="http://schemas.microsoft.com/office/drawing/2014/main" id="{BB6110A6-5D9D-F84E-8B6F-E9FBCEBFCA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2600" y="2286000"/>
            <a:ext cx="685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21" name="Line 68">
            <a:extLst>
              <a:ext uri="{FF2B5EF4-FFF2-40B4-BE49-F238E27FC236}">
                <a16:creationId xmlns:a16="http://schemas.microsoft.com/office/drawing/2014/main" id="{E29D31FE-4C84-C24F-A032-EEDF9B1A866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2286000"/>
            <a:ext cx="685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22" name="Oval 69">
            <a:extLst>
              <a:ext uri="{FF2B5EF4-FFF2-40B4-BE49-F238E27FC236}">
                <a16:creationId xmlns:a16="http://schemas.microsoft.com/office/drawing/2014/main" id="{95F89634-BDD6-4C49-BFEC-3E66A5917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23" name="Oval 70">
            <a:extLst>
              <a:ext uri="{FF2B5EF4-FFF2-40B4-BE49-F238E27FC236}">
                <a16:creationId xmlns:a16="http://schemas.microsoft.com/office/drawing/2014/main" id="{955B64FA-6627-4B42-8AAA-240DEF83E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24" name="Line 71">
            <a:extLst>
              <a:ext uri="{FF2B5EF4-FFF2-40B4-BE49-F238E27FC236}">
                <a16:creationId xmlns:a16="http://schemas.microsoft.com/office/drawing/2014/main" id="{D083CD42-EDA8-124D-BEE5-3527089350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25" name="Line 72">
            <a:extLst>
              <a:ext uri="{FF2B5EF4-FFF2-40B4-BE49-F238E27FC236}">
                <a16:creationId xmlns:a16="http://schemas.microsoft.com/office/drawing/2014/main" id="{B9461149-D8A9-B946-AFB8-B245E2B56DC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26" name="Oval 73">
            <a:extLst>
              <a:ext uri="{FF2B5EF4-FFF2-40B4-BE49-F238E27FC236}">
                <a16:creationId xmlns:a16="http://schemas.microsoft.com/office/drawing/2014/main" id="{968BEDF7-CF85-9744-8311-2146DE4C0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27" name="Oval 74">
            <a:extLst>
              <a:ext uri="{FF2B5EF4-FFF2-40B4-BE49-F238E27FC236}">
                <a16:creationId xmlns:a16="http://schemas.microsoft.com/office/drawing/2014/main" id="{256B8981-3A79-0843-9EBF-3C728C80B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28" name="Line 75">
            <a:extLst>
              <a:ext uri="{FF2B5EF4-FFF2-40B4-BE49-F238E27FC236}">
                <a16:creationId xmlns:a16="http://schemas.microsoft.com/office/drawing/2014/main" id="{EE98248B-AFA2-4A42-813D-2B7637F281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29" name="Line 76">
            <a:extLst>
              <a:ext uri="{FF2B5EF4-FFF2-40B4-BE49-F238E27FC236}">
                <a16:creationId xmlns:a16="http://schemas.microsoft.com/office/drawing/2014/main" id="{04BBE25A-4555-8D47-8020-EDC364A4830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30" name="Oval 77">
            <a:extLst>
              <a:ext uri="{FF2B5EF4-FFF2-40B4-BE49-F238E27FC236}">
                <a16:creationId xmlns:a16="http://schemas.microsoft.com/office/drawing/2014/main" id="{C0596640-2AD1-E74F-A1A7-FD844E71C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31" name="Oval 78">
            <a:extLst>
              <a:ext uri="{FF2B5EF4-FFF2-40B4-BE49-F238E27FC236}">
                <a16:creationId xmlns:a16="http://schemas.microsoft.com/office/drawing/2014/main" id="{92AFC548-39DA-9F46-AC77-309D40C96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32" name="Line 79">
            <a:extLst>
              <a:ext uri="{FF2B5EF4-FFF2-40B4-BE49-F238E27FC236}">
                <a16:creationId xmlns:a16="http://schemas.microsoft.com/office/drawing/2014/main" id="{F6E455D5-3C09-AE4B-9DEA-CA40C9BD1B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84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33" name="Line 80">
            <a:extLst>
              <a:ext uri="{FF2B5EF4-FFF2-40B4-BE49-F238E27FC236}">
                <a16:creationId xmlns:a16="http://schemas.microsoft.com/office/drawing/2014/main" id="{767C459E-43B0-F84F-9647-5428DB205C2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34" name="Oval 81">
            <a:extLst>
              <a:ext uri="{FF2B5EF4-FFF2-40B4-BE49-F238E27FC236}">
                <a16:creationId xmlns:a16="http://schemas.microsoft.com/office/drawing/2014/main" id="{B3C0AB3C-AA73-9F4A-B75F-24617C1DD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35" name="Oval 82">
            <a:extLst>
              <a:ext uri="{FF2B5EF4-FFF2-40B4-BE49-F238E27FC236}">
                <a16:creationId xmlns:a16="http://schemas.microsoft.com/office/drawing/2014/main" id="{F55B6541-4539-C345-BE88-E3143201A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36" name="Line 83">
            <a:extLst>
              <a:ext uri="{FF2B5EF4-FFF2-40B4-BE49-F238E27FC236}">
                <a16:creationId xmlns:a16="http://schemas.microsoft.com/office/drawing/2014/main" id="{0532CD29-DAC0-E642-919D-5C06ACAF27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37" name="Line 84">
            <a:extLst>
              <a:ext uri="{FF2B5EF4-FFF2-40B4-BE49-F238E27FC236}">
                <a16:creationId xmlns:a16="http://schemas.microsoft.com/office/drawing/2014/main" id="{208FAD80-AC05-B642-A652-6D94F37CA2A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38" name="Oval 85">
            <a:extLst>
              <a:ext uri="{FF2B5EF4-FFF2-40B4-BE49-F238E27FC236}">
                <a16:creationId xmlns:a16="http://schemas.microsoft.com/office/drawing/2014/main" id="{D3606F60-F035-ED4B-9C42-72B48C9C2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39" name="Oval 86">
            <a:extLst>
              <a:ext uri="{FF2B5EF4-FFF2-40B4-BE49-F238E27FC236}">
                <a16:creationId xmlns:a16="http://schemas.microsoft.com/office/drawing/2014/main" id="{EB87980E-50C0-4B4B-8F32-A37B7B85A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40" name="Line 87">
            <a:extLst>
              <a:ext uri="{FF2B5EF4-FFF2-40B4-BE49-F238E27FC236}">
                <a16:creationId xmlns:a16="http://schemas.microsoft.com/office/drawing/2014/main" id="{3FF5E08F-7B5B-754F-BFEC-9A93C3B2D4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41" name="Line 88">
            <a:extLst>
              <a:ext uri="{FF2B5EF4-FFF2-40B4-BE49-F238E27FC236}">
                <a16:creationId xmlns:a16="http://schemas.microsoft.com/office/drawing/2014/main" id="{8AB84831-26C0-464A-9337-509288BEA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46" name="Rectangle 89">
            <a:extLst>
              <a:ext uri="{FF2B5EF4-FFF2-40B4-BE49-F238E27FC236}">
                <a16:creationId xmlns:a16="http://schemas.microsoft.com/office/drawing/2014/main" id="{1F4F6CB4-D765-1A45-9F82-64290F969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8" y="4724400"/>
            <a:ext cx="8488362" cy="1292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600" dirty="0">
                <a:latin typeface="+mn-lt"/>
              </a:rPr>
              <a:t>Using the distance bounds and the bounds of the data below each node, we can prune parts of the tree that could NOT include the nearest neighbor.</a:t>
            </a:r>
          </a:p>
        </p:txBody>
      </p:sp>
      <p:sp>
        <p:nvSpPr>
          <p:cNvPr id="114743" name="Oval 90">
            <a:extLst>
              <a:ext uri="{FF2B5EF4-FFF2-40B4-BE49-F238E27FC236}">
                <a16:creationId xmlns:a16="http://schemas.microsoft.com/office/drawing/2014/main" id="{0268B99F-200F-9B45-8D33-A0B54795E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438400"/>
            <a:ext cx="76200" cy="76200"/>
          </a:xfrm>
          <a:prstGeom prst="ellipse">
            <a:avLst/>
          </a:prstGeom>
          <a:solidFill>
            <a:srgbClr val="FF0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44" name="Rectangle 91">
            <a:extLst>
              <a:ext uri="{FF2B5EF4-FFF2-40B4-BE49-F238E27FC236}">
                <a16:creationId xmlns:a16="http://schemas.microsoft.com/office/drawing/2014/main" id="{168F33F7-2BEF-2242-8F95-1CB943AB0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05000"/>
            <a:ext cx="685800" cy="4572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45" name="Rectangle 92">
            <a:extLst>
              <a:ext uri="{FF2B5EF4-FFF2-40B4-BE49-F238E27FC236}">
                <a16:creationId xmlns:a16="http://schemas.microsoft.com/office/drawing/2014/main" id="{227DF4DE-003E-A242-AE9F-CE0140F92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3962400"/>
            <a:ext cx="304800" cy="3048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46" name="Oval 93">
            <a:extLst>
              <a:ext uri="{FF2B5EF4-FFF2-40B4-BE49-F238E27FC236}">
                <a16:creationId xmlns:a16="http://schemas.microsoft.com/office/drawing/2014/main" id="{E50C7697-02FB-5247-8AB5-069B15622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86000"/>
            <a:ext cx="381000" cy="381000"/>
          </a:xfrm>
          <a:prstGeom prst="ellipse">
            <a:avLst/>
          </a:prstGeom>
          <a:noFill/>
          <a:ln w="19050">
            <a:solidFill>
              <a:srgbClr val="FF0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47" name="AutoShape 94">
            <a:extLst>
              <a:ext uri="{FF2B5EF4-FFF2-40B4-BE49-F238E27FC236}">
                <a16:creationId xmlns:a16="http://schemas.microsoft.com/office/drawing/2014/main" id="{12A5032E-F9D9-C54F-B7AC-451E139EC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667000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4748" name="Line 95">
            <a:extLst>
              <a:ext uri="{FF2B5EF4-FFF2-40B4-BE49-F238E27FC236}">
                <a16:creationId xmlns:a16="http://schemas.microsoft.com/office/drawing/2014/main" id="{1B02E56D-2A11-C845-9C62-E13E1DFD4B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3200" y="2362200"/>
            <a:ext cx="228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49" name="Rectangle 97">
            <a:extLst>
              <a:ext uri="{FF2B5EF4-FFF2-40B4-BE49-F238E27FC236}">
                <a16:creationId xmlns:a16="http://schemas.microsoft.com/office/drawing/2014/main" id="{2696BFB5-C1C9-F949-AF15-C9B5C671E7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7038" y="228600"/>
            <a:ext cx="8486775" cy="1143000"/>
          </a:xfrm>
          <a:noFill/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Nearest Neighbor with KD Trees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24FEFE6-A67F-F548-B3A6-D377E23E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78D414-939D-DD49-89E4-82E3397C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14" name="Group 3">
            <a:extLst>
              <a:ext uri="{FF2B5EF4-FFF2-40B4-BE49-F238E27FC236}">
                <a16:creationId xmlns:a16="http://schemas.microsoft.com/office/drawing/2014/main" id="{11F14DB6-5E14-4341-AA54-E1ADA735453B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600200"/>
            <a:ext cx="3263900" cy="2916238"/>
            <a:chOff x="1344" y="1056"/>
            <a:chExt cx="1824" cy="1632"/>
          </a:xfrm>
        </p:grpSpPr>
        <p:sp>
          <p:nvSpPr>
            <p:cNvPr id="115774" name="AutoShape 4">
              <a:extLst>
                <a:ext uri="{FF2B5EF4-FFF2-40B4-BE49-F238E27FC236}">
                  <a16:creationId xmlns:a16="http://schemas.microsoft.com/office/drawing/2014/main" id="{AACD11F4-EC30-5C48-941F-76270340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8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75" name="AutoShape 5">
              <a:extLst>
                <a:ext uri="{FF2B5EF4-FFF2-40B4-BE49-F238E27FC236}">
                  <a16:creationId xmlns:a16="http://schemas.microsoft.com/office/drawing/2014/main" id="{1790E4F1-951A-2F42-A1A1-9A219D713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76" name="AutoShape 6">
              <a:extLst>
                <a:ext uri="{FF2B5EF4-FFF2-40B4-BE49-F238E27FC236}">
                  <a16:creationId xmlns:a16="http://schemas.microsoft.com/office/drawing/2014/main" id="{1BA28C6F-16D2-A44E-882B-F0C84403B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77" name="AutoShape 7">
              <a:extLst>
                <a:ext uri="{FF2B5EF4-FFF2-40B4-BE49-F238E27FC236}">
                  <a16:creationId xmlns:a16="http://schemas.microsoft.com/office/drawing/2014/main" id="{45AA736C-19B0-F04F-862F-E22EED3CE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78" name="AutoShape 8">
              <a:extLst>
                <a:ext uri="{FF2B5EF4-FFF2-40B4-BE49-F238E27FC236}">
                  <a16:creationId xmlns:a16="http://schemas.microsoft.com/office/drawing/2014/main" id="{7042466C-E054-CB4B-B5C1-1BF6C678B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79" name="AutoShape 9">
              <a:extLst>
                <a:ext uri="{FF2B5EF4-FFF2-40B4-BE49-F238E27FC236}">
                  <a16:creationId xmlns:a16="http://schemas.microsoft.com/office/drawing/2014/main" id="{D448DFFE-E076-EE4F-9B69-BB65BB4A4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30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80" name="AutoShape 10">
              <a:extLst>
                <a:ext uri="{FF2B5EF4-FFF2-40B4-BE49-F238E27FC236}">
                  <a16:creationId xmlns:a16="http://schemas.microsoft.com/office/drawing/2014/main" id="{BFFFEB2A-A020-6F4D-AF61-C1F70BD8E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81" name="AutoShape 11">
              <a:extLst>
                <a:ext uri="{FF2B5EF4-FFF2-40B4-BE49-F238E27FC236}">
                  <a16:creationId xmlns:a16="http://schemas.microsoft.com/office/drawing/2014/main" id="{82816F2F-6F91-1446-B8D0-63B6ACB93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53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82" name="AutoShape 12">
              <a:extLst>
                <a:ext uri="{FF2B5EF4-FFF2-40B4-BE49-F238E27FC236}">
                  <a16:creationId xmlns:a16="http://schemas.microsoft.com/office/drawing/2014/main" id="{BBE3ECA2-8279-C64D-95FE-4C3729C10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83" name="AutoShape 13">
              <a:extLst>
                <a:ext uri="{FF2B5EF4-FFF2-40B4-BE49-F238E27FC236}">
                  <a16:creationId xmlns:a16="http://schemas.microsoft.com/office/drawing/2014/main" id="{006BDB9C-52B5-ED46-AF60-443089BE3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84" name="AutoShape 14">
              <a:extLst>
                <a:ext uri="{FF2B5EF4-FFF2-40B4-BE49-F238E27FC236}">
                  <a16:creationId xmlns:a16="http://schemas.microsoft.com/office/drawing/2014/main" id="{B9A0C3E4-0BC5-A04C-A62C-9D1CF4D60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85" name="AutoShape 15">
              <a:extLst>
                <a:ext uri="{FF2B5EF4-FFF2-40B4-BE49-F238E27FC236}">
                  <a16:creationId xmlns:a16="http://schemas.microsoft.com/office/drawing/2014/main" id="{AC672BCE-970E-B542-BE2E-19D179886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5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86" name="AutoShape 16">
              <a:extLst>
                <a:ext uri="{FF2B5EF4-FFF2-40B4-BE49-F238E27FC236}">
                  <a16:creationId xmlns:a16="http://schemas.microsoft.com/office/drawing/2014/main" id="{B4979BFA-9BFD-BC42-95FE-C7AC723AE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87" name="AutoShape 17">
              <a:extLst>
                <a:ext uri="{FF2B5EF4-FFF2-40B4-BE49-F238E27FC236}">
                  <a16:creationId xmlns:a16="http://schemas.microsoft.com/office/drawing/2014/main" id="{69C933AF-6AF3-0147-813C-192250528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88" name="AutoShape 18">
              <a:extLst>
                <a:ext uri="{FF2B5EF4-FFF2-40B4-BE49-F238E27FC236}">
                  <a16:creationId xmlns:a16="http://schemas.microsoft.com/office/drawing/2014/main" id="{0F7CE090-D3A3-DB41-AB4F-2F3E71F30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72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89" name="AutoShape 19">
              <a:extLst>
                <a:ext uri="{FF2B5EF4-FFF2-40B4-BE49-F238E27FC236}">
                  <a16:creationId xmlns:a16="http://schemas.microsoft.com/office/drawing/2014/main" id="{F1B8F72F-211C-C841-A183-FE562E9D7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90" name="AutoShape 20">
              <a:extLst>
                <a:ext uri="{FF2B5EF4-FFF2-40B4-BE49-F238E27FC236}">
                  <a16:creationId xmlns:a16="http://schemas.microsoft.com/office/drawing/2014/main" id="{F2AE2A35-8736-8147-B649-58E330FED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91" name="AutoShape 21">
              <a:extLst>
                <a:ext uri="{FF2B5EF4-FFF2-40B4-BE49-F238E27FC236}">
                  <a16:creationId xmlns:a16="http://schemas.microsoft.com/office/drawing/2014/main" id="{7E70C86A-ED90-B945-9FE8-A0DDE1088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92" name="AutoShape 22">
              <a:extLst>
                <a:ext uri="{FF2B5EF4-FFF2-40B4-BE49-F238E27FC236}">
                  <a16:creationId xmlns:a16="http://schemas.microsoft.com/office/drawing/2014/main" id="{8016C788-8B13-E841-9618-BB2C8045B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93" name="AutoShape 23">
              <a:extLst>
                <a:ext uri="{FF2B5EF4-FFF2-40B4-BE49-F238E27FC236}">
                  <a16:creationId xmlns:a16="http://schemas.microsoft.com/office/drawing/2014/main" id="{5A0868AC-4610-4948-8E7D-52F8802BE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94" name="AutoShape 24">
              <a:extLst>
                <a:ext uri="{FF2B5EF4-FFF2-40B4-BE49-F238E27FC236}">
                  <a16:creationId xmlns:a16="http://schemas.microsoft.com/office/drawing/2014/main" id="{CACC35DC-CD4C-AF49-B624-DD621B415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95" name="AutoShape 25">
              <a:extLst>
                <a:ext uri="{FF2B5EF4-FFF2-40B4-BE49-F238E27FC236}">
                  <a16:creationId xmlns:a16="http://schemas.microsoft.com/office/drawing/2014/main" id="{A279DD85-B935-9844-AEA9-88BEA55BA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96" name="AutoShape 26">
              <a:extLst>
                <a:ext uri="{FF2B5EF4-FFF2-40B4-BE49-F238E27FC236}">
                  <a16:creationId xmlns:a16="http://schemas.microsoft.com/office/drawing/2014/main" id="{1D121541-5FA7-314B-821F-D10CE6C4B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97" name="AutoShape 27">
              <a:extLst>
                <a:ext uri="{FF2B5EF4-FFF2-40B4-BE49-F238E27FC236}">
                  <a16:creationId xmlns:a16="http://schemas.microsoft.com/office/drawing/2014/main" id="{9C6CAE55-B443-104D-802A-086AC27A6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98" name="AutoShape 28">
              <a:extLst>
                <a:ext uri="{FF2B5EF4-FFF2-40B4-BE49-F238E27FC236}">
                  <a16:creationId xmlns:a16="http://schemas.microsoft.com/office/drawing/2014/main" id="{17BB87DD-FE76-8044-9EF5-035085CB5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799" name="AutoShape 29">
              <a:extLst>
                <a:ext uri="{FF2B5EF4-FFF2-40B4-BE49-F238E27FC236}">
                  <a16:creationId xmlns:a16="http://schemas.microsoft.com/office/drawing/2014/main" id="{6C8EF639-B6D4-5749-9479-4C58FA1A6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800" name="AutoShape 30">
              <a:extLst>
                <a:ext uri="{FF2B5EF4-FFF2-40B4-BE49-F238E27FC236}">
                  <a16:creationId xmlns:a16="http://schemas.microsoft.com/office/drawing/2014/main" id="{7CD533FD-C836-644D-8194-B68210673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6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801" name="AutoShape 31">
              <a:extLst>
                <a:ext uri="{FF2B5EF4-FFF2-40B4-BE49-F238E27FC236}">
                  <a16:creationId xmlns:a16="http://schemas.microsoft.com/office/drawing/2014/main" id="{0D80697D-D26A-5247-B4AE-0E9E33CD0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802" name="AutoShape 32">
              <a:extLst>
                <a:ext uri="{FF2B5EF4-FFF2-40B4-BE49-F238E27FC236}">
                  <a16:creationId xmlns:a16="http://schemas.microsoft.com/office/drawing/2014/main" id="{81C54950-4D75-0A4D-9964-26BCF06F8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803" name="AutoShape 33">
              <a:extLst>
                <a:ext uri="{FF2B5EF4-FFF2-40B4-BE49-F238E27FC236}">
                  <a16:creationId xmlns:a16="http://schemas.microsoft.com/office/drawing/2014/main" id="{728610F0-698B-F440-B5CC-A1E2A68CE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804" name="AutoShape 34">
              <a:extLst>
                <a:ext uri="{FF2B5EF4-FFF2-40B4-BE49-F238E27FC236}">
                  <a16:creationId xmlns:a16="http://schemas.microsoft.com/office/drawing/2014/main" id="{4CA95164-47B9-8747-99EC-B038E45D0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805" name="AutoShape 35">
              <a:extLst>
                <a:ext uri="{FF2B5EF4-FFF2-40B4-BE49-F238E27FC236}">
                  <a16:creationId xmlns:a16="http://schemas.microsoft.com/office/drawing/2014/main" id="{A5832A37-C0CA-3243-87AD-04B753815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806" name="AutoShape 36">
              <a:extLst>
                <a:ext uri="{FF2B5EF4-FFF2-40B4-BE49-F238E27FC236}">
                  <a16:creationId xmlns:a16="http://schemas.microsoft.com/office/drawing/2014/main" id="{841E062E-AF8B-FA4D-8CEB-9FEFA30B5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5807" name="Rectangle 37">
              <a:extLst>
                <a:ext uri="{FF2B5EF4-FFF2-40B4-BE49-F238E27FC236}">
                  <a16:creationId xmlns:a16="http://schemas.microsoft.com/office/drawing/2014/main" id="{A36E686E-72F3-464F-BB63-FD20E3147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056"/>
              <a:ext cx="1824" cy="16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115715" name="Line 38">
            <a:extLst>
              <a:ext uri="{FF2B5EF4-FFF2-40B4-BE49-F238E27FC236}">
                <a16:creationId xmlns:a16="http://schemas.microsoft.com/office/drawing/2014/main" id="{6632BF7E-5961-ED4B-A7B8-C401B44F2D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600200"/>
            <a:ext cx="0" cy="289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16" name="Line 39">
            <a:extLst>
              <a:ext uri="{FF2B5EF4-FFF2-40B4-BE49-F238E27FC236}">
                <a16:creationId xmlns:a16="http://schemas.microsoft.com/office/drawing/2014/main" id="{01F36B87-22B9-1E42-B8ED-73BD35DA1D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9718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17" name="Line 40">
            <a:extLst>
              <a:ext uri="{FF2B5EF4-FFF2-40B4-BE49-F238E27FC236}">
                <a16:creationId xmlns:a16="http://schemas.microsoft.com/office/drawing/2014/main" id="{A40FF8C0-F912-354F-89C7-45B22DBED0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9718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18" name="Line 41">
            <a:extLst>
              <a:ext uri="{FF2B5EF4-FFF2-40B4-BE49-F238E27FC236}">
                <a16:creationId xmlns:a16="http://schemas.microsoft.com/office/drawing/2014/main" id="{D76C4528-5DD5-F548-AC4E-7F1D9FEB39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9624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19" name="Line 42">
            <a:extLst>
              <a:ext uri="{FF2B5EF4-FFF2-40B4-BE49-F238E27FC236}">
                <a16:creationId xmlns:a16="http://schemas.microsoft.com/office/drawing/2014/main" id="{3D78EF54-F97D-5744-BC2D-B7C861BAE30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32766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0" name="Line 43">
            <a:extLst>
              <a:ext uri="{FF2B5EF4-FFF2-40B4-BE49-F238E27FC236}">
                <a16:creationId xmlns:a16="http://schemas.microsoft.com/office/drawing/2014/main" id="{900E432D-3EEB-AF4F-A393-2698854196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16002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1" name="Line 44">
            <a:extLst>
              <a:ext uri="{FF2B5EF4-FFF2-40B4-BE49-F238E27FC236}">
                <a16:creationId xmlns:a16="http://schemas.microsoft.com/office/drawing/2014/main" id="{ADB0CAA8-4BA4-0A49-8845-0124CF773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3622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2" name="Line 45">
            <a:extLst>
              <a:ext uri="{FF2B5EF4-FFF2-40B4-BE49-F238E27FC236}">
                <a16:creationId xmlns:a16="http://schemas.microsoft.com/office/drawing/2014/main" id="{8331E0C5-9FF6-AF49-AE6D-B61A9C8D54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6002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3" name="Line 46">
            <a:extLst>
              <a:ext uri="{FF2B5EF4-FFF2-40B4-BE49-F238E27FC236}">
                <a16:creationId xmlns:a16="http://schemas.microsoft.com/office/drawing/2014/main" id="{D869A99B-85F7-1740-BED6-784AC5986CFA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2766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4" name="Line 47">
            <a:extLst>
              <a:ext uri="{FF2B5EF4-FFF2-40B4-BE49-F238E27FC236}">
                <a16:creationId xmlns:a16="http://schemas.microsoft.com/office/drawing/2014/main" id="{28268CDF-8138-E341-A093-EA45DFCD5E5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27432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5" name="Oval 48">
            <a:extLst>
              <a:ext uri="{FF2B5EF4-FFF2-40B4-BE49-F238E27FC236}">
                <a16:creationId xmlns:a16="http://schemas.microsoft.com/office/drawing/2014/main" id="{46C97E2C-99A9-DD43-B9A9-87E557EFA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26" name="Oval 49">
            <a:extLst>
              <a:ext uri="{FF2B5EF4-FFF2-40B4-BE49-F238E27FC236}">
                <a16:creationId xmlns:a16="http://schemas.microsoft.com/office/drawing/2014/main" id="{3C563C64-CE87-604C-8DCC-A0DF65F06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27" name="Oval 50">
            <a:extLst>
              <a:ext uri="{FF2B5EF4-FFF2-40B4-BE49-F238E27FC236}">
                <a16:creationId xmlns:a16="http://schemas.microsoft.com/office/drawing/2014/main" id="{27A22FDC-972C-CF46-9F27-2B5B4792C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28" name="Oval 51">
            <a:extLst>
              <a:ext uri="{FF2B5EF4-FFF2-40B4-BE49-F238E27FC236}">
                <a16:creationId xmlns:a16="http://schemas.microsoft.com/office/drawing/2014/main" id="{3EC94D54-7908-6946-A114-6CA2800FD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29" name="Line 52">
            <a:extLst>
              <a:ext uri="{FF2B5EF4-FFF2-40B4-BE49-F238E27FC236}">
                <a16:creationId xmlns:a16="http://schemas.microsoft.com/office/drawing/2014/main" id="{F5937FC9-B429-BD4A-9CD0-09D5B2FB94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88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0" name="Line 53">
            <a:extLst>
              <a:ext uri="{FF2B5EF4-FFF2-40B4-BE49-F238E27FC236}">
                <a16:creationId xmlns:a16="http://schemas.microsoft.com/office/drawing/2014/main" id="{C894F7FA-F542-9A40-9ABC-78B30F8CC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1" name="Oval 54">
            <a:extLst>
              <a:ext uri="{FF2B5EF4-FFF2-40B4-BE49-F238E27FC236}">
                <a16:creationId xmlns:a16="http://schemas.microsoft.com/office/drawing/2014/main" id="{EA8A8901-F562-334C-947A-F50FE4E41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32" name="Oval 55">
            <a:extLst>
              <a:ext uri="{FF2B5EF4-FFF2-40B4-BE49-F238E27FC236}">
                <a16:creationId xmlns:a16="http://schemas.microsoft.com/office/drawing/2014/main" id="{2A5E3099-FED6-D447-AAE9-5C289A861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33" name="Oval 56">
            <a:extLst>
              <a:ext uri="{FF2B5EF4-FFF2-40B4-BE49-F238E27FC236}">
                <a16:creationId xmlns:a16="http://schemas.microsoft.com/office/drawing/2014/main" id="{F9D620DC-9BE5-8749-9578-EBA6BCCCD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34" name="Line 57">
            <a:extLst>
              <a:ext uri="{FF2B5EF4-FFF2-40B4-BE49-F238E27FC236}">
                <a16:creationId xmlns:a16="http://schemas.microsoft.com/office/drawing/2014/main" id="{21D17FD8-F917-8845-8499-76166A7554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5" name="Line 58">
            <a:extLst>
              <a:ext uri="{FF2B5EF4-FFF2-40B4-BE49-F238E27FC236}">
                <a16:creationId xmlns:a16="http://schemas.microsoft.com/office/drawing/2014/main" id="{F3B12B3F-F514-6241-A8E7-7E1ACAAA3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6" name="Oval 59">
            <a:extLst>
              <a:ext uri="{FF2B5EF4-FFF2-40B4-BE49-F238E27FC236}">
                <a16:creationId xmlns:a16="http://schemas.microsoft.com/office/drawing/2014/main" id="{60541DCB-E5D2-9B43-B07F-130634E15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37" name="Oval 60">
            <a:extLst>
              <a:ext uri="{FF2B5EF4-FFF2-40B4-BE49-F238E27FC236}">
                <a16:creationId xmlns:a16="http://schemas.microsoft.com/office/drawing/2014/main" id="{1ADFE86D-6DE6-9447-81DF-D6C26CF21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895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38" name="Line 61">
            <a:extLst>
              <a:ext uri="{FF2B5EF4-FFF2-40B4-BE49-F238E27FC236}">
                <a16:creationId xmlns:a16="http://schemas.microsoft.com/office/drawing/2014/main" id="{6547D7AB-BBB0-D142-94F7-50EA522231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3048000"/>
            <a:ext cx="3810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9" name="Line 62">
            <a:extLst>
              <a:ext uri="{FF2B5EF4-FFF2-40B4-BE49-F238E27FC236}">
                <a16:creationId xmlns:a16="http://schemas.microsoft.com/office/drawing/2014/main" id="{62192538-FB42-8047-96CC-D42A36732E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0" name="Oval 63">
            <a:extLst>
              <a:ext uri="{FF2B5EF4-FFF2-40B4-BE49-F238E27FC236}">
                <a16:creationId xmlns:a16="http://schemas.microsoft.com/office/drawing/2014/main" id="{85346BFA-64D9-A143-A685-4D77B771D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895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41" name="Line 64">
            <a:extLst>
              <a:ext uri="{FF2B5EF4-FFF2-40B4-BE49-F238E27FC236}">
                <a16:creationId xmlns:a16="http://schemas.microsoft.com/office/drawing/2014/main" id="{AB7D8659-55BF-1B4C-A059-E9177BEB36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18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2" name="Line 65">
            <a:extLst>
              <a:ext uri="{FF2B5EF4-FFF2-40B4-BE49-F238E27FC236}">
                <a16:creationId xmlns:a16="http://schemas.microsoft.com/office/drawing/2014/main" id="{2C2C91A7-2CEF-AE43-B061-D2A3162F0C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3" name="Oval 66">
            <a:extLst>
              <a:ext uri="{FF2B5EF4-FFF2-40B4-BE49-F238E27FC236}">
                <a16:creationId xmlns:a16="http://schemas.microsoft.com/office/drawing/2014/main" id="{9B9BF8CB-04F9-6D42-9890-69314F212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133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44" name="Line 67">
            <a:extLst>
              <a:ext uri="{FF2B5EF4-FFF2-40B4-BE49-F238E27FC236}">
                <a16:creationId xmlns:a16="http://schemas.microsoft.com/office/drawing/2014/main" id="{0B38FE25-EFBC-6348-A947-285C9CED9E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2600" y="2286000"/>
            <a:ext cx="685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5" name="Line 68">
            <a:extLst>
              <a:ext uri="{FF2B5EF4-FFF2-40B4-BE49-F238E27FC236}">
                <a16:creationId xmlns:a16="http://schemas.microsoft.com/office/drawing/2014/main" id="{82A89C76-D3BB-D641-B622-3BE952F024C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2286000"/>
            <a:ext cx="685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6" name="Oval 69">
            <a:extLst>
              <a:ext uri="{FF2B5EF4-FFF2-40B4-BE49-F238E27FC236}">
                <a16:creationId xmlns:a16="http://schemas.microsoft.com/office/drawing/2014/main" id="{E21B444D-E0AD-2941-A8FF-18957FA3A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47" name="Oval 70">
            <a:extLst>
              <a:ext uri="{FF2B5EF4-FFF2-40B4-BE49-F238E27FC236}">
                <a16:creationId xmlns:a16="http://schemas.microsoft.com/office/drawing/2014/main" id="{10677243-06ED-6842-8B75-84861EED3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48" name="Line 71">
            <a:extLst>
              <a:ext uri="{FF2B5EF4-FFF2-40B4-BE49-F238E27FC236}">
                <a16:creationId xmlns:a16="http://schemas.microsoft.com/office/drawing/2014/main" id="{B59507C4-04A2-6C4B-8A5E-A3C0A5F7F1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49" name="Line 72">
            <a:extLst>
              <a:ext uri="{FF2B5EF4-FFF2-40B4-BE49-F238E27FC236}">
                <a16:creationId xmlns:a16="http://schemas.microsoft.com/office/drawing/2014/main" id="{337AE5BA-623B-D04A-9FB9-A065BC217AD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50" name="Oval 73">
            <a:extLst>
              <a:ext uri="{FF2B5EF4-FFF2-40B4-BE49-F238E27FC236}">
                <a16:creationId xmlns:a16="http://schemas.microsoft.com/office/drawing/2014/main" id="{0C5E1C39-0DA2-EA44-A20F-D62B503F1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51" name="Oval 74">
            <a:extLst>
              <a:ext uri="{FF2B5EF4-FFF2-40B4-BE49-F238E27FC236}">
                <a16:creationId xmlns:a16="http://schemas.microsoft.com/office/drawing/2014/main" id="{C269C9A8-4123-2A40-AB00-82CF12B17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52" name="Line 75">
            <a:extLst>
              <a:ext uri="{FF2B5EF4-FFF2-40B4-BE49-F238E27FC236}">
                <a16:creationId xmlns:a16="http://schemas.microsoft.com/office/drawing/2014/main" id="{4FC2BD25-1CF9-2B45-B05D-A4EF648D66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53" name="Line 76">
            <a:extLst>
              <a:ext uri="{FF2B5EF4-FFF2-40B4-BE49-F238E27FC236}">
                <a16:creationId xmlns:a16="http://schemas.microsoft.com/office/drawing/2014/main" id="{61EBAD39-DA3C-294C-9C76-135FFE3729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54" name="Oval 77">
            <a:extLst>
              <a:ext uri="{FF2B5EF4-FFF2-40B4-BE49-F238E27FC236}">
                <a16:creationId xmlns:a16="http://schemas.microsoft.com/office/drawing/2014/main" id="{C2C0696E-2F9E-7B44-A95D-D274AD1DC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55" name="Oval 78">
            <a:extLst>
              <a:ext uri="{FF2B5EF4-FFF2-40B4-BE49-F238E27FC236}">
                <a16:creationId xmlns:a16="http://schemas.microsoft.com/office/drawing/2014/main" id="{2C850B5E-C0BD-AF48-AC9D-BA1578B53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56" name="Line 79">
            <a:extLst>
              <a:ext uri="{FF2B5EF4-FFF2-40B4-BE49-F238E27FC236}">
                <a16:creationId xmlns:a16="http://schemas.microsoft.com/office/drawing/2014/main" id="{46991DE6-4B1C-5B43-A98B-19A0374701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84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57" name="Line 80">
            <a:extLst>
              <a:ext uri="{FF2B5EF4-FFF2-40B4-BE49-F238E27FC236}">
                <a16:creationId xmlns:a16="http://schemas.microsoft.com/office/drawing/2014/main" id="{30D99DDF-5C20-C345-900E-FA8F5FA337E6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58" name="Oval 81">
            <a:extLst>
              <a:ext uri="{FF2B5EF4-FFF2-40B4-BE49-F238E27FC236}">
                <a16:creationId xmlns:a16="http://schemas.microsoft.com/office/drawing/2014/main" id="{99C2219E-4AE5-5D49-B0EF-C71B64FFF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59" name="Oval 82">
            <a:extLst>
              <a:ext uri="{FF2B5EF4-FFF2-40B4-BE49-F238E27FC236}">
                <a16:creationId xmlns:a16="http://schemas.microsoft.com/office/drawing/2014/main" id="{73C5DEB3-4F98-EB47-ADAB-2B8076BEE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60" name="Line 83">
            <a:extLst>
              <a:ext uri="{FF2B5EF4-FFF2-40B4-BE49-F238E27FC236}">
                <a16:creationId xmlns:a16="http://schemas.microsoft.com/office/drawing/2014/main" id="{4EA67FA5-C016-8E42-8887-DB9F6EA6DB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61" name="Line 84">
            <a:extLst>
              <a:ext uri="{FF2B5EF4-FFF2-40B4-BE49-F238E27FC236}">
                <a16:creationId xmlns:a16="http://schemas.microsoft.com/office/drawing/2014/main" id="{6F690778-2953-3E41-8F3D-4CA7426EB9FE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62" name="Oval 85">
            <a:extLst>
              <a:ext uri="{FF2B5EF4-FFF2-40B4-BE49-F238E27FC236}">
                <a16:creationId xmlns:a16="http://schemas.microsoft.com/office/drawing/2014/main" id="{DD859E5D-4906-4A42-AD97-829EA8C20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63" name="Oval 86">
            <a:extLst>
              <a:ext uri="{FF2B5EF4-FFF2-40B4-BE49-F238E27FC236}">
                <a16:creationId xmlns:a16="http://schemas.microsoft.com/office/drawing/2014/main" id="{C6600E5B-CBC2-2349-B47E-6DD1E24FC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64" name="Line 87">
            <a:extLst>
              <a:ext uri="{FF2B5EF4-FFF2-40B4-BE49-F238E27FC236}">
                <a16:creationId xmlns:a16="http://schemas.microsoft.com/office/drawing/2014/main" id="{A180808E-D659-3348-917D-A19F934B70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65" name="Line 88">
            <a:extLst>
              <a:ext uri="{FF2B5EF4-FFF2-40B4-BE49-F238E27FC236}">
                <a16:creationId xmlns:a16="http://schemas.microsoft.com/office/drawing/2014/main" id="{D551B755-E6E9-034E-8D15-AC0734CF66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70" name="Rectangle 89">
            <a:extLst>
              <a:ext uri="{FF2B5EF4-FFF2-40B4-BE49-F238E27FC236}">
                <a16:creationId xmlns:a16="http://schemas.microsoft.com/office/drawing/2014/main" id="{51917EED-845F-3449-9DD5-19A540DF5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8" y="4724400"/>
            <a:ext cx="8488362" cy="1292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600" dirty="0">
                <a:latin typeface="+mn-lt"/>
              </a:rPr>
              <a:t>Using the distance bounds and the bounds of the data below each node, we can prune parts of the tree that could NOT include the nearest neighbor.</a:t>
            </a:r>
          </a:p>
        </p:txBody>
      </p:sp>
      <p:sp>
        <p:nvSpPr>
          <p:cNvPr id="115767" name="Oval 90">
            <a:extLst>
              <a:ext uri="{FF2B5EF4-FFF2-40B4-BE49-F238E27FC236}">
                <a16:creationId xmlns:a16="http://schemas.microsoft.com/office/drawing/2014/main" id="{39E730E6-B07D-384E-B57C-038071833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438400"/>
            <a:ext cx="76200" cy="76200"/>
          </a:xfrm>
          <a:prstGeom prst="ellipse">
            <a:avLst/>
          </a:prstGeom>
          <a:solidFill>
            <a:srgbClr val="FF0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68" name="Rectangle 91">
            <a:extLst>
              <a:ext uri="{FF2B5EF4-FFF2-40B4-BE49-F238E27FC236}">
                <a16:creationId xmlns:a16="http://schemas.microsoft.com/office/drawing/2014/main" id="{2C0B86D7-F545-494E-A6CC-568B30B7F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276600"/>
            <a:ext cx="1371600" cy="10668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69" name="Rectangle 92">
            <a:extLst>
              <a:ext uri="{FF2B5EF4-FFF2-40B4-BE49-F238E27FC236}">
                <a16:creationId xmlns:a16="http://schemas.microsoft.com/office/drawing/2014/main" id="{8CD864F2-B1A0-6642-A929-DFE3353E0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352800"/>
            <a:ext cx="914400" cy="9144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70" name="Oval 93">
            <a:extLst>
              <a:ext uri="{FF2B5EF4-FFF2-40B4-BE49-F238E27FC236}">
                <a16:creationId xmlns:a16="http://schemas.microsoft.com/office/drawing/2014/main" id="{7C4DAF80-8391-3940-A484-6D1760EA3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86000"/>
            <a:ext cx="381000" cy="381000"/>
          </a:xfrm>
          <a:prstGeom prst="ellipse">
            <a:avLst/>
          </a:prstGeom>
          <a:noFill/>
          <a:ln w="19050">
            <a:solidFill>
              <a:srgbClr val="FF0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71" name="AutoShape 94">
            <a:extLst>
              <a:ext uri="{FF2B5EF4-FFF2-40B4-BE49-F238E27FC236}">
                <a16:creationId xmlns:a16="http://schemas.microsoft.com/office/drawing/2014/main" id="{7209416A-3980-6A4F-B950-D686D50B8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667000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5772" name="Line 95">
            <a:extLst>
              <a:ext uri="{FF2B5EF4-FFF2-40B4-BE49-F238E27FC236}">
                <a16:creationId xmlns:a16="http://schemas.microsoft.com/office/drawing/2014/main" id="{D8AACF37-052C-5445-970E-9DB8844E19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514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73" name="Rectangle 97">
            <a:extLst>
              <a:ext uri="{FF2B5EF4-FFF2-40B4-BE49-F238E27FC236}">
                <a16:creationId xmlns:a16="http://schemas.microsoft.com/office/drawing/2014/main" id="{5CBAE01A-789D-434D-8FEF-F4F0C6DDF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7038" y="279400"/>
            <a:ext cx="8486775" cy="1143000"/>
          </a:xfrm>
          <a:noFill/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Nearest Neighbor with KD Trees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F2710AC-710E-9C49-86AF-7E740FD8B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991B62-35D4-2141-BBE0-2B91691E6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38" name="Group 3">
            <a:extLst>
              <a:ext uri="{FF2B5EF4-FFF2-40B4-BE49-F238E27FC236}">
                <a16:creationId xmlns:a16="http://schemas.microsoft.com/office/drawing/2014/main" id="{33428789-9FB4-3A4F-B265-703C4A423C93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600200"/>
            <a:ext cx="3263900" cy="2916238"/>
            <a:chOff x="1344" y="1056"/>
            <a:chExt cx="1824" cy="1632"/>
          </a:xfrm>
        </p:grpSpPr>
        <p:sp>
          <p:nvSpPr>
            <p:cNvPr id="116801" name="AutoShape 4">
              <a:extLst>
                <a:ext uri="{FF2B5EF4-FFF2-40B4-BE49-F238E27FC236}">
                  <a16:creationId xmlns:a16="http://schemas.microsoft.com/office/drawing/2014/main" id="{19DD8BA1-0B0A-E64B-8559-260DE0855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8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02" name="AutoShape 5">
              <a:extLst>
                <a:ext uri="{FF2B5EF4-FFF2-40B4-BE49-F238E27FC236}">
                  <a16:creationId xmlns:a16="http://schemas.microsoft.com/office/drawing/2014/main" id="{C1E053BE-64BE-5848-BE88-3C6E01C1B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03" name="AutoShape 6">
              <a:extLst>
                <a:ext uri="{FF2B5EF4-FFF2-40B4-BE49-F238E27FC236}">
                  <a16:creationId xmlns:a16="http://schemas.microsoft.com/office/drawing/2014/main" id="{6EE8CB7B-6006-664A-8971-1BF303A2C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04" name="AutoShape 7">
              <a:extLst>
                <a:ext uri="{FF2B5EF4-FFF2-40B4-BE49-F238E27FC236}">
                  <a16:creationId xmlns:a16="http://schemas.microsoft.com/office/drawing/2014/main" id="{5E268F10-B840-604D-8057-DC9CCF25C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05" name="AutoShape 8">
              <a:extLst>
                <a:ext uri="{FF2B5EF4-FFF2-40B4-BE49-F238E27FC236}">
                  <a16:creationId xmlns:a16="http://schemas.microsoft.com/office/drawing/2014/main" id="{2F141C54-7ADC-3742-AF57-C1E79D6AF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77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06" name="AutoShape 9">
              <a:extLst>
                <a:ext uri="{FF2B5EF4-FFF2-40B4-BE49-F238E27FC236}">
                  <a16:creationId xmlns:a16="http://schemas.microsoft.com/office/drawing/2014/main" id="{44ABD31B-073D-C242-BABD-2882F842E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30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07" name="AutoShape 10">
              <a:extLst>
                <a:ext uri="{FF2B5EF4-FFF2-40B4-BE49-F238E27FC236}">
                  <a16:creationId xmlns:a16="http://schemas.microsoft.com/office/drawing/2014/main" id="{764EF8D4-C3BA-4548-87CE-C293B3CE9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08" name="AutoShape 11">
              <a:extLst>
                <a:ext uri="{FF2B5EF4-FFF2-40B4-BE49-F238E27FC236}">
                  <a16:creationId xmlns:a16="http://schemas.microsoft.com/office/drawing/2014/main" id="{B1960BC8-6DBC-5F44-87D8-0386C319F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53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09" name="AutoShape 12">
              <a:extLst>
                <a:ext uri="{FF2B5EF4-FFF2-40B4-BE49-F238E27FC236}">
                  <a16:creationId xmlns:a16="http://schemas.microsoft.com/office/drawing/2014/main" id="{CD1762B1-704A-E441-9213-B86A82C97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10" name="AutoShape 13">
              <a:extLst>
                <a:ext uri="{FF2B5EF4-FFF2-40B4-BE49-F238E27FC236}">
                  <a16:creationId xmlns:a16="http://schemas.microsoft.com/office/drawing/2014/main" id="{EAC8CF7F-65F6-034E-A034-B2AA9D654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11" name="AutoShape 14">
              <a:extLst>
                <a:ext uri="{FF2B5EF4-FFF2-40B4-BE49-F238E27FC236}">
                  <a16:creationId xmlns:a16="http://schemas.microsoft.com/office/drawing/2014/main" id="{6D639270-CA55-C543-9F42-2513A0305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12" name="AutoShape 15">
              <a:extLst>
                <a:ext uri="{FF2B5EF4-FFF2-40B4-BE49-F238E27FC236}">
                  <a16:creationId xmlns:a16="http://schemas.microsoft.com/office/drawing/2014/main" id="{6D29BF7D-C9C0-E741-A3D9-096770E17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5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13" name="AutoShape 16">
              <a:extLst>
                <a:ext uri="{FF2B5EF4-FFF2-40B4-BE49-F238E27FC236}">
                  <a16:creationId xmlns:a16="http://schemas.microsoft.com/office/drawing/2014/main" id="{B417EB1C-AE94-2E4B-B47F-1321E97AA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14" name="AutoShape 17">
              <a:extLst>
                <a:ext uri="{FF2B5EF4-FFF2-40B4-BE49-F238E27FC236}">
                  <a16:creationId xmlns:a16="http://schemas.microsoft.com/office/drawing/2014/main" id="{5281F131-E64E-3040-B253-9CD869023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15" name="AutoShape 18">
              <a:extLst>
                <a:ext uri="{FF2B5EF4-FFF2-40B4-BE49-F238E27FC236}">
                  <a16:creationId xmlns:a16="http://schemas.microsoft.com/office/drawing/2014/main" id="{6CABAB60-9AD8-2740-A0A1-98EB8446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72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16" name="AutoShape 19">
              <a:extLst>
                <a:ext uri="{FF2B5EF4-FFF2-40B4-BE49-F238E27FC236}">
                  <a16:creationId xmlns:a16="http://schemas.microsoft.com/office/drawing/2014/main" id="{C6592488-CD8A-4949-9D6F-B4355D734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17" name="AutoShape 20">
              <a:extLst>
                <a:ext uri="{FF2B5EF4-FFF2-40B4-BE49-F238E27FC236}">
                  <a16:creationId xmlns:a16="http://schemas.microsoft.com/office/drawing/2014/main" id="{DD045F06-1381-8340-BDFE-AA96F921C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18" name="AutoShape 21">
              <a:extLst>
                <a:ext uri="{FF2B5EF4-FFF2-40B4-BE49-F238E27FC236}">
                  <a16:creationId xmlns:a16="http://schemas.microsoft.com/office/drawing/2014/main" id="{12BB29D4-E5B7-4141-A9CF-39393FAA1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19" name="AutoShape 22">
              <a:extLst>
                <a:ext uri="{FF2B5EF4-FFF2-40B4-BE49-F238E27FC236}">
                  <a16:creationId xmlns:a16="http://schemas.microsoft.com/office/drawing/2014/main" id="{A2689AE2-169A-9F4E-874F-368DC3BFD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06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20" name="AutoShape 23">
              <a:extLst>
                <a:ext uri="{FF2B5EF4-FFF2-40B4-BE49-F238E27FC236}">
                  <a16:creationId xmlns:a16="http://schemas.microsoft.com/office/drawing/2014/main" id="{D1CF254F-BE34-D044-9A78-CE7B2E5A9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21" name="AutoShape 24">
              <a:extLst>
                <a:ext uri="{FF2B5EF4-FFF2-40B4-BE49-F238E27FC236}">
                  <a16:creationId xmlns:a16="http://schemas.microsoft.com/office/drawing/2014/main" id="{F417EDCC-B9F8-C54E-9491-596F8D3A0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44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22" name="AutoShape 25">
              <a:extLst>
                <a:ext uri="{FF2B5EF4-FFF2-40B4-BE49-F238E27FC236}">
                  <a16:creationId xmlns:a16="http://schemas.microsoft.com/office/drawing/2014/main" id="{BB5B2B88-5C7A-5740-A8EA-F9972E7A0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9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23" name="AutoShape 26">
              <a:extLst>
                <a:ext uri="{FF2B5EF4-FFF2-40B4-BE49-F238E27FC236}">
                  <a16:creationId xmlns:a16="http://schemas.microsoft.com/office/drawing/2014/main" id="{A9710C65-EFC7-B344-91D0-1A173EF76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3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24" name="AutoShape 27">
              <a:extLst>
                <a:ext uri="{FF2B5EF4-FFF2-40B4-BE49-F238E27FC236}">
                  <a16:creationId xmlns:a16="http://schemas.microsoft.com/office/drawing/2014/main" id="{53BF6E04-9481-5442-B9AE-35416ED6F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25" name="AutoShape 28">
              <a:extLst>
                <a:ext uri="{FF2B5EF4-FFF2-40B4-BE49-F238E27FC236}">
                  <a16:creationId xmlns:a16="http://schemas.microsoft.com/office/drawing/2014/main" id="{BC2E36FF-42E7-1343-B9DA-7D55AD47C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6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26" name="AutoShape 29">
              <a:extLst>
                <a:ext uri="{FF2B5EF4-FFF2-40B4-BE49-F238E27FC236}">
                  <a16:creationId xmlns:a16="http://schemas.microsoft.com/office/drawing/2014/main" id="{D88CA061-E735-A744-92BB-74104ACFE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27" name="AutoShape 30">
              <a:extLst>
                <a:ext uri="{FF2B5EF4-FFF2-40B4-BE49-F238E27FC236}">
                  <a16:creationId xmlns:a16="http://schemas.microsoft.com/office/drawing/2014/main" id="{CE6A5FC4-84C1-BA45-B85F-32F9D3285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6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28" name="AutoShape 31">
              <a:extLst>
                <a:ext uri="{FF2B5EF4-FFF2-40B4-BE49-F238E27FC236}">
                  <a16:creationId xmlns:a16="http://schemas.microsoft.com/office/drawing/2014/main" id="{C6C35E7C-6605-A049-AFF0-BBAE28B42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29" name="AutoShape 32">
              <a:extLst>
                <a:ext uri="{FF2B5EF4-FFF2-40B4-BE49-F238E27FC236}">
                  <a16:creationId xmlns:a16="http://schemas.microsoft.com/office/drawing/2014/main" id="{E7987FA6-F245-9849-8919-101DB3975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30" name="AutoShape 33">
              <a:extLst>
                <a:ext uri="{FF2B5EF4-FFF2-40B4-BE49-F238E27FC236}">
                  <a16:creationId xmlns:a16="http://schemas.microsoft.com/office/drawing/2014/main" id="{870A36C1-36F8-1D4E-A5ED-419DFB5DC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31" name="AutoShape 34">
              <a:extLst>
                <a:ext uri="{FF2B5EF4-FFF2-40B4-BE49-F238E27FC236}">
                  <a16:creationId xmlns:a16="http://schemas.microsoft.com/office/drawing/2014/main" id="{383AB358-47AC-4243-A5CE-79AF8BB70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52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32" name="AutoShape 35">
              <a:extLst>
                <a:ext uri="{FF2B5EF4-FFF2-40B4-BE49-F238E27FC236}">
                  <a16:creationId xmlns:a16="http://schemas.microsoft.com/office/drawing/2014/main" id="{C963C4DB-8A27-754D-8C3C-3417FFC56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200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33" name="AutoShape 36">
              <a:extLst>
                <a:ext uri="{FF2B5EF4-FFF2-40B4-BE49-F238E27FC236}">
                  <a16:creationId xmlns:a16="http://schemas.microsoft.com/office/drawing/2014/main" id="{B3AD33FA-4541-8849-BC2A-23932E14E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48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6834" name="Rectangle 37">
              <a:extLst>
                <a:ext uri="{FF2B5EF4-FFF2-40B4-BE49-F238E27FC236}">
                  <a16:creationId xmlns:a16="http://schemas.microsoft.com/office/drawing/2014/main" id="{96338F1D-6956-9C4A-8C15-B9A7B6AF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056"/>
              <a:ext cx="1824" cy="16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116739" name="Line 38">
            <a:extLst>
              <a:ext uri="{FF2B5EF4-FFF2-40B4-BE49-F238E27FC236}">
                <a16:creationId xmlns:a16="http://schemas.microsoft.com/office/drawing/2014/main" id="{295A61FB-C85D-4E4B-882E-80A4549D25F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600200"/>
            <a:ext cx="0" cy="289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0" name="Line 39">
            <a:extLst>
              <a:ext uri="{FF2B5EF4-FFF2-40B4-BE49-F238E27FC236}">
                <a16:creationId xmlns:a16="http://schemas.microsoft.com/office/drawing/2014/main" id="{269914AC-BC9F-344D-8082-5BE88D71F2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9718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1" name="Line 40">
            <a:extLst>
              <a:ext uri="{FF2B5EF4-FFF2-40B4-BE49-F238E27FC236}">
                <a16:creationId xmlns:a16="http://schemas.microsoft.com/office/drawing/2014/main" id="{5AE3C1D5-A681-D644-8A09-16E23DE744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9718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2" name="Line 41">
            <a:extLst>
              <a:ext uri="{FF2B5EF4-FFF2-40B4-BE49-F238E27FC236}">
                <a16:creationId xmlns:a16="http://schemas.microsoft.com/office/drawing/2014/main" id="{6E9C8156-F183-AA46-9C48-8B4FE6D565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9624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3" name="Line 42">
            <a:extLst>
              <a:ext uri="{FF2B5EF4-FFF2-40B4-BE49-F238E27FC236}">
                <a16:creationId xmlns:a16="http://schemas.microsoft.com/office/drawing/2014/main" id="{128B7419-570D-5043-8E6C-71C0CAD3BF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32766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4" name="Line 43">
            <a:extLst>
              <a:ext uri="{FF2B5EF4-FFF2-40B4-BE49-F238E27FC236}">
                <a16:creationId xmlns:a16="http://schemas.microsoft.com/office/drawing/2014/main" id="{4634B3C8-863B-304B-94F9-86E55D7248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16002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5" name="Line 44">
            <a:extLst>
              <a:ext uri="{FF2B5EF4-FFF2-40B4-BE49-F238E27FC236}">
                <a16:creationId xmlns:a16="http://schemas.microsoft.com/office/drawing/2014/main" id="{E2AFEAD8-F57E-1442-BFD6-8ABA24E96A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3622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6" name="Line 45">
            <a:extLst>
              <a:ext uri="{FF2B5EF4-FFF2-40B4-BE49-F238E27FC236}">
                <a16:creationId xmlns:a16="http://schemas.microsoft.com/office/drawing/2014/main" id="{C29EE0B1-5425-BD48-99F8-6F714B967C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6002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7" name="Line 46">
            <a:extLst>
              <a:ext uri="{FF2B5EF4-FFF2-40B4-BE49-F238E27FC236}">
                <a16:creationId xmlns:a16="http://schemas.microsoft.com/office/drawing/2014/main" id="{7C01D703-1462-DB4A-A04F-2189694696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2766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8" name="Line 47">
            <a:extLst>
              <a:ext uri="{FF2B5EF4-FFF2-40B4-BE49-F238E27FC236}">
                <a16:creationId xmlns:a16="http://schemas.microsoft.com/office/drawing/2014/main" id="{C0116F03-38F6-A348-94D2-E6A7618F46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27432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9" name="Oval 48">
            <a:extLst>
              <a:ext uri="{FF2B5EF4-FFF2-40B4-BE49-F238E27FC236}">
                <a16:creationId xmlns:a16="http://schemas.microsoft.com/office/drawing/2014/main" id="{5B616E81-5D36-9040-A6A1-7CD25C844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50" name="Oval 49">
            <a:extLst>
              <a:ext uri="{FF2B5EF4-FFF2-40B4-BE49-F238E27FC236}">
                <a16:creationId xmlns:a16="http://schemas.microsoft.com/office/drawing/2014/main" id="{74A4738B-3FA4-8B44-9B27-C08F84ADF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51" name="Oval 50">
            <a:extLst>
              <a:ext uri="{FF2B5EF4-FFF2-40B4-BE49-F238E27FC236}">
                <a16:creationId xmlns:a16="http://schemas.microsoft.com/office/drawing/2014/main" id="{182E3F10-F22A-E444-B90F-F617EBA78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52" name="Oval 51">
            <a:extLst>
              <a:ext uri="{FF2B5EF4-FFF2-40B4-BE49-F238E27FC236}">
                <a16:creationId xmlns:a16="http://schemas.microsoft.com/office/drawing/2014/main" id="{7642D7FF-D390-C347-88C2-8EAD97547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53" name="Line 52">
            <a:extLst>
              <a:ext uri="{FF2B5EF4-FFF2-40B4-BE49-F238E27FC236}">
                <a16:creationId xmlns:a16="http://schemas.microsoft.com/office/drawing/2014/main" id="{DCF6E2B3-5A7D-AE41-BD6D-4E800A178B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88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54" name="Line 53">
            <a:extLst>
              <a:ext uri="{FF2B5EF4-FFF2-40B4-BE49-F238E27FC236}">
                <a16:creationId xmlns:a16="http://schemas.microsoft.com/office/drawing/2014/main" id="{0617C3CC-573C-914F-B13C-CD66F8EC701D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55" name="Oval 54">
            <a:extLst>
              <a:ext uri="{FF2B5EF4-FFF2-40B4-BE49-F238E27FC236}">
                <a16:creationId xmlns:a16="http://schemas.microsoft.com/office/drawing/2014/main" id="{90AB5AF8-559F-5E4E-A045-27E6D6B6C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56" name="Oval 55">
            <a:extLst>
              <a:ext uri="{FF2B5EF4-FFF2-40B4-BE49-F238E27FC236}">
                <a16:creationId xmlns:a16="http://schemas.microsoft.com/office/drawing/2014/main" id="{200E91DB-5F17-FE48-9DDB-9BA1FDD51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57" name="Oval 56">
            <a:extLst>
              <a:ext uri="{FF2B5EF4-FFF2-40B4-BE49-F238E27FC236}">
                <a16:creationId xmlns:a16="http://schemas.microsoft.com/office/drawing/2014/main" id="{775F4492-D886-3A42-A787-29BE807E0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58" name="Line 57">
            <a:extLst>
              <a:ext uri="{FF2B5EF4-FFF2-40B4-BE49-F238E27FC236}">
                <a16:creationId xmlns:a16="http://schemas.microsoft.com/office/drawing/2014/main" id="{40CFD483-0DAF-6843-B9BC-A2E264458D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59" name="Line 58">
            <a:extLst>
              <a:ext uri="{FF2B5EF4-FFF2-40B4-BE49-F238E27FC236}">
                <a16:creationId xmlns:a16="http://schemas.microsoft.com/office/drawing/2014/main" id="{52396A02-A98C-0E47-A61A-F1534CF5C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60" name="Oval 59">
            <a:extLst>
              <a:ext uri="{FF2B5EF4-FFF2-40B4-BE49-F238E27FC236}">
                <a16:creationId xmlns:a16="http://schemas.microsoft.com/office/drawing/2014/main" id="{46F624B9-7CF6-274B-9C8E-3D7B606B8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429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61" name="Oval 60">
            <a:extLst>
              <a:ext uri="{FF2B5EF4-FFF2-40B4-BE49-F238E27FC236}">
                <a16:creationId xmlns:a16="http://schemas.microsoft.com/office/drawing/2014/main" id="{F18C041C-9D00-F844-9E5B-8A6D9FB12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895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62" name="Line 61">
            <a:extLst>
              <a:ext uri="{FF2B5EF4-FFF2-40B4-BE49-F238E27FC236}">
                <a16:creationId xmlns:a16="http://schemas.microsoft.com/office/drawing/2014/main" id="{56C1D53A-066C-4A48-B739-23BDDDC68B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3048000"/>
            <a:ext cx="3810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63" name="Line 62">
            <a:extLst>
              <a:ext uri="{FF2B5EF4-FFF2-40B4-BE49-F238E27FC236}">
                <a16:creationId xmlns:a16="http://schemas.microsoft.com/office/drawing/2014/main" id="{C639D775-3463-8C42-9129-92ACAD0C22B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64" name="Oval 63">
            <a:extLst>
              <a:ext uri="{FF2B5EF4-FFF2-40B4-BE49-F238E27FC236}">
                <a16:creationId xmlns:a16="http://schemas.microsoft.com/office/drawing/2014/main" id="{24E90243-639C-A84A-AAA0-40E3CA028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895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65" name="Line 64">
            <a:extLst>
              <a:ext uri="{FF2B5EF4-FFF2-40B4-BE49-F238E27FC236}">
                <a16:creationId xmlns:a16="http://schemas.microsoft.com/office/drawing/2014/main" id="{C2B9B2F7-FA73-FE48-8A49-10788324A6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18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66" name="Line 65">
            <a:extLst>
              <a:ext uri="{FF2B5EF4-FFF2-40B4-BE49-F238E27FC236}">
                <a16:creationId xmlns:a16="http://schemas.microsoft.com/office/drawing/2014/main" id="{11773A72-8AA0-B74F-BABE-D903D7590D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0480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67" name="Oval 66">
            <a:extLst>
              <a:ext uri="{FF2B5EF4-FFF2-40B4-BE49-F238E27FC236}">
                <a16:creationId xmlns:a16="http://schemas.microsoft.com/office/drawing/2014/main" id="{9605ABDB-A94B-034B-8B2B-B302A0787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133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68" name="Line 67">
            <a:extLst>
              <a:ext uri="{FF2B5EF4-FFF2-40B4-BE49-F238E27FC236}">
                <a16:creationId xmlns:a16="http://schemas.microsoft.com/office/drawing/2014/main" id="{CFB773B0-0D2F-6440-B979-33D9A08680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2600" y="2286000"/>
            <a:ext cx="685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69" name="Line 68">
            <a:extLst>
              <a:ext uri="{FF2B5EF4-FFF2-40B4-BE49-F238E27FC236}">
                <a16:creationId xmlns:a16="http://schemas.microsoft.com/office/drawing/2014/main" id="{C9A6FB19-18F6-AC4D-86EA-1744BBBDDDF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2286000"/>
            <a:ext cx="685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70" name="Oval 69">
            <a:extLst>
              <a:ext uri="{FF2B5EF4-FFF2-40B4-BE49-F238E27FC236}">
                <a16:creationId xmlns:a16="http://schemas.microsoft.com/office/drawing/2014/main" id="{3704028F-0945-704F-906D-3FDF186A8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71" name="Oval 70">
            <a:extLst>
              <a:ext uri="{FF2B5EF4-FFF2-40B4-BE49-F238E27FC236}">
                <a16:creationId xmlns:a16="http://schemas.microsoft.com/office/drawing/2014/main" id="{CC4A9840-CC93-7142-B3FF-82C08BAC7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72" name="Line 71">
            <a:extLst>
              <a:ext uri="{FF2B5EF4-FFF2-40B4-BE49-F238E27FC236}">
                <a16:creationId xmlns:a16="http://schemas.microsoft.com/office/drawing/2014/main" id="{24882EB9-A344-4B48-A4B2-062AFE83F2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73" name="Line 72">
            <a:extLst>
              <a:ext uri="{FF2B5EF4-FFF2-40B4-BE49-F238E27FC236}">
                <a16:creationId xmlns:a16="http://schemas.microsoft.com/office/drawing/2014/main" id="{482C4568-22B6-CE44-A980-9E51488789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74" name="Oval 73">
            <a:extLst>
              <a:ext uri="{FF2B5EF4-FFF2-40B4-BE49-F238E27FC236}">
                <a16:creationId xmlns:a16="http://schemas.microsoft.com/office/drawing/2014/main" id="{40C9CECA-9A6F-0C4F-A53A-14F93639C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75" name="Oval 74">
            <a:extLst>
              <a:ext uri="{FF2B5EF4-FFF2-40B4-BE49-F238E27FC236}">
                <a16:creationId xmlns:a16="http://schemas.microsoft.com/office/drawing/2014/main" id="{0DB5011D-DC28-044E-BDD6-4362DDD30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76" name="Line 75">
            <a:extLst>
              <a:ext uri="{FF2B5EF4-FFF2-40B4-BE49-F238E27FC236}">
                <a16:creationId xmlns:a16="http://schemas.microsoft.com/office/drawing/2014/main" id="{9AC6C3D4-4047-4047-A096-087ED2DA16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77" name="Line 76">
            <a:extLst>
              <a:ext uri="{FF2B5EF4-FFF2-40B4-BE49-F238E27FC236}">
                <a16:creationId xmlns:a16="http://schemas.microsoft.com/office/drawing/2014/main" id="{4D0CC2C9-5608-3245-9A5D-FFC5A832D88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78" name="Oval 77">
            <a:extLst>
              <a:ext uri="{FF2B5EF4-FFF2-40B4-BE49-F238E27FC236}">
                <a16:creationId xmlns:a16="http://schemas.microsoft.com/office/drawing/2014/main" id="{6D1879F8-AE7B-7D4F-B8AF-575EE0E79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79" name="Oval 78">
            <a:extLst>
              <a:ext uri="{FF2B5EF4-FFF2-40B4-BE49-F238E27FC236}">
                <a16:creationId xmlns:a16="http://schemas.microsoft.com/office/drawing/2014/main" id="{F83CFFED-6508-0643-8CF3-E31FA4BA0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80" name="Line 79">
            <a:extLst>
              <a:ext uri="{FF2B5EF4-FFF2-40B4-BE49-F238E27FC236}">
                <a16:creationId xmlns:a16="http://schemas.microsoft.com/office/drawing/2014/main" id="{98CCE105-C6F9-AF42-AD03-73496D2D21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84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81" name="Line 80">
            <a:extLst>
              <a:ext uri="{FF2B5EF4-FFF2-40B4-BE49-F238E27FC236}">
                <a16:creationId xmlns:a16="http://schemas.microsoft.com/office/drawing/2014/main" id="{052C6E05-5F6F-6548-B9A9-42D8DF1AE1D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82" name="Oval 81">
            <a:extLst>
              <a:ext uri="{FF2B5EF4-FFF2-40B4-BE49-F238E27FC236}">
                <a16:creationId xmlns:a16="http://schemas.microsoft.com/office/drawing/2014/main" id="{FCE417FD-DC79-4B4E-93D6-8082C1AEB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83" name="Oval 82">
            <a:extLst>
              <a:ext uri="{FF2B5EF4-FFF2-40B4-BE49-F238E27FC236}">
                <a16:creationId xmlns:a16="http://schemas.microsoft.com/office/drawing/2014/main" id="{33028DF7-7D5E-2B44-9A55-694CB4CC1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03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84" name="Line 83">
            <a:extLst>
              <a:ext uri="{FF2B5EF4-FFF2-40B4-BE49-F238E27FC236}">
                <a16:creationId xmlns:a16="http://schemas.microsoft.com/office/drawing/2014/main" id="{8742AC59-4A31-2F4F-80E2-05F47CA5B9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85" name="Line 84">
            <a:extLst>
              <a:ext uri="{FF2B5EF4-FFF2-40B4-BE49-F238E27FC236}">
                <a16:creationId xmlns:a16="http://schemas.microsoft.com/office/drawing/2014/main" id="{186BE1F0-5723-5940-92F7-872BF7263F2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38862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86" name="Oval 85">
            <a:extLst>
              <a:ext uri="{FF2B5EF4-FFF2-40B4-BE49-F238E27FC236}">
                <a16:creationId xmlns:a16="http://schemas.microsoft.com/office/drawing/2014/main" id="{8740559A-9B0E-884C-9A99-33BD3AB8A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87" name="Oval 86">
            <a:extLst>
              <a:ext uri="{FF2B5EF4-FFF2-40B4-BE49-F238E27FC236}">
                <a16:creationId xmlns:a16="http://schemas.microsoft.com/office/drawing/2014/main" id="{4E78B74A-9D96-514F-9D5F-66B2BE994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7338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88" name="Line 87">
            <a:extLst>
              <a:ext uri="{FF2B5EF4-FFF2-40B4-BE49-F238E27FC236}">
                <a16:creationId xmlns:a16="http://schemas.microsoft.com/office/drawing/2014/main" id="{1D5E0396-FFA3-0643-993B-D7A8A1BC63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89" name="Line 88">
            <a:extLst>
              <a:ext uri="{FF2B5EF4-FFF2-40B4-BE49-F238E27FC236}">
                <a16:creationId xmlns:a16="http://schemas.microsoft.com/office/drawing/2014/main" id="{6FC94931-39A2-DD46-8D4A-548C46C4DB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58140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4" name="Rectangle 89">
            <a:extLst>
              <a:ext uri="{FF2B5EF4-FFF2-40B4-BE49-F238E27FC236}">
                <a16:creationId xmlns:a16="http://schemas.microsoft.com/office/drawing/2014/main" id="{8D7A7281-48A1-9540-8E46-C9991A9A4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8" y="4724400"/>
            <a:ext cx="8488362" cy="1292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600" dirty="0">
                <a:latin typeface="+mn-lt"/>
              </a:rPr>
              <a:t>Using the distance bounds and the bounds of the data below each node, we can prune parts of the tree that could NOT include the nearest neighbor.</a:t>
            </a:r>
          </a:p>
        </p:txBody>
      </p:sp>
      <p:sp>
        <p:nvSpPr>
          <p:cNvPr id="116791" name="Oval 90">
            <a:extLst>
              <a:ext uri="{FF2B5EF4-FFF2-40B4-BE49-F238E27FC236}">
                <a16:creationId xmlns:a16="http://schemas.microsoft.com/office/drawing/2014/main" id="{D6B7568D-C37E-FA41-8BED-28A66CA73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438400"/>
            <a:ext cx="76200" cy="76200"/>
          </a:xfrm>
          <a:prstGeom prst="ellipse">
            <a:avLst/>
          </a:prstGeom>
          <a:solidFill>
            <a:srgbClr val="FF0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92" name="Oval 91">
            <a:extLst>
              <a:ext uri="{FF2B5EF4-FFF2-40B4-BE49-F238E27FC236}">
                <a16:creationId xmlns:a16="http://schemas.microsoft.com/office/drawing/2014/main" id="{53B16241-D6AE-BE44-A48D-8972FF99C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86000"/>
            <a:ext cx="381000" cy="381000"/>
          </a:xfrm>
          <a:prstGeom prst="ellipse">
            <a:avLst/>
          </a:prstGeom>
          <a:noFill/>
          <a:ln w="19050">
            <a:solidFill>
              <a:srgbClr val="FF0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93" name="Rectangle 92">
            <a:extLst>
              <a:ext uri="{FF2B5EF4-FFF2-40B4-BE49-F238E27FC236}">
                <a16:creationId xmlns:a16="http://schemas.microsoft.com/office/drawing/2014/main" id="{3081021D-68E9-5C4E-B00E-64B5BE64C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600200"/>
            <a:ext cx="1676400" cy="2895600"/>
          </a:xfrm>
          <a:prstGeom prst="rect">
            <a:avLst/>
          </a:prstGeom>
          <a:solidFill>
            <a:srgbClr val="80808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94" name="Rectangle 93">
            <a:extLst>
              <a:ext uri="{FF2B5EF4-FFF2-40B4-BE49-F238E27FC236}">
                <a16:creationId xmlns:a16="http://schemas.microsoft.com/office/drawing/2014/main" id="{AB8B3DD1-C6AE-A047-9879-19BB89D9F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971800"/>
            <a:ext cx="1600200" cy="1524000"/>
          </a:xfrm>
          <a:prstGeom prst="rect">
            <a:avLst/>
          </a:prstGeom>
          <a:solidFill>
            <a:srgbClr val="80808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95" name="Rectangle 94">
            <a:extLst>
              <a:ext uri="{FF2B5EF4-FFF2-40B4-BE49-F238E27FC236}">
                <a16:creationId xmlns:a16="http://schemas.microsoft.com/office/drawing/2014/main" id="{8641C782-848D-5043-B036-F9DF86057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600200"/>
            <a:ext cx="990600" cy="762000"/>
          </a:xfrm>
          <a:prstGeom prst="rect">
            <a:avLst/>
          </a:prstGeom>
          <a:solidFill>
            <a:srgbClr val="80808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96" name="Rectangle 95">
            <a:extLst>
              <a:ext uri="{FF2B5EF4-FFF2-40B4-BE49-F238E27FC236}">
                <a16:creationId xmlns:a16="http://schemas.microsoft.com/office/drawing/2014/main" id="{555AC89C-C315-534C-948B-ED3928FB2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038600"/>
            <a:ext cx="304800" cy="228600"/>
          </a:xfrm>
          <a:prstGeom prst="rect">
            <a:avLst/>
          </a:prstGeom>
          <a:solidFill>
            <a:srgbClr val="80808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97" name="Rectangle 96">
            <a:extLst>
              <a:ext uri="{FF2B5EF4-FFF2-40B4-BE49-F238E27FC236}">
                <a16:creationId xmlns:a16="http://schemas.microsoft.com/office/drawing/2014/main" id="{B6F862E8-3653-E145-B484-16D9D88EE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429000"/>
            <a:ext cx="990600" cy="762000"/>
          </a:xfrm>
          <a:prstGeom prst="rect">
            <a:avLst/>
          </a:prstGeom>
          <a:solidFill>
            <a:srgbClr val="80808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98" name="Rectangle 97">
            <a:extLst>
              <a:ext uri="{FF2B5EF4-FFF2-40B4-BE49-F238E27FC236}">
                <a16:creationId xmlns:a16="http://schemas.microsoft.com/office/drawing/2014/main" id="{77AACB46-EB6A-7F4A-A192-6366CC68C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895600"/>
            <a:ext cx="1524000" cy="1371600"/>
          </a:xfrm>
          <a:prstGeom prst="rect">
            <a:avLst/>
          </a:prstGeom>
          <a:solidFill>
            <a:srgbClr val="80808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799" name="AutoShape 98">
            <a:extLst>
              <a:ext uri="{FF2B5EF4-FFF2-40B4-BE49-F238E27FC236}">
                <a16:creationId xmlns:a16="http://schemas.microsoft.com/office/drawing/2014/main" id="{6A5A5561-182F-DA46-BCF6-A297B87FB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667000"/>
            <a:ext cx="85725" cy="857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6800" name="Rectangle 100">
            <a:extLst>
              <a:ext uri="{FF2B5EF4-FFF2-40B4-BE49-F238E27FC236}">
                <a16:creationId xmlns:a16="http://schemas.microsoft.com/office/drawing/2014/main" id="{370DFA97-3D20-BA4F-98D2-1B244E0896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1950" y="241300"/>
            <a:ext cx="8486775" cy="1143000"/>
          </a:xfrm>
          <a:noFill/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Nearest Neighbor with KD Trees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D6233FE-10A6-D940-AACD-B1EF41CA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D30DDAD-275B-5348-B74E-3D7EC0AF1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E5370B-3530-0143-80AF-31698379B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1778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Nearest Neighbor with KD Trees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90EE1C-DA76-8948-B7FC-F81F1B378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query point </a:t>
            </a:r>
            <a:r>
              <a:rPr lang="en-US" altLang="zh-CN" dirty="0">
                <a:solidFill>
                  <a:srgbClr val="0070C0"/>
                </a:solidFill>
              </a:rPr>
              <a:t>q</a:t>
            </a:r>
          </a:p>
          <a:p>
            <a:r>
              <a:rPr lang="en-US" altLang="zh-CN" dirty="0"/>
              <a:t>the current node </a:t>
            </a:r>
            <a:r>
              <a:rPr lang="en-US" altLang="zh-CN" dirty="0">
                <a:solidFill>
                  <a:srgbClr val="0070C0"/>
                </a:solidFill>
              </a:rPr>
              <a:t>p</a:t>
            </a:r>
            <a:r>
              <a:rPr lang="en-US" altLang="zh-CN" dirty="0"/>
              <a:t> of the tree</a:t>
            </a:r>
          </a:p>
          <a:p>
            <a:r>
              <a:rPr lang="en-US" altLang="zh-CN" dirty="0"/>
              <a:t>the rectangular </a:t>
            </a:r>
            <a:r>
              <a:rPr lang="en-US" altLang="zh-CN" dirty="0">
                <a:solidFill>
                  <a:srgbClr val="0070C0"/>
                </a:solidFill>
              </a:rPr>
              <a:t>cell</a:t>
            </a:r>
            <a:r>
              <a:rPr lang="en-US" altLang="zh-CN" dirty="0"/>
              <a:t> associated with this node</a:t>
            </a:r>
          </a:p>
          <a:p>
            <a:r>
              <a:rPr lang="en-US" altLang="zh-CN" dirty="0"/>
              <a:t>the smallest distance, </a:t>
            </a:r>
            <a:r>
              <a:rPr lang="en-US" altLang="zh-CN" dirty="0" err="1">
                <a:solidFill>
                  <a:srgbClr val="0070C0"/>
                </a:solidFill>
              </a:rPr>
              <a:t>bestDist</a:t>
            </a:r>
            <a:r>
              <a:rPr lang="en-US" altLang="zh-CN" dirty="0"/>
              <a:t>, between q and any point seen so far in the search. </a:t>
            </a:r>
          </a:p>
          <a:p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21822B-744A-CA48-8F69-A6B2EA17C65B}"/>
              </a:ext>
            </a:extLst>
          </p:cNvPr>
          <p:cNvSpPr txBox="1"/>
          <p:nvPr/>
        </p:nvSpPr>
        <p:spPr>
          <a:xfrm>
            <a:off x="628649" y="1256599"/>
            <a:ext cx="65321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rgbClr val="00B050"/>
                </a:solidFill>
                <a:effectLst/>
                <a:latin typeface="CMTT10"/>
              </a:rPr>
              <a:t>nearNeighbor</a:t>
            </a:r>
            <a:r>
              <a:rPr lang="en-US" altLang="zh-CN" sz="2800" dirty="0">
                <a:effectLst/>
                <a:latin typeface="CMTT10"/>
              </a:rPr>
              <a:t>(</a:t>
            </a:r>
            <a:r>
              <a:rPr lang="en-US" altLang="zh-CN" sz="2800" dirty="0">
                <a:solidFill>
                  <a:srgbClr val="0070C0"/>
                </a:solidFill>
                <a:effectLst/>
                <a:latin typeface="CMTT10"/>
              </a:rPr>
              <a:t>q, p, cell, </a:t>
            </a:r>
            <a:r>
              <a:rPr lang="en-US" altLang="zh-CN" sz="2800" dirty="0" err="1">
                <a:solidFill>
                  <a:srgbClr val="0070C0"/>
                </a:solidFill>
                <a:effectLst/>
                <a:latin typeface="CMTT10"/>
              </a:rPr>
              <a:t>bestDist</a:t>
            </a:r>
            <a:r>
              <a:rPr lang="en-US" altLang="zh-CN" sz="2800" dirty="0">
                <a:effectLst/>
                <a:latin typeface="CMTT10"/>
              </a:rPr>
              <a:t>) </a:t>
            </a:r>
            <a:endParaRPr lang="en-US" altLang="zh-CN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EA1FF9-DD72-924D-A0CF-E0DA0136D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DCF739-35DF-504A-BAF0-6584282B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02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5071724-916E-024A-BD97-12932EDFE82B}"/>
              </a:ext>
            </a:extLst>
          </p:cNvPr>
          <p:cNvSpPr txBox="1"/>
          <p:nvPr/>
        </p:nvSpPr>
        <p:spPr>
          <a:xfrm>
            <a:off x="129386" y="253755"/>
            <a:ext cx="9868395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float </a:t>
            </a:r>
            <a:r>
              <a:rPr lang="en-US" altLang="zh-CN" sz="2000" dirty="0" err="1">
                <a:solidFill>
                  <a:srgbClr val="00B050"/>
                </a:solidFill>
                <a:latin typeface="Times-Roman" pitchFamily="2" charset="0"/>
              </a:rPr>
              <a:t>nearNeighbor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(Point q, 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KDNode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 p, Rectangle cell, float 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bestDist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) {    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	if (p != null) {            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 		float </a:t>
            </a:r>
            <a:r>
              <a:rPr lang="en-US" altLang="zh-CN" sz="2000" dirty="0" err="1">
                <a:solidFill>
                  <a:srgbClr val="C00000"/>
                </a:solidFill>
                <a:latin typeface="Times-Roman" pitchFamily="2" charset="0"/>
              </a:rPr>
              <a:t>thisDist</a:t>
            </a:r>
            <a:r>
              <a:rPr lang="en-US" altLang="zh-CN" sz="2000" dirty="0">
                <a:solidFill>
                  <a:srgbClr val="C00000"/>
                </a:solidFill>
                <a:latin typeface="Times-Roman" pitchFamily="2" charset="0"/>
              </a:rPr>
              <a:t> = </a:t>
            </a:r>
            <a:r>
              <a:rPr lang="en-US" altLang="zh-CN" sz="2000" dirty="0" err="1">
                <a:solidFill>
                  <a:srgbClr val="C00000"/>
                </a:solidFill>
                <a:latin typeface="Times-Roman" pitchFamily="2" charset="0"/>
              </a:rPr>
              <a:t>q.distanceTo</a:t>
            </a:r>
            <a:r>
              <a:rPr lang="en-US" altLang="zh-CN" sz="2000" dirty="0">
                <a:solidFill>
                  <a:srgbClr val="C00000"/>
                </a:solidFill>
                <a:latin typeface="Times-Roman" pitchFamily="2" charset="0"/>
              </a:rPr>
              <a:t>(</a:t>
            </a:r>
            <a:r>
              <a:rPr lang="en-US" altLang="zh-CN" sz="2000" dirty="0" err="1">
                <a:solidFill>
                  <a:srgbClr val="C00000"/>
                </a:solidFill>
                <a:latin typeface="Times-Roman" pitchFamily="2" charset="0"/>
              </a:rPr>
              <a:t>p.point</a:t>
            </a:r>
            <a:r>
              <a:rPr lang="en-US" altLang="zh-CN" sz="2000" dirty="0">
                <a:solidFill>
                  <a:srgbClr val="C00000"/>
                </a:solidFill>
                <a:latin typeface="Times-Roman" pitchFamily="2" charset="0"/>
              </a:rPr>
              <a:t>);            //</a:t>
            </a:r>
            <a:r>
              <a:rPr lang="zh-CN" altLang="en-US" sz="2000" dirty="0">
                <a:solidFill>
                  <a:srgbClr val="C00000"/>
                </a:solidFill>
                <a:latin typeface="Times-Roman" pitchFamily="2" charset="0"/>
              </a:rPr>
              <a:t>查询点和</a:t>
            </a:r>
            <a:r>
              <a:rPr lang="en-US" altLang="zh-CN" sz="2000" dirty="0" err="1">
                <a:solidFill>
                  <a:srgbClr val="C00000"/>
                </a:solidFill>
                <a:latin typeface="Times-Roman" pitchFamily="2" charset="0"/>
              </a:rPr>
              <a:t>p.point</a:t>
            </a:r>
            <a:r>
              <a:rPr lang="zh-CN" altLang="en-US" sz="2000" dirty="0">
                <a:solidFill>
                  <a:srgbClr val="C00000"/>
                </a:solidFill>
                <a:latin typeface="Times-Roman" pitchFamily="2" charset="0"/>
              </a:rPr>
              <a:t>距离</a:t>
            </a:r>
            <a:endParaRPr lang="en-US" altLang="zh-CN" sz="2000" dirty="0">
              <a:solidFill>
                <a:srgbClr val="C00000"/>
              </a:solidFill>
              <a:latin typeface="Times-Roman" pitchFamily="2" charset="0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		</a:t>
            </a:r>
            <a:r>
              <a:rPr lang="en-US" altLang="zh-CN" sz="2000" dirty="0" err="1">
                <a:solidFill>
                  <a:srgbClr val="C00000"/>
                </a:solidFill>
                <a:latin typeface="Times-Roman" pitchFamily="2" charset="0"/>
              </a:rPr>
              <a:t>bestDist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 = 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Math.min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(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thisDist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,  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bestDist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);             </a:t>
            </a:r>
          </a:p>
          <a:p>
            <a:endParaRPr lang="en-US" altLang="zh-CN" sz="2000" dirty="0">
              <a:solidFill>
                <a:prstClr val="black"/>
              </a:solidFill>
              <a:latin typeface="Times-Roman" pitchFamily="2" charset="0"/>
            </a:endParaRPr>
          </a:p>
          <a:p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		int cd = 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p.cutDim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;             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		Rectangle 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leftCell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 = </a:t>
            </a:r>
            <a:r>
              <a:rPr lang="en-US" altLang="zh-CN" sz="2000" dirty="0" err="1">
                <a:solidFill>
                  <a:srgbClr val="0070C0"/>
                </a:solidFill>
                <a:latin typeface="Times-Roman" pitchFamily="2" charset="0"/>
              </a:rPr>
              <a:t>cell.leftPart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(cd, 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p.point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);             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		Rectangle 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rightCell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 = </a:t>
            </a:r>
            <a:r>
              <a:rPr lang="en-US" altLang="zh-CN" sz="2000" dirty="0" err="1">
                <a:solidFill>
                  <a:srgbClr val="0070C0"/>
                </a:solidFill>
                <a:latin typeface="Times-Roman" pitchFamily="2" charset="0"/>
              </a:rPr>
              <a:t>cell.rightPart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(cd, 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p.point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);  // right child’s cell             		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		if (</a:t>
            </a:r>
            <a:r>
              <a:rPr lang="en-US" altLang="zh-CN" sz="2000" dirty="0">
                <a:solidFill>
                  <a:srgbClr val="C00000"/>
                </a:solidFill>
                <a:latin typeface="Times-Roman" pitchFamily="2" charset="0"/>
              </a:rPr>
              <a:t>q[cd] &lt; </a:t>
            </a:r>
            <a:r>
              <a:rPr lang="en-US" altLang="zh-CN" sz="2000" dirty="0" err="1">
                <a:solidFill>
                  <a:srgbClr val="C00000"/>
                </a:solidFill>
                <a:latin typeface="Times-Roman" pitchFamily="2" charset="0"/>
              </a:rPr>
              <a:t>p.point</a:t>
            </a:r>
            <a:r>
              <a:rPr lang="en-US" altLang="zh-CN" sz="2000" dirty="0">
                <a:solidFill>
                  <a:srgbClr val="C00000"/>
                </a:solidFill>
                <a:latin typeface="Times-Roman" pitchFamily="2" charset="0"/>
              </a:rPr>
              <a:t>[cd]) {                          // q </a:t>
            </a:r>
            <a:r>
              <a:rPr lang="zh-CN" altLang="en-US" sz="2000" dirty="0">
                <a:solidFill>
                  <a:srgbClr val="C00000"/>
                </a:solidFill>
                <a:latin typeface="Times-Roman" pitchFamily="2" charset="0"/>
              </a:rPr>
              <a:t>距离左分支更近</a:t>
            </a:r>
            <a:r>
              <a:rPr lang="en-US" altLang="zh-CN" sz="2000" dirty="0">
                <a:solidFill>
                  <a:srgbClr val="C00000"/>
                </a:solidFill>
                <a:latin typeface="Times-Roman" pitchFamily="2" charset="0"/>
              </a:rPr>
              <a:t>                 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							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bestDist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 = </a:t>
            </a:r>
            <a:r>
              <a:rPr lang="en-US" altLang="zh-CN" sz="2000" dirty="0" err="1">
                <a:solidFill>
                  <a:srgbClr val="00B050"/>
                </a:solidFill>
                <a:latin typeface="Times-Roman" pitchFamily="2" charset="0"/>
              </a:rPr>
              <a:t>nearNeighbor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(q, 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p.left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, 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leftCell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, 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bestDist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);                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			if (</a:t>
            </a:r>
            <a:r>
              <a:rPr lang="en-US" altLang="zh-CN" sz="2000" dirty="0" err="1">
                <a:solidFill>
                  <a:srgbClr val="C00000"/>
                </a:solidFill>
                <a:latin typeface="Times-Roman" pitchFamily="2" charset="0"/>
              </a:rPr>
              <a:t>rightCell.distanceTo</a:t>
            </a:r>
            <a:r>
              <a:rPr lang="en-US" altLang="zh-CN" sz="2000" dirty="0">
                <a:solidFill>
                  <a:srgbClr val="C00000"/>
                </a:solidFill>
                <a:latin typeface="Times-Roman" pitchFamily="2" charset="0"/>
              </a:rPr>
              <a:t>(q) &lt; </a:t>
            </a:r>
            <a:r>
              <a:rPr lang="en-US" altLang="zh-CN" sz="2000" dirty="0" err="1">
                <a:solidFill>
                  <a:srgbClr val="C00000"/>
                </a:solidFill>
                <a:latin typeface="Times-Roman" pitchFamily="2" charset="0"/>
              </a:rPr>
              <a:t>bestDist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) </a:t>
            </a:r>
            <a:r>
              <a:rPr lang="en-US" altLang="zh-CN" sz="2000" dirty="0">
                <a:solidFill>
                  <a:srgbClr val="C00000"/>
                </a:solidFill>
                <a:latin typeface="Times-Roman" pitchFamily="2" charset="0"/>
              </a:rPr>
              <a:t>{       // worth visiting right?  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                   					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bestDist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 = </a:t>
            </a:r>
            <a:r>
              <a:rPr lang="en-US" altLang="zh-CN" sz="2000" dirty="0" err="1">
                <a:solidFill>
                  <a:srgbClr val="00B050"/>
                </a:solidFill>
                <a:latin typeface="Times-Roman" pitchFamily="2" charset="0"/>
              </a:rPr>
              <a:t>nearNeighbor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(q, 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p.right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, 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rightCell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, 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bestDist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);                 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			}             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		} else {                                            // q </a:t>
            </a:r>
            <a:r>
              <a:rPr lang="zh-CN" altLang="en-US" sz="2000" dirty="0">
                <a:solidFill>
                  <a:prstClr val="black"/>
                </a:solidFill>
                <a:latin typeface="Times-Roman" pitchFamily="2" charset="0"/>
              </a:rPr>
              <a:t>离右分支更近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                 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			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bestDist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 = </a:t>
            </a:r>
            <a:r>
              <a:rPr lang="en-US" altLang="zh-CN" sz="2000" dirty="0" err="1">
                <a:solidFill>
                  <a:srgbClr val="00B050"/>
                </a:solidFill>
                <a:latin typeface="Times-Roman" pitchFamily="2" charset="0"/>
              </a:rPr>
              <a:t>nearNeighbor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(q, 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p.right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, 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rightCell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, 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bestDist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);                 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			if (</a:t>
            </a:r>
            <a:r>
              <a:rPr lang="en-US" altLang="zh-CN" sz="2000" dirty="0" err="1">
                <a:solidFill>
                  <a:srgbClr val="C00000"/>
                </a:solidFill>
                <a:latin typeface="Times-Roman" pitchFamily="2" charset="0"/>
              </a:rPr>
              <a:t>leftCell.distanceTo</a:t>
            </a:r>
            <a:r>
              <a:rPr lang="en-US" altLang="zh-CN" sz="2000" dirty="0">
                <a:solidFill>
                  <a:srgbClr val="C00000"/>
                </a:solidFill>
                <a:latin typeface="Times-Roman" pitchFamily="2" charset="0"/>
              </a:rPr>
              <a:t>(q) &lt; </a:t>
            </a:r>
            <a:r>
              <a:rPr lang="en-US" altLang="zh-CN" sz="2000" dirty="0" err="1">
                <a:solidFill>
                  <a:srgbClr val="C00000"/>
                </a:solidFill>
                <a:latin typeface="Times-Roman" pitchFamily="2" charset="0"/>
              </a:rPr>
              <a:t>bestDist</a:t>
            </a:r>
            <a:r>
              <a:rPr lang="en-US" altLang="zh-CN" sz="2000" dirty="0">
                <a:solidFill>
                  <a:srgbClr val="C00000"/>
                </a:solidFill>
                <a:latin typeface="Times-Roman" pitchFamily="2" charset="0"/>
              </a:rPr>
              <a:t>) {        // worth visiting left?                     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				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bestDist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 = </a:t>
            </a:r>
            <a:r>
              <a:rPr lang="en-US" altLang="zh-CN" sz="2000" dirty="0" err="1">
                <a:solidFill>
                  <a:srgbClr val="00B050"/>
                </a:solidFill>
                <a:latin typeface="Times-Roman" pitchFamily="2" charset="0"/>
              </a:rPr>
              <a:t>nearNeighbor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(q, 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p.left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, 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leftCell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, 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bestDist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);                 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			}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		} 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	}         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	return </a:t>
            </a:r>
            <a:r>
              <a:rPr lang="en-US" altLang="zh-CN" sz="2000" dirty="0" err="1">
                <a:solidFill>
                  <a:prstClr val="black"/>
                </a:solidFill>
                <a:latin typeface="Times-Roman" pitchFamily="2" charset="0"/>
              </a:rPr>
              <a:t>bestDist</a:t>
            </a:r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;     </a:t>
            </a:r>
          </a:p>
          <a:p>
            <a:r>
              <a:rPr lang="en-US" altLang="zh-CN" sz="2000" dirty="0">
                <a:solidFill>
                  <a:prstClr val="black"/>
                </a:solidFill>
                <a:latin typeface="Times-Roman" pitchFamily="2" charset="0"/>
              </a:rPr>
              <a:t>}</a:t>
            </a:r>
            <a:endParaRPr 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683598-B107-044E-87D0-0DC6112232BA}"/>
              </a:ext>
            </a:extLst>
          </p:cNvPr>
          <p:cNvSpPr txBox="1"/>
          <p:nvPr/>
        </p:nvSpPr>
        <p:spPr>
          <a:xfrm>
            <a:off x="4348716" y="6334242"/>
            <a:ext cx="389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Dave</a:t>
            </a:r>
            <a:r>
              <a:rPr lang="zh-CN" altLang="en-US" dirty="0"/>
              <a:t> </a:t>
            </a:r>
            <a:r>
              <a:rPr lang="en-US" altLang="zh-CN" dirty="0"/>
              <a:t>Mount</a:t>
            </a:r>
            <a:r>
              <a:rPr lang="zh-CN" altLang="en-US" dirty="0"/>
              <a:t> </a:t>
            </a:r>
            <a:r>
              <a:rPr lang="en-US" altLang="zh-CN" dirty="0"/>
              <a:t>CMSC 420: Lecture 13 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0AF54B0-B221-2D40-86F4-D6EB776A0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3CE3C3-957E-F74E-837C-8EE50E63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7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926C5D5-7136-894F-A930-6958A1E74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6" y="0"/>
            <a:ext cx="3019647" cy="17751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4DE04E-A38A-D747-848E-C9DB1649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786" y="2565272"/>
            <a:ext cx="3338860" cy="21736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824CA56-C6F4-264B-B4C0-AE25B69580C1}"/>
              </a:ext>
            </a:extLst>
          </p:cNvPr>
          <p:cNvSpPr txBox="1"/>
          <p:nvPr/>
        </p:nvSpPr>
        <p:spPr>
          <a:xfrm>
            <a:off x="911766" y="2087955"/>
            <a:ext cx="2286000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prstClr val="black"/>
                </a:solidFill>
                <a:latin typeface="Times-Roman" pitchFamily="2" charset="0"/>
              </a:rPr>
              <a:t>if (</a:t>
            </a:r>
            <a:r>
              <a:rPr lang="en-US" altLang="zh-CN" sz="1800" dirty="0">
                <a:solidFill>
                  <a:srgbClr val="C00000"/>
                </a:solidFill>
                <a:latin typeface="Times-Roman" pitchFamily="2" charset="0"/>
              </a:rPr>
              <a:t>q[cd] &lt; </a:t>
            </a:r>
            <a:r>
              <a:rPr lang="en-US" altLang="zh-CN" sz="1800" dirty="0" err="1">
                <a:solidFill>
                  <a:srgbClr val="C00000"/>
                </a:solidFill>
                <a:latin typeface="Times-Roman" pitchFamily="2" charset="0"/>
              </a:rPr>
              <a:t>p.point</a:t>
            </a:r>
            <a:r>
              <a:rPr lang="en-US" altLang="zh-CN" sz="1800" dirty="0">
                <a:solidFill>
                  <a:srgbClr val="C00000"/>
                </a:solidFill>
                <a:latin typeface="Times-Roman" pitchFamily="2" charset="0"/>
              </a:rPr>
              <a:t>[cd]) </a:t>
            </a:r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8F7407-1DC9-6741-95C1-CE942B655063}"/>
              </a:ext>
            </a:extLst>
          </p:cNvPr>
          <p:cNvSpPr txBox="1"/>
          <p:nvPr/>
        </p:nvSpPr>
        <p:spPr>
          <a:xfrm>
            <a:off x="2496780" y="5033779"/>
            <a:ext cx="2652219" cy="6463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prstClr val="black"/>
                </a:solidFill>
                <a:latin typeface="Times-Roman" pitchFamily="2" charset="0"/>
              </a:rPr>
              <a:t>if (</a:t>
            </a:r>
            <a:r>
              <a:rPr lang="en-US" altLang="zh-CN" sz="1800" dirty="0" err="1">
                <a:solidFill>
                  <a:srgbClr val="C00000"/>
                </a:solidFill>
                <a:latin typeface="Times-Roman" pitchFamily="2" charset="0"/>
              </a:rPr>
              <a:t>rightCell.distanceTo</a:t>
            </a:r>
            <a:r>
              <a:rPr lang="en-US" altLang="zh-CN" sz="1800" dirty="0">
                <a:solidFill>
                  <a:srgbClr val="C00000"/>
                </a:solidFill>
                <a:latin typeface="Times-Roman" pitchFamily="2" charset="0"/>
              </a:rPr>
              <a:t>(q) &lt; </a:t>
            </a:r>
            <a:r>
              <a:rPr lang="en-US" altLang="zh-CN" sz="1800" dirty="0" err="1">
                <a:solidFill>
                  <a:srgbClr val="C00000"/>
                </a:solidFill>
                <a:latin typeface="Times-Roman" pitchFamily="2" charset="0"/>
              </a:rPr>
              <a:t>bestDist</a:t>
            </a:r>
            <a:r>
              <a:rPr lang="en-US" altLang="zh-CN" sz="1800" dirty="0">
                <a:solidFill>
                  <a:prstClr val="black"/>
                </a:solidFill>
                <a:latin typeface="Times-Roman" pitchFamily="2" charset="0"/>
              </a:rPr>
              <a:t>) </a:t>
            </a:r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AB0995-CA77-5043-8BB4-A8F66F3C6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501" y="4634609"/>
            <a:ext cx="3516151" cy="2173621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929DE88-C205-9048-AA5F-F250E2A9EC4D}"/>
              </a:ext>
            </a:extLst>
          </p:cNvPr>
          <p:cNvCxnSpPr>
            <a:stCxn id="4" idx="2"/>
          </p:cNvCxnSpPr>
          <p:nvPr/>
        </p:nvCxnSpPr>
        <p:spPr>
          <a:xfrm flipH="1">
            <a:off x="1568669" y="1775187"/>
            <a:ext cx="1" cy="312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B5669523-BF65-254F-86E8-6B279510D271}"/>
              </a:ext>
            </a:extLst>
          </p:cNvPr>
          <p:cNvCxnSpPr>
            <a:stCxn id="9" idx="2"/>
            <a:endCxn id="5" idx="1"/>
          </p:cNvCxnSpPr>
          <p:nvPr/>
        </p:nvCxnSpPr>
        <p:spPr>
          <a:xfrm rot="16200000" flipH="1">
            <a:off x="1559879" y="2952174"/>
            <a:ext cx="1194795" cy="205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>
            <a:extLst>
              <a:ext uri="{FF2B5EF4-FFF2-40B4-BE49-F238E27FC236}">
                <a16:creationId xmlns:a16="http://schemas.microsoft.com/office/drawing/2014/main" id="{A0EF7B39-0D88-1A43-A009-56E3DEFCB4C4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3675448" y="4886336"/>
            <a:ext cx="294885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>
            <a:extLst>
              <a:ext uri="{FF2B5EF4-FFF2-40B4-BE49-F238E27FC236}">
                <a16:creationId xmlns:a16="http://schemas.microsoft.com/office/drawing/2014/main" id="{0592C9EB-842B-8945-8A7C-624FF43465F3}"/>
              </a:ext>
            </a:extLst>
          </p:cNvPr>
          <p:cNvCxnSpPr>
            <a:stCxn id="12" idx="2"/>
          </p:cNvCxnSpPr>
          <p:nvPr/>
        </p:nvCxnSpPr>
        <p:spPr>
          <a:xfrm rot="16200000" flipH="1">
            <a:off x="4531177" y="4971823"/>
            <a:ext cx="359183" cy="1775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C531B63-95BC-F541-851D-3C23D38EF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7D9969C-58B1-5742-89A9-DAF5FEAE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9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08C45C8C-B641-6B46-A9EA-455C380496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NN example using </a:t>
            </a:r>
            <a:r>
              <a:rPr lang="en-US" altLang="zh-CN" dirty="0" err="1">
                <a:ea typeface="宋体" panose="02010600030101010101" pitchFamily="2" charset="-122"/>
              </a:rPr>
              <a:t>kD</a:t>
            </a:r>
            <a:r>
              <a:rPr lang="en-US" altLang="zh-CN" dirty="0">
                <a:ea typeface="宋体" panose="02010600030101010101" pitchFamily="2" charset="-122"/>
              </a:rPr>
              <a:t> trees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11CC79F6-A76A-9D44-8C9A-848C053010F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227138"/>
            <a:ext cx="7924800" cy="452755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d=1 (binary search tree)</a:t>
            </a:r>
          </a:p>
        </p:txBody>
      </p:sp>
      <p:sp>
        <p:nvSpPr>
          <p:cNvPr id="118788" name="Line 4">
            <a:extLst>
              <a:ext uri="{FF2B5EF4-FFF2-40B4-BE49-F238E27FC236}">
                <a16:creationId xmlns:a16="http://schemas.microsoft.com/office/drawing/2014/main" id="{FFBF30FC-B68E-9049-AC8B-0F0F1539D5F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895600"/>
            <a:ext cx="594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789" name="Text Box 5">
            <a:extLst>
              <a:ext uri="{FF2B5EF4-FFF2-40B4-BE49-F238E27FC236}">
                <a16:creationId xmlns:a16="http://schemas.microsoft.com/office/drawing/2014/main" id="{1CF48BFF-74D5-E141-8DA8-9FDA390A3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8956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sz="2400"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118790" name="Text Box 6">
            <a:extLst>
              <a:ext uri="{FF2B5EF4-FFF2-40B4-BE49-F238E27FC236}">
                <a16:creationId xmlns:a16="http://schemas.microsoft.com/office/drawing/2014/main" id="{02189304-435D-B64B-B84E-0A147BC28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8956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sz="2400"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337927" name="Line 7">
            <a:extLst>
              <a:ext uri="{FF2B5EF4-FFF2-40B4-BE49-F238E27FC236}">
                <a16:creationId xmlns:a16="http://schemas.microsoft.com/office/drawing/2014/main" id="{A013F14D-0D80-FE4C-853B-71643716849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2514600"/>
            <a:ext cx="0" cy="68580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28" name="Line 8">
            <a:extLst>
              <a:ext uri="{FF2B5EF4-FFF2-40B4-BE49-F238E27FC236}">
                <a16:creationId xmlns:a16="http://schemas.microsoft.com/office/drawing/2014/main" id="{FB567DDE-2A1D-BE46-B34C-9A0E5E10FE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514600"/>
            <a:ext cx="0" cy="68580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29" name="Line 9">
            <a:extLst>
              <a:ext uri="{FF2B5EF4-FFF2-40B4-BE49-F238E27FC236}">
                <a16:creationId xmlns:a16="http://schemas.microsoft.com/office/drawing/2014/main" id="{44B4F9ED-2533-704B-A60A-4890443074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9175" y="2514600"/>
            <a:ext cx="0" cy="68580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30" name="Line 10">
            <a:extLst>
              <a:ext uri="{FF2B5EF4-FFF2-40B4-BE49-F238E27FC236}">
                <a16:creationId xmlns:a16="http://schemas.microsoft.com/office/drawing/2014/main" id="{C1B55857-7525-3040-A64C-3169720354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514600"/>
            <a:ext cx="0" cy="68580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31" name="Line 11">
            <a:extLst>
              <a:ext uri="{FF2B5EF4-FFF2-40B4-BE49-F238E27FC236}">
                <a16:creationId xmlns:a16="http://schemas.microsoft.com/office/drawing/2014/main" id="{029F2B0D-07CB-334D-9399-006D6EDD8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514600"/>
            <a:ext cx="0" cy="68580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32" name="Line 12">
            <a:extLst>
              <a:ext uri="{FF2B5EF4-FFF2-40B4-BE49-F238E27FC236}">
                <a16:creationId xmlns:a16="http://schemas.microsoft.com/office/drawing/2014/main" id="{7A1003DA-4309-0947-A378-D3E56E24D7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514600"/>
            <a:ext cx="0" cy="68580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33" name="Line 13">
            <a:extLst>
              <a:ext uri="{FF2B5EF4-FFF2-40B4-BE49-F238E27FC236}">
                <a16:creationId xmlns:a16="http://schemas.microsoft.com/office/drawing/2014/main" id="{7617DA3D-7DEE-EA4C-A26E-9F2164B5FC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2514600"/>
            <a:ext cx="0" cy="68580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34" name="Rectangle 14">
            <a:extLst>
              <a:ext uri="{FF2B5EF4-FFF2-40B4-BE49-F238E27FC236}">
                <a16:creationId xmlns:a16="http://schemas.microsoft.com/office/drawing/2014/main" id="{07B82B48-5EDB-3344-82D4-BA6CC85BA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025" y="5600700"/>
            <a:ext cx="838200" cy="3048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CN">
                <a:ea typeface="宋体" panose="02010600030101010101" pitchFamily="2" charset="-122"/>
              </a:rPr>
              <a:t>7, 8</a:t>
            </a:r>
          </a:p>
        </p:txBody>
      </p:sp>
      <p:sp>
        <p:nvSpPr>
          <p:cNvPr id="337935" name="Rectangle 15">
            <a:extLst>
              <a:ext uri="{FF2B5EF4-FFF2-40B4-BE49-F238E27FC236}">
                <a16:creationId xmlns:a16="http://schemas.microsoft.com/office/drawing/2014/main" id="{D9A6C82C-CF22-644D-92BE-8A80C29E8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6025" y="5600700"/>
            <a:ext cx="685800" cy="3048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CN">
                <a:ea typeface="宋体" panose="02010600030101010101" pitchFamily="2" charset="-122"/>
              </a:rPr>
              <a:t>10, 12</a:t>
            </a:r>
          </a:p>
        </p:txBody>
      </p:sp>
      <p:sp>
        <p:nvSpPr>
          <p:cNvPr id="337936" name="Rectangle 16">
            <a:extLst>
              <a:ext uri="{FF2B5EF4-FFF2-40B4-BE49-F238E27FC236}">
                <a16:creationId xmlns:a16="http://schemas.microsoft.com/office/drawing/2014/main" id="{952ED68B-412F-6A49-8DA4-2E8D20E30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4225" y="5600700"/>
            <a:ext cx="685800" cy="3048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CN">
                <a:ea typeface="宋体" panose="02010600030101010101" pitchFamily="2" charset="-122"/>
              </a:rPr>
              <a:t>13, 15</a:t>
            </a:r>
          </a:p>
        </p:txBody>
      </p:sp>
      <p:sp>
        <p:nvSpPr>
          <p:cNvPr id="337937" name="Rectangle 17">
            <a:extLst>
              <a:ext uri="{FF2B5EF4-FFF2-40B4-BE49-F238E27FC236}">
                <a16:creationId xmlns:a16="http://schemas.microsoft.com/office/drawing/2014/main" id="{4E217523-22D4-794F-A439-BB4AE949C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825" y="5600700"/>
            <a:ext cx="685800" cy="3048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CN"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337938" name="Line 18">
            <a:extLst>
              <a:ext uri="{FF2B5EF4-FFF2-40B4-BE49-F238E27FC236}">
                <a16:creationId xmlns:a16="http://schemas.microsoft.com/office/drawing/2014/main" id="{6C5F3A09-6CB2-5140-A8D4-D99C06DC1C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6025" y="4229100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39" name="Line 19">
            <a:extLst>
              <a:ext uri="{FF2B5EF4-FFF2-40B4-BE49-F238E27FC236}">
                <a16:creationId xmlns:a16="http://schemas.microsoft.com/office/drawing/2014/main" id="{21FEE42E-C00E-3C44-8DBB-F8F55D041F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46425" y="47625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40" name="Line 20">
            <a:extLst>
              <a:ext uri="{FF2B5EF4-FFF2-40B4-BE49-F238E27FC236}">
                <a16:creationId xmlns:a16="http://schemas.microsoft.com/office/drawing/2014/main" id="{C92EDC19-0EE0-B34E-BB68-D6A99DF8AC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9825" y="47625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41" name="Line 21">
            <a:extLst>
              <a:ext uri="{FF2B5EF4-FFF2-40B4-BE49-F238E27FC236}">
                <a16:creationId xmlns:a16="http://schemas.microsoft.com/office/drawing/2014/main" id="{2D167572-1899-1745-A98E-5E53E62636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2825" y="47625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42" name="Line 22">
            <a:extLst>
              <a:ext uri="{FF2B5EF4-FFF2-40B4-BE49-F238E27FC236}">
                <a16:creationId xmlns:a16="http://schemas.microsoft.com/office/drawing/2014/main" id="{256B761B-2590-034D-A7C4-41C348EECF1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6225" y="47625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43" name="Line 23">
            <a:extLst>
              <a:ext uri="{FF2B5EF4-FFF2-40B4-BE49-F238E27FC236}">
                <a16:creationId xmlns:a16="http://schemas.microsoft.com/office/drawing/2014/main" id="{30D510CC-F8E8-5541-AB4C-BEC5405DAE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8025" y="4229100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44" name="Line 24">
            <a:extLst>
              <a:ext uri="{FF2B5EF4-FFF2-40B4-BE49-F238E27FC236}">
                <a16:creationId xmlns:a16="http://schemas.microsoft.com/office/drawing/2014/main" id="{0C61EEED-7F41-3B43-ADA9-0BEC9259100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94025" y="54483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45" name="Line 25">
            <a:extLst>
              <a:ext uri="{FF2B5EF4-FFF2-40B4-BE49-F238E27FC236}">
                <a16:creationId xmlns:a16="http://schemas.microsoft.com/office/drawing/2014/main" id="{2239E519-BA66-A24B-AA75-A20CD3EDA5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60825" y="54483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46" name="Line 26">
            <a:extLst>
              <a:ext uri="{FF2B5EF4-FFF2-40B4-BE49-F238E27FC236}">
                <a16:creationId xmlns:a16="http://schemas.microsoft.com/office/drawing/2014/main" id="{5528DC17-98E2-CC45-8927-EBF48B78048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2825" y="54483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47" name="Line 27">
            <a:extLst>
              <a:ext uri="{FF2B5EF4-FFF2-40B4-BE49-F238E27FC236}">
                <a16:creationId xmlns:a16="http://schemas.microsoft.com/office/drawing/2014/main" id="{6C863779-CBE3-9846-B097-6B1FC8839E7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37225" y="54483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812" name="Text Box 28">
            <a:extLst>
              <a:ext uri="{FF2B5EF4-FFF2-40B4-BE49-F238E27FC236}">
                <a16:creationId xmlns:a16="http://schemas.microsoft.com/office/drawing/2014/main" id="{05595F9F-4706-AF49-A3DA-6FF3703DF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25" y="31242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118813" name="Text Box 29">
            <a:extLst>
              <a:ext uri="{FF2B5EF4-FFF2-40B4-BE49-F238E27FC236}">
                <a16:creationId xmlns:a16="http://schemas.microsoft.com/office/drawing/2014/main" id="{8C16BC70-BE37-0C4A-8890-536D211B5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363663"/>
            <a:ext cx="228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endParaRPr lang="es-ES" altLang="zh-CN"/>
          </a:p>
        </p:txBody>
      </p:sp>
      <p:sp>
        <p:nvSpPr>
          <p:cNvPr id="118814" name="Text Box 30">
            <a:extLst>
              <a:ext uri="{FF2B5EF4-FFF2-40B4-BE49-F238E27FC236}">
                <a16:creationId xmlns:a16="http://schemas.microsoft.com/office/drawing/2014/main" id="{ADDDBA83-FC81-8244-9F86-C6A55483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30845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/>
            <a:endParaRPr lang="es-ES" altLang="zh-CN"/>
          </a:p>
        </p:txBody>
      </p:sp>
      <p:sp>
        <p:nvSpPr>
          <p:cNvPr id="118815" name="Text Box 31">
            <a:extLst>
              <a:ext uri="{FF2B5EF4-FFF2-40B4-BE49-F238E27FC236}">
                <a16:creationId xmlns:a16="http://schemas.microsoft.com/office/drawing/2014/main" id="{AC69D73B-6D8E-D340-9A94-970DE9601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050" y="30622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/>
            <a:endParaRPr lang="es-ES" altLang="zh-CN"/>
          </a:p>
        </p:txBody>
      </p:sp>
      <p:sp>
        <p:nvSpPr>
          <p:cNvPr id="118816" name="Text Box 32">
            <a:extLst>
              <a:ext uri="{FF2B5EF4-FFF2-40B4-BE49-F238E27FC236}">
                <a16:creationId xmlns:a16="http://schemas.microsoft.com/office/drawing/2014/main" id="{C03CE971-A3F4-B843-9725-D1AADD16C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31242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118817" name="Text Box 33">
            <a:extLst>
              <a:ext uri="{FF2B5EF4-FFF2-40B4-BE49-F238E27FC236}">
                <a16:creationId xmlns:a16="http://schemas.microsoft.com/office/drawing/2014/main" id="{DF701790-86A0-5F41-A21A-1D3EA6E1D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1242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118818" name="Text Box 34">
            <a:extLst>
              <a:ext uri="{FF2B5EF4-FFF2-40B4-BE49-F238E27FC236}">
                <a16:creationId xmlns:a16="http://schemas.microsoft.com/office/drawing/2014/main" id="{FFA671F7-7B00-FE40-8954-3A9903453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31242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118819" name="Text Box 35">
            <a:extLst>
              <a:ext uri="{FF2B5EF4-FFF2-40B4-BE49-F238E27FC236}">
                <a16:creationId xmlns:a16="http://schemas.microsoft.com/office/drawing/2014/main" id="{39E08BF0-F845-3240-A63E-655B8492D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1242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118820" name="Text Box 36">
            <a:extLst>
              <a:ext uri="{FF2B5EF4-FFF2-40B4-BE49-F238E27FC236}">
                <a16:creationId xmlns:a16="http://schemas.microsoft.com/office/drawing/2014/main" id="{6A88B24B-DC3A-3148-A149-E8F38CB01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1242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118821" name="Text Box 37">
            <a:extLst>
              <a:ext uri="{FF2B5EF4-FFF2-40B4-BE49-F238E27FC236}">
                <a16:creationId xmlns:a16="http://schemas.microsoft.com/office/drawing/2014/main" id="{978EBA81-3E69-B54A-8303-C234279B2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31242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337958" name="Oval 38">
            <a:extLst>
              <a:ext uri="{FF2B5EF4-FFF2-40B4-BE49-F238E27FC236}">
                <a16:creationId xmlns:a16="http://schemas.microsoft.com/office/drawing/2014/main" id="{5CE4B3E1-6663-3743-B3AB-663826B3E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5" y="4000500"/>
            <a:ext cx="228600" cy="22860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37959" name="Text Box 39">
            <a:extLst>
              <a:ext uri="{FF2B5EF4-FFF2-40B4-BE49-F238E27FC236}">
                <a16:creationId xmlns:a16="http://schemas.microsoft.com/office/drawing/2014/main" id="{FDA7E102-A884-3143-B23D-F9ABDE177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3848100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b="1">
                <a:ea typeface="宋体" panose="02010600030101010101" pitchFamily="2" charset="-122"/>
              </a:rPr>
              <a:t>13,15,18</a:t>
            </a:r>
          </a:p>
        </p:txBody>
      </p:sp>
      <p:sp>
        <p:nvSpPr>
          <p:cNvPr id="337960" name="Text Box 40">
            <a:extLst>
              <a:ext uri="{FF2B5EF4-FFF2-40B4-BE49-F238E27FC236}">
                <a16:creationId xmlns:a16="http://schemas.microsoft.com/office/drawing/2014/main" id="{16E99DF4-99FB-F147-A4F0-AB8753E54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1625" y="3848100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b="1">
                <a:ea typeface="宋体" panose="02010600030101010101" pitchFamily="2" charset="-122"/>
              </a:rPr>
              <a:t>7,8,10,12</a:t>
            </a:r>
          </a:p>
        </p:txBody>
      </p:sp>
      <p:sp>
        <p:nvSpPr>
          <p:cNvPr id="337961" name="Oval 41">
            <a:extLst>
              <a:ext uri="{FF2B5EF4-FFF2-40B4-BE49-F238E27FC236}">
                <a16:creationId xmlns:a16="http://schemas.microsoft.com/office/drawing/2014/main" id="{19B19034-92C0-F741-B667-D5A3D14DF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2225" y="4495800"/>
            <a:ext cx="228600" cy="22860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37962" name="Oval 42">
            <a:extLst>
              <a:ext uri="{FF2B5EF4-FFF2-40B4-BE49-F238E27FC236}">
                <a16:creationId xmlns:a16="http://schemas.microsoft.com/office/drawing/2014/main" id="{D9CED977-9280-7F47-8D62-B55C7E83F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825" y="5143500"/>
            <a:ext cx="228600" cy="22860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37963" name="Oval 43">
            <a:extLst>
              <a:ext uri="{FF2B5EF4-FFF2-40B4-BE49-F238E27FC236}">
                <a16:creationId xmlns:a16="http://schemas.microsoft.com/office/drawing/2014/main" id="{FE96341C-9689-E446-A39F-729B8FA54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225" y="4533900"/>
            <a:ext cx="228600" cy="22860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37964" name="Oval 44">
            <a:extLst>
              <a:ext uri="{FF2B5EF4-FFF2-40B4-BE49-F238E27FC236}">
                <a16:creationId xmlns:a16="http://schemas.microsoft.com/office/drawing/2014/main" id="{DC7D3CC9-B75C-0743-B6D3-BD4E04771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425" y="5143500"/>
            <a:ext cx="228600" cy="22860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37965" name="Oval 45">
            <a:extLst>
              <a:ext uri="{FF2B5EF4-FFF2-40B4-BE49-F238E27FC236}">
                <a16:creationId xmlns:a16="http://schemas.microsoft.com/office/drawing/2014/main" id="{CF1AF849-2E88-0B40-A375-7CA565A7D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0425" y="5143500"/>
            <a:ext cx="228600" cy="22860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37966" name="Oval 46">
            <a:extLst>
              <a:ext uri="{FF2B5EF4-FFF2-40B4-BE49-F238E27FC236}">
                <a16:creationId xmlns:a16="http://schemas.microsoft.com/office/drawing/2014/main" id="{74E487C7-C8CC-4A4F-98EC-435F8C70C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825" y="5143500"/>
            <a:ext cx="228600" cy="22860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37967" name="Text Box 47">
            <a:extLst>
              <a:ext uri="{FF2B5EF4-FFF2-40B4-BE49-F238E27FC236}">
                <a16:creationId xmlns:a16="http://schemas.microsoft.com/office/drawing/2014/main" id="{C52076FA-371A-4645-800E-FFBB54224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6225" y="46863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b="1"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337968" name="Text Box 48">
            <a:extLst>
              <a:ext uri="{FF2B5EF4-FFF2-40B4-BE49-F238E27FC236}">
                <a16:creationId xmlns:a16="http://schemas.microsoft.com/office/drawing/2014/main" id="{AD2D6C62-5E72-B845-97AE-B7CCD9950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8025" y="46863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b="1">
                <a:ea typeface="宋体" panose="02010600030101010101" pitchFamily="2" charset="-122"/>
              </a:rPr>
              <a:t>13,15</a:t>
            </a:r>
          </a:p>
        </p:txBody>
      </p:sp>
      <p:sp>
        <p:nvSpPr>
          <p:cNvPr id="337969" name="Text Box 49">
            <a:extLst>
              <a:ext uri="{FF2B5EF4-FFF2-40B4-BE49-F238E27FC236}">
                <a16:creationId xmlns:a16="http://schemas.microsoft.com/office/drawing/2014/main" id="{54751B5A-7746-CA4D-93BD-BF45B1AF1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1225" y="47625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b="1">
                <a:ea typeface="宋体" panose="02010600030101010101" pitchFamily="2" charset="-122"/>
              </a:rPr>
              <a:t>10,12</a:t>
            </a:r>
          </a:p>
        </p:txBody>
      </p:sp>
      <p:sp>
        <p:nvSpPr>
          <p:cNvPr id="337970" name="Text Box 50">
            <a:extLst>
              <a:ext uri="{FF2B5EF4-FFF2-40B4-BE49-F238E27FC236}">
                <a16:creationId xmlns:a16="http://schemas.microsoft.com/office/drawing/2014/main" id="{AE55772A-651B-894F-AE33-06E868CB3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5425" y="47625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b="1">
                <a:ea typeface="宋体" panose="02010600030101010101" pitchFamily="2" charset="-122"/>
              </a:rPr>
              <a:t>7,8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5F9935-6736-A84D-9FA0-EC1B7A36F2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707AD5-DD5D-5C4C-8079-5B3BA8A2EB53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772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34" grpId="0" animBg="1"/>
      <p:bldP spid="337935" grpId="0" animBg="1"/>
      <p:bldP spid="337936" grpId="0" animBg="1"/>
      <p:bldP spid="337937" grpId="0" animBg="1"/>
      <p:bldP spid="337958" grpId="0" animBg="1"/>
      <p:bldP spid="337959" grpId="0"/>
      <p:bldP spid="337960" grpId="0"/>
      <p:bldP spid="337961" grpId="0" animBg="1"/>
      <p:bldP spid="337962" grpId="0" animBg="1"/>
      <p:bldP spid="337963" grpId="0" animBg="1"/>
      <p:bldP spid="337964" grpId="0" animBg="1"/>
      <p:bldP spid="337965" grpId="0" animBg="1"/>
      <p:bldP spid="337966" grpId="0" animBg="1"/>
      <p:bldP spid="337967" grpId="0"/>
      <p:bldP spid="337968" grpId="0"/>
      <p:bldP spid="337969" grpId="0"/>
      <p:bldP spid="33797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01C6A253-807F-CB4A-BE8A-477C9B87E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NN example using kD trees (cont’d)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9F5A1169-CC6E-264A-ADD4-752A0532B6B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03338"/>
            <a:ext cx="7924800" cy="452755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d=1 (binary search tree)</a:t>
            </a:r>
          </a:p>
        </p:txBody>
      </p:sp>
      <p:sp>
        <p:nvSpPr>
          <p:cNvPr id="119812" name="Line 4">
            <a:extLst>
              <a:ext uri="{FF2B5EF4-FFF2-40B4-BE49-F238E27FC236}">
                <a16:creationId xmlns:a16="http://schemas.microsoft.com/office/drawing/2014/main" id="{BF0E6C6C-E6BB-224D-BE08-4F303D239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22400" y="2514600"/>
            <a:ext cx="594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13" name="Text Box 5">
            <a:extLst>
              <a:ext uri="{FF2B5EF4-FFF2-40B4-BE49-F238E27FC236}">
                <a16:creationId xmlns:a16="http://schemas.microsoft.com/office/drawing/2014/main" id="{CC545274-F13B-BD4D-8E33-98BBB0AF9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800" y="25146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sz="2400"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119814" name="Text Box 6">
            <a:extLst>
              <a:ext uri="{FF2B5EF4-FFF2-40B4-BE49-F238E27FC236}">
                <a16:creationId xmlns:a16="http://schemas.microsoft.com/office/drawing/2014/main" id="{0F1C86E9-E868-CC48-AD1F-9CBB7D578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1200" y="25146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sz="2400"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119815" name="Line 7">
            <a:extLst>
              <a:ext uri="{FF2B5EF4-FFF2-40B4-BE49-F238E27FC236}">
                <a16:creationId xmlns:a16="http://schemas.microsoft.com/office/drawing/2014/main" id="{1954F2F9-87DB-8347-B485-96920A67BD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8000" y="2133600"/>
            <a:ext cx="0" cy="68580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16" name="Line 8">
            <a:extLst>
              <a:ext uri="{FF2B5EF4-FFF2-40B4-BE49-F238E27FC236}">
                <a16:creationId xmlns:a16="http://schemas.microsoft.com/office/drawing/2014/main" id="{614495F3-2493-8F4B-9E85-5904BE684D5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5400" y="2133600"/>
            <a:ext cx="0" cy="68580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17" name="Line 9">
            <a:extLst>
              <a:ext uri="{FF2B5EF4-FFF2-40B4-BE49-F238E27FC236}">
                <a16:creationId xmlns:a16="http://schemas.microsoft.com/office/drawing/2014/main" id="{0972F05B-7D12-A244-A172-D942D101EC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1375" y="2133600"/>
            <a:ext cx="0" cy="68580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18" name="Line 10">
            <a:extLst>
              <a:ext uri="{FF2B5EF4-FFF2-40B4-BE49-F238E27FC236}">
                <a16:creationId xmlns:a16="http://schemas.microsoft.com/office/drawing/2014/main" id="{1A5F15E6-4D37-774F-9A0C-DB8BF81B75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1000" y="2133600"/>
            <a:ext cx="0" cy="68580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19" name="Line 11">
            <a:extLst>
              <a:ext uri="{FF2B5EF4-FFF2-40B4-BE49-F238E27FC236}">
                <a16:creationId xmlns:a16="http://schemas.microsoft.com/office/drawing/2014/main" id="{30B597A3-D8D5-114B-9BE7-44FD8EFE8A4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0200" y="2133600"/>
            <a:ext cx="0" cy="68580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20" name="Line 12">
            <a:extLst>
              <a:ext uri="{FF2B5EF4-FFF2-40B4-BE49-F238E27FC236}">
                <a16:creationId xmlns:a16="http://schemas.microsoft.com/office/drawing/2014/main" id="{03A908E8-DF61-6440-AF64-538AC2460B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3600" y="2133600"/>
            <a:ext cx="0" cy="68580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21" name="Line 13">
            <a:extLst>
              <a:ext uri="{FF2B5EF4-FFF2-40B4-BE49-F238E27FC236}">
                <a16:creationId xmlns:a16="http://schemas.microsoft.com/office/drawing/2014/main" id="{BA707397-40FC-1D43-ABB8-B1592FE205D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8200" y="2133600"/>
            <a:ext cx="0" cy="68580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22" name="Rectangle 14">
            <a:extLst>
              <a:ext uri="{FF2B5EF4-FFF2-40B4-BE49-F238E27FC236}">
                <a16:creationId xmlns:a16="http://schemas.microsoft.com/office/drawing/2014/main" id="{9D8A862E-3AA3-1A4E-B319-BB97969D6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700" y="5373688"/>
            <a:ext cx="838200" cy="3048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CN">
                <a:ea typeface="宋体" panose="02010600030101010101" pitchFamily="2" charset="-122"/>
              </a:rPr>
              <a:t>7, 8</a:t>
            </a:r>
          </a:p>
        </p:txBody>
      </p:sp>
      <p:sp>
        <p:nvSpPr>
          <p:cNvPr id="119823" name="Rectangle 15">
            <a:extLst>
              <a:ext uri="{FF2B5EF4-FFF2-40B4-BE49-F238E27FC236}">
                <a16:creationId xmlns:a16="http://schemas.microsoft.com/office/drawing/2014/main" id="{DC50BB96-4A14-DA46-9936-610CA6FAA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5373688"/>
            <a:ext cx="685800" cy="3048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CN">
                <a:ea typeface="宋体" panose="02010600030101010101" pitchFamily="2" charset="-122"/>
              </a:rPr>
              <a:t>10, 12</a:t>
            </a:r>
          </a:p>
        </p:txBody>
      </p:sp>
      <p:sp>
        <p:nvSpPr>
          <p:cNvPr id="119824" name="Rectangle 16">
            <a:extLst>
              <a:ext uri="{FF2B5EF4-FFF2-40B4-BE49-F238E27FC236}">
                <a16:creationId xmlns:a16="http://schemas.microsoft.com/office/drawing/2014/main" id="{9EB7E0F1-F4E6-FF4E-81B6-D13AB0A7D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900" y="5373688"/>
            <a:ext cx="685800" cy="3048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CN">
                <a:ea typeface="宋体" panose="02010600030101010101" pitchFamily="2" charset="-122"/>
              </a:rPr>
              <a:t>13, 15</a:t>
            </a:r>
          </a:p>
        </p:txBody>
      </p:sp>
      <p:sp>
        <p:nvSpPr>
          <p:cNvPr id="119825" name="Rectangle 17">
            <a:extLst>
              <a:ext uri="{FF2B5EF4-FFF2-40B4-BE49-F238E27FC236}">
                <a16:creationId xmlns:a16="http://schemas.microsoft.com/office/drawing/2014/main" id="{36DC43DE-9BF3-E54E-86D9-967041C8E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5373688"/>
            <a:ext cx="685800" cy="3048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CN"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119826" name="Line 18">
            <a:extLst>
              <a:ext uri="{FF2B5EF4-FFF2-40B4-BE49-F238E27FC236}">
                <a16:creationId xmlns:a16="http://schemas.microsoft.com/office/drawing/2014/main" id="{91E789DF-1CA1-274E-A4DD-C9C9009226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95700" y="4002088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27" name="Line 19">
            <a:extLst>
              <a:ext uri="{FF2B5EF4-FFF2-40B4-BE49-F238E27FC236}">
                <a16:creationId xmlns:a16="http://schemas.microsoft.com/office/drawing/2014/main" id="{3DEDAC58-C9AF-7B42-810F-B3C01A7A26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86100" y="4535488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28" name="Line 20">
            <a:extLst>
              <a:ext uri="{FF2B5EF4-FFF2-40B4-BE49-F238E27FC236}">
                <a16:creationId xmlns:a16="http://schemas.microsoft.com/office/drawing/2014/main" id="{53EFB19F-A525-944F-94C7-AEE2AAF2DE4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0" y="4535488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29" name="Line 21">
            <a:extLst>
              <a:ext uri="{FF2B5EF4-FFF2-40B4-BE49-F238E27FC236}">
                <a16:creationId xmlns:a16="http://schemas.microsoft.com/office/drawing/2014/main" id="{64F1B20E-F0A6-7A4D-94D1-9948177BCA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2500" y="4535488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30" name="Line 22">
            <a:extLst>
              <a:ext uri="{FF2B5EF4-FFF2-40B4-BE49-F238E27FC236}">
                <a16:creationId xmlns:a16="http://schemas.microsoft.com/office/drawing/2014/main" id="{FCE2370C-B051-5C4E-A154-090C9390320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5900" y="4535488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31" name="Line 23">
            <a:extLst>
              <a:ext uri="{FF2B5EF4-FFF2-40B4-BE49-F238E27FC236}">
                <a16:creationId xmlns:a16="http://schemas.microsoft.com/office/drawing/2014/main" id="{25FE6E2B-CB83-2841-9B90-22A5A96DD1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7700" y="4002088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32" name="Line 24">
            <a:extLst>
              <a:ext uri="{FF2B5EF4-FFF2-40B4-BE49-F238E27FC236}">
                <a16:creationId xmlns:a16="http://schemas.microsoft.com/office/drawing/2014/main" id="{696FEFBD-0207-294E-8D3A-4CE959AC236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33700" y="522128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33" name="Line 25">
            <a:extLst>
              <a:ext uri="{FF2B5EF4-FFF2-40B4-BE49-F238E27FC236}">
                <a16:creationId xmlns:a16="http://schemas.microsoft.com/office/drawing/2014/main" id="{37C68C72-774D-164E-AAB6-EA63317423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0500" y="522128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34" name="Line 26">
            <a:extLst>
              <a:ext uri="{FF2B5EF4-FFF2-40B4-BE49-F238E27FC236}">
                <a16:creationId xmlns:a16="http://schemas.microsoft.com/office/drawing/2014/main" id="{7B7D02D2-599F-094B-A8E4-6D4BC4D2BB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2500" y="522128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35" name="Line 27">
            <a:extLst>
              <a:ext uri="{FF2B5EF4-FFF2-40B4-BE49-F238E27FC236}">
                <a16:creationId xmlns:a16="http://schemas.microsoft.com/office/drawing/2014/main" id="{1F197B8C-C180-0E48-9988-C46B65CF7F7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76900" y="5221288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36" name="Text Box 28">
            <a:extLst>
              <a:ext uri="{FF2B5EF4-FFF2-40B4-BE49-F238E27FC236}">
                <a16:creationId xmlns:a16="http://schemas.microsoft.com/office/drawing/2014/main" id="{92F3827F-ED76-1B4F-95EB-F6CCA0FFC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0325" y="27432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119837" name="Text Box 29">
            <a:extLst>
              <a:ext uri="{FF2B5EF4-FFF2-40B4-BE49-F238E27FC236}">
                <a16:creationId xmlns:a16="http://schemas.microsoft.com/office/drawing/2014/main" id="{31469B35-CFA7-164A-82AF-C2E7AB7F4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363663"/>
            <a:ext cx="228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endParaRPr lang="es-ES" altLang="zh-CN"/>
          </a:p>
        </p:txBody>
      </p:sp>
      <p:sp>
        <p:nvSpPr>
          <p:cNvPr id="119838" name="Text Box 30">
            <a:extLst>
              <a:ext uri="{FF2B5EF4-FFF2-40B4-BE49-F238E27FC236}">
                <a16:creationId xmlns:a16="http://schemas.microsoft.com/office/drawing/2014/main" id="{C65467AB-53B1-714E-ABB1-632C6E0FC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5925" y="27035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/>
            <a:endParaRPr lang="es-ES" altLang="zh-CN"/>
          </a:p>
        </p:txBody>
      </p:sp>
      <p:sp>
        <p:nvSpPr>
          <p:cNvPr id="119839" name="Text Box 31">
            <a:extLst>
              <a:ext uri="{FF2B5EF4-FFF2-40B4-BE49-F238E27FC236}">
                <a16:creationId xmlns:a16="http://schemas.microsoft.com/office/drawing/2014/main" id="{D43DA83C-A4EA-AF43-89AF-28AC5DEF9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0" y="26812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/>
            <a:endParaRPr lang="es-ES" altLang="zh-CN"/>
          </a:p>
        </p:txBody>
      </p:sp>
      <p:sp>
        <p:nvSpPr>
          <p:cNvPr id="119840" name="Text Box 32">
            <a:extLst>
              <a:ext uri="{FF2B5EF4-FFF2-40B4-BE49-F238E27FC236}">
                <a16:creationId xmlns:a16="http://schemas.microsoft.com/office/drawing/2014/main" id="{51DBBD60-F7D7-C54F-BC1F-442F25B6E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27432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119841" name="Text Box 33">
            <a:extLst>
              <a:ext uri="{FF2B5EF4-FFF2-40B4-BE49-F238E27FC236}">
                <a16:creationId xmlns:a16="http://schemas.microsoft.com/office/drawing/2014/main" id="{8196D946-87A1-2348-A738-86D1B5066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000" y="27432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119842" name="Text Box 34">
            <a:extLst>
              <a:ext uri="{FF2B5EF4-FFF2-40B4-BE49-F238E27FC236}">
                <a16:creationId xmlns:a16="http://schemas.microsoft.com/office/drawing/2014/main" id="{65641E58-5A5C-2A4C-8936-AB6086B18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6800" y="27432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119843" name="Text Box 35">
            <a:extLst>
              <a:ext uri="{FF2B5EF4-FFF2-40B4-BE49-F238E27FC236}">
                <a16:creationId xmlns:a16="http://schemas.microsoft.com/office/drawing/2014/main" id="{E1A8E210-99B1-0244-A887-39A06F7A6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6400" y="27432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119844" name="Text Box 36">
            <a:extLst>
              <a:ext uri="{FF2B5EF4-FFF2-40B4-BE49-F238E27FC236}">
                <a16:creationId xmlns:a16="http://schemas.microsoft.com/office/drawing/2014/main" id="{269ADCE6-0B55-D34B-AEB2-C1FC41512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1800" y="27432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119845" name="Text Box 37">
            <a:extLst>
              <a:ext uri="{FF2B5EF4-FFF2-40B4-BE49-F238E27FC236}">
                <a16:creationId xmlns:a16="http://schemas.microsoft.com/office/drawing/2014/main" id="{72923D70-29C1-6B49-B500-CA9852D4D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0" y="27432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119846" name="Oval 38">
            <a:extLst>
              <a:ext uri="{FF2B5EF4-FFF2-40B4-BE49-F238E27FC236}">
                <a16:creationId xmlns:a16="http://schemas.microsoft.com/office/drawing/2014/main" id="{20FDFF11-0558-6945-ACCF-1D08B8EEE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9100" y="3773488"/>
            <a:ext cx="228600" cy="22860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9847" name="Text Box 39">
            <a:extLst>
              <a:ext uri="{FF2B5EF4-FFF2-40B4-BE49-F238E27FC236}">
                <a16:creationId xmlns:a16="http://schemas.microsoft.com/office/drawing/2014/main" id="{66C6FF29-8FB3-4C4E-A116-6C114C05B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300" y="3621088"/>
            <a:ext cx="1143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b="1">
                <a:ea typeface="宋体" panose="02010600030101010101" pitchFamily="2" charset="-122"/>
              </a:rPr>
              <a:t>13,15,18</a:t>
            </a:r>
          </a:p>
        </p:txBody>
      </p:sp>
      <p:sp>
        <p:nvSpPr>
          <p:cNvPr id="119848" name="Text Box 40">
            <a:extLst>
              <a:ext uri="{FF2B5EF4-FFF2-40B4-BE49-F238E27FC236}">
                <a16:creationId xmlns:a16="http://schemas.microsoft.com/office/drawing/2014/main" id="{F1CFC235-A836-0345-9F47-82FC17D64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1300" y="3621088"/>
            <a:ext cx="1143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b="1">
                <a:ea typeface="宋体" panose="02010600030101010101" pitchFamily="2" charset="-122"/>
              </a:rPr>
              <a:t>7,8,10,12</a:t>
            </a:r>
          </a:p>
        </p:txBody>
      </p:sp>
      <p:sp>
        <p:nvSpPr>
          <p:cNvPr id="119849" name="Oval 41">
            <a:extLst>
              <a:ext uri="{FF2B5EF4-FFF2-40B4-BE49-F238E27FC236}">
                <a16:creationId xmlns:a16="http://schemas.microsoft.com/office/drawing/2014/main" id="{0BE0C085-50F9-4741-9A75-B961334C3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1900" y="4268788"/>
            <a:ext cx="228600" cy="22860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9850" name="Oval 42">
            <a:extLst>
              <a:ext uri="{FF2B5EF4-FFF2-40B4-BE49-F238E27FC236}">
                <a16:creationId xmlns:a16="http://schemas.microsoft.com/office/drawing/2014/main" id="{52BE0845-5D53-B74E-B73E-3408085CD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4916488"/>
            <a:ext cx="228600" cy="22860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9851" name="Oval 43">
            <a:extLst>
              <a:ext uri="{FF2B5EF4-FFF2-40B4-BE49-F238E27FC236}">
                <a16:creationId xmlns:a16="http://schemas.microsoft.com/office/drawing/2014/main" id="{EE7E6C0A-E50D-474D-98CC-28106DED7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4306888"/>
            <a:ext cx="228600" cy="22860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9852" name="Oval 44">
            <a:extLst>
              <a:ext uri="{FF2B5EF4-FFF2-40B4-BE49-F238E27FC236}">
                <a16:creationId xmlns:a16="http://schemas.microsoft.com/office/drawing/2014/main" id="{2092C28D-36DE-D548-879E-8D8AE16DE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100" y="4916488"/>
            <a:ext cx="228600" cy="22860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9853" name="Oval 45">
            <a:extLst>
              <a:ext uri="{FF2B5EF4-FFF2-40B4-BE49-F238E27FC236}">
                <a16:creationId xmlns:a16="http://schemas.microsoft.com/office/drawing/2014/main" id="{0E3EE083-9CB6-EE48-9666-C83604561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100" y="4916488"/>
            <a:ext cx="228600" cy="22860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9854" name="Oval 46">
            <a:extLst>
              <a:ext uri="{FF2B5EF4-FFF2-40B4-BE49-F238E27FC236}">
                <a16:creationId xmlns:a16="http://schemas.microsoft.com/office/drawing/2014/main" id="{18EE8D71-795A-E249-B155-53B9C1032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4916488"/>
            <a:ext cx="228600" cy="22860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9855" name="Text Box 47">
            <a:extLst>
              <a:ext uri="{FF2B5EF4-FFF2-40B4-BE49-F238E27FC236}">
                <a16:creationId xmlns:a16="http://schemas.microsoft.com/office/drawing/2014/main" id="{9581E560-2E6D-7A4B-B3C6-FA6656FAB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44592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b="1"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119856" name="Text Box 48">
            <a:extLst>
              <a:ext uri="{FF2B5EF4-FFF2-40B4-BE49-F238E27FC236}">
                <a16:creationId xmlns:a16="http://schemas.microsoft.com/office/drawing/2014/main" id="{C596A109-60F4-2446-BB8F-00267C3FC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700" y="4459288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b="1">
                <a:ea typeface="宋体" panose="02010600030101010101" pitchFamily="2" charset="-122"/>
              </a:rPr>
              <a:t>13,15</a:t>
            </a:r>
          </a:p>
        </p:txBody>
      </p:sp>
      <p:sp>
        <p:nvSpPr>
          <p:cNvPr id="119857" name="Text Box 49">
            <a:extLst>
              <a:ext uri="{FF2B5EF4-FFF2-40B4-BE49-F238E27FC236}">
                <a16:creationId xmlns:a16="http://schemas.microsoft.com/office/drawing/2014/main" id="{1438A58F-B062-504A-A6F8-97530E84C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0900" y="453548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b="1">
                <a:ea typeface="宋体" panose="02010600030101010101" pitchFamily="2" charset="-122"/>
              </a:rPr>
              <a:t>10,12</a:t>
            </a:r>
          </a:p>
        </p:txBody>
      </p:sp>
      <p:sp>
        <p:nvSpPr>
          <p:cNvPr id="119858" name="Text Box 50">
            <a:extLst>
              <a:ext uri="{FF2B5EF4-FFF2-40B4-BE49-F238E27FC236}">
                <a16:creationId xmlns:a16="http://schemas.microsoft.com/office/drawing/2014/main" id="{1F9BEA5C-69DB-A248-BC56-669BD6D0A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53548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b="1">
                <a:ea typeface="宋体" panose="02010600030101010101" pitchFamily="2" charset="-122"/>
              </a:rPr>
              <a:t>7,8</a:t>
            </a:r>
          </a:p>
        </p:txBody>
      </p:sp>
      <p:sp>
        <p:nvSpPr>
          <p:cNvPr id="340019" name="Text Box 51">
            <a:extLst>
              <a:ext uri="{FF2B5EF4-FFF2-40B4-BE49-F238E27FC236}">
                <a16:creationId xmlns:a16="http://schemas.microsoft.com/office/drawing/2014/main" id="{AD308435-4613-FA43-96EF-BEF0FECF1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00" y="3544888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FF6600"/>
                </a:solidFill>
                <a:ea typeface="宋体" panose="02010600030101010101" pitchFamily="2" charset="-122"/>
              </a:rPr>
              <a:t>17</a:t>
            </a:r>
          </a:p>
        </p:txBody>
      </p:sp>
      <p:sp>
        <p:nvSpPr>
          <p:cNvPr id="119860" name="Text Box 52">
            <a:extLst>
              <a:ext uri="{FF2B5EF4-FFF2-40B4-BE49-F238E27FC236}">
                <a16:creationId xmlns:a16="http://schemas.microsoft.com/office/drawing/2014/main" id="{B0515BAE-4A43-FC46-A609-32C0FF649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00" y="3330575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FF6600"/>
                </a:solidFill>
                <a:ea typeface="宋体" panose="02010600030101010101" pitchFamily="2" charset="-122"/>
              </a:rPr>
              <a:t>query</a:t>
            </a:r>
          </a:p>
        </p:txBody>
      </p:sp>
      <p:sp>
        <p:nvSpPr>
          <p:cNvPr id="340021" name="Oval 53">
            <a:extLst>
              <a:ext uri="{FF2B5EF4-FFF2-40B4-BE49-F238E27FC236}">
                <a16:creationId xmlns:a16="http://schemas.microsoft.com/office/drawing/2014/main" id="{B2657E55-7514-C14A-96A2-8D36AB088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200" y="2667000"/>
            <a:ext cx="533400" cy="533400"/>
          </a:xfrm>
          <a:prstGeom prst="ellipse">
            <a:avLst/>
          </a:prstGeom>
          <a:noFill/>
          <a:ln w="38100">
            <a:solidFill>
              <a:srgbClr val="B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40022" name="Oval 54">
            <a:extLst>
              <a:ext uri="{FF2B5EF4-FFF2-40B4-BE49-F238E27FC236}">
                <a16:creationId xmlns:a16="http://schemas.microsoft.com/office/drawing/2014/main" id="{94F697A0-DC24-E849-9380-78E360A96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6200" y="2667000"/>
            <a:ext cx="533400" cy="533400"/>
          </a:xfrm>
          <a:prstGeom prst="ellipse">
            <a:avLst/>
          </a:prstGeom>
          <a:noFill/>
          <a:ln w="38100">
            <a:solidFill>
              <a:srgbClr val="B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9863" name="Text Box 55">
            <a:extLst>
              <a:ext uri="{FF2B5EF4-FFF2-40B4-BE49-F238E27FC236}">
                <a16:creationId xmlns:a16="http://schemas.microsoft.com/office/drawing/2014/main" id="{EC1B2CDC-C241-494F-BDBD-13DD86FBA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0200" y="26670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/>
            <a:endParaRPr lang="es-ES" altLang="zh-CN"/>
          </a:p>
        </p:txBody>
      </p:sp>
      <p:sp>
        <p:nvSpPr>
          <p:cNvPr id="340024" name="Oval 56">
            <a:extLst>
              <a:ext uri="{FF2B5EF4-FFF2-40B4-BE49-F238E27FC236}">
                <a16:creationId xmlns:a16="http://schemas.microsoft.com/office/drawing/2014/main" id="{6C1D3D92-3111-7A4C-9307-F16C64724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400" y="2652713"/>
            <a:ext cx="533400" cy="533400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40025" name="Freeform 57">
            <a:extLst>
              <a:ext uri="{FF2B5EF4-FFF2-40B4-BE49-F238E27FC236}">
                <a16:creationId xmlns:a16="http://schemas.microsoft.com/office/drawing/2014/main" id="{500C1F74-9715-714A-840E-038CE73C5357}"/>
              </a:ext>
            </a:extLst>
          </p:cNvPr>
          <p:cNvSpPr>
            <a:spLocks/>
          </p:cNvSpPr>
          <p:nvPr/>
        </p:nvSpPr>
        <p:spPr bwMode="auto">
          <a:xfrm>
            <a:off x="1473200" y="3455988"/>
            <a:ext cx="4356100" cy="2565400"/>
          </a:xfrm>
          <a:custGeom>
            <a:avLst/>
            <a:gdLst>
              <a:gd name="T0" fmla="*/ 2147483647 w 2744"/>
              <a:gd name="T1" fmla="*/ 2147483647 h 1616"/>
              <a:gd name="T2" fmla="*/ 2147483647 w 2744"/>
              <a:gd name="T3" fmla="*/ 2147483647 h 1616"/>
              <a:gd name="T4" fmla="*/ 2147483647 w 2744"/>
              <a:gd name="T5" fmla="*/ 2147483647 h 1616"/>
              <a:gd name="T6" fmla="*/ 2147483647 w 2744"/>
              <a:gd name="T7" fmla="*/ 2147483647 h 1616"/>
              <a:gd name="T8" fmla="*/ 2147483647 w 2744"/>
              <a:gd name="T9" fmla="*/ 2147483647 h 1616"/>
              <a:gd name="T10" fmla="*/ 2147483647 w 2744"/>
              <a:gd name="T11" fmla="*/ 2147483647 h 1616"/>
              <a:gd name="T12" fmla="*/ 2147483647 w 2744"/>
              <a:gd name="T13" fmla="*/ 2147483647 h 1616"/>
              <a:gd name="T14" fmla="*/ 2147483647 w 2744"/>
              <a:gd name="T15" fmla="*/ 2147483647 h 1616"/>
              <a:gd name="T16" fmla="*/ 2147483647 w 2744"/>
              <a:gd name="T17" fmla="*/ 2147483647 h 161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744"/>
              <a:gd name="T28" fmla="*/ 0 h 1616"/>
              <a:gd name="T29" fmla="*/ 2744 w 2744"/>
              <a:gd name="T30" fmla="*/ 1616 h 161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744" h="1616">
                <a:moveTo>
                  <a:pt x="296" y="1208"/>
                </a:moveTo>
                <a:cubicBezTo>
                  <a:pt x="780" y="756"/>
                  <a:pt x="1264" y="304"/>
                  <a:pt x="1592" y="152"/>
                </a:cubicBezTo>
                <a:cubicBezTo>
                  <a:pt x="1920" y="0"/>
                  <a:pt x="2104" y="208"/>
                  <a:pt x="2264" y="296"/>
                </a:cubicBezTo>
                <a:cubicBezTo>
                  <a:pt x="2424" y="384"/>
                  <a:pt x="2536" y="552"/>
                  <a:pt x="2552" y="680"/>
                </a:cubicBezTo>
                <a:cubicBezTo>
                  <a:pt x="2568" y="808"/>
                  <a:pt x="2384" y="920"/>
                  <a:pt x="2360" y="1064"/>
                </a:cubicBezTo>
                <a:cubicBezTo>
                  <a:pt x="2336" y="1208"/>
                  <a:pt x="2744" y="1472"/>
                  <a:pt x="2408" y="1544"/>
                </a:cubicBezTo>
                <a:cubicBezTo>
                  <a:pt x="2072" y="1616"/>
                  <a:pt x="688" y="1560"/>
                  <a:pt x="344" y="1496"/>
                </a:cubicBezTo>
                <a:cubicBezTo>
                  <a:pt x="0" y="1432"/>
                  <a:pt x="328" y="1216"/>
                  <a:pt x="344" y="1160"/>
                </a:cubicBezTo>
                <a:cubicBezTo>
                  <a:pt x="360" y="1104"/>
                  <a:pt x="416" y="1160"/>
                  <a:pt x="440" y="1160"/>
                </a:cubicBezTo>
              </a:path>
            </a:pathLst>
          </a:custGeom>
          <a:solidFill>
            <a:srgbClr val="969696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0026" name="Text Box 58">
            <a:extLst>
              <a:ext uri="{FF2B5EF4-FFF2-40B4-BE49-F238E27FC236}">
                <a16:creationId xmlns:a16="http://schemas.microsoft.com/office/drawing/2014/main" id="{1ADFE2A0-DF5A-2747-B06E-6D785F9A3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00" y="4764088"/>
            <a:ext cx="182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sz="2400">
                <a:solidFill>
                  <a:srgbClr val="0000CC"/>
                </a:solidFill>
                <a:ea typeface="宋体" panose="02010600030101010101" pitchFamily="2" charset="-122"/>
              </a:rPr>
              <a:t>min dist = 1</a:t>
            </a:r>
          </a:p>
        </p:txBody>
      </p:sp>
      <p:sp>
        <p:nvSpPr>
          <p:cNvPr id="59" name="Text Box 58">
            <a:extLst>
              <a:ext uri="{FF2B5EF4-FFF2-40B4-BE49-F238E27FC236}">
                <a16:creationId xmlns:a16="http://schemas.microsoft.com/office/drawing/2014/main" id="{D4546074-D95D-CC4A-A8E1-5242D4412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6474" y="5351101"/>
            <a:ext cx="195652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1"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rgbClr val="0000CC"/>
                </a:solidFill>
                <a:ea typeface="宋体" panose="02010600030101010101" pitchFamily="2" charset="-122"/>
              </a:rPr>
              <a:t>Min</a:t>
            </a:r>
            <a:r>
              <a:rPr lang="zh-CN" altLang="en-US" sz="2400" dirty="0">
                <a:solidFill>
                  <a:srgbClr val="0000CC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ea typeface="宋体" panose="02010600030101010101" pitchFamily="2" charset="-122"/>
              </a:rPr>
              <a:t>possible </a:t>
            </a:r>
            <a:r>
              <a:rPr lang="en-US" altLang="zh-CN" sz="2400" dirty="0" err="1">
                <a:solidFill>
                  <a:srgbClr val="0000CC"/>
                </a:solidFill>
                <a:ea typeface="宋体" panose="02010600030101010101" pitchFamily="2" charset="-122"/>
              </a:rPr>
              <a:t>dist</a:t>
            </a:r>
            <a:r>
              <a:rPr lang="en-US" altLang="zh-CN" sz="2400" dirty="0">
                <a:solidFill>
                  <a:srgbClr val="0000CC"/>
                </a:solidFill>
                <a:ea typeface="宋体" panose="02010600030101010101" pitchFamily="2" charset="-122"/>
              </a:rPr>
              <a:t> &gt;= 2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D255062-9385-DA4A-8BB7-8B65682B3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707AD5-DD5D-5C4C-8079-5B3BA8A2EB53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670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45 -0.00255 C -0.1066 -0.03287 -0.16875 -0.06296 -0.20973 -0.06366 C -0.2507 -0.06435 -0.27691 -0.01482 -0.29028 -0.00625 " pathEditMode="relative" ptsTypes="aaA">
                                      <p:cBhvr>
                                        <p:cTn id="6" dur="2000" fill="hold"/>
                                        <p:tgtEl>
                                          <p:spTgt spid="3400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028 -0.00625 L -0.21667 0.0622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400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1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67 0.06227 L -0.125 0.1844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400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6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0.18449 L -0.2 0.095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400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019" grpId="0"/>
      <p:bldP spid="340019" grpId="1"/>
      <p:bldP spid="340019" grpId="2"/>
      <p:bldP spid="340019" grpId="3"/>
      <p:bldP spid="340021" grpId="0" animBg="1"/>
      <p:bldP spid="340022" grpId="0" animBg="1"/>
      <p:bldP spid="340024" grpId="0" animBg="1"/>
      <p:bldP spid="340026" grpId="0"/>
      <p:bldP spid="5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C1003CF5-54DA-1B47-8AB5-BFCC67CA40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NN example using kD trees (cont’d)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600931AC-C2BB-7647-B180-F077207F68B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41325" y="1249363"/>
            <a:ext cx="7924800" cy="452755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d=1 (binary search tree)</a:t>
            </a:r>
          </a:p>
        </p:txBody>
      </p:sp>
      <p:sp>
        <p:nvSpPr>
          <p:cNvPr id="120836" name="Line 4">
            <a:extLst>
              <a:ext uri="{FF2B5EF4-FFF2-40B4-BE49-F238E27FC236}">
                <a16:creationId xmlns:a16="http://schemas.microsoft.com/office/drawing/2014/main" id="{8B53BF3D-DE70-D04C-9DB9-3816E11787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5425" y="2501900"/>
            <a:ext cx="594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37" name="Text Box 5">
            <a:extLst>
              <a:ext uri="{FF2B5EF4-FFF2-40B4-BE49-F238E27FC236}">
                <a16:creationId xmlns:a16="http://schemas.microsoft.com/office/drawing/2014/main" id="{8F04EE85-800A-4540-94DF-2C36D1BB7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825" y="25019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sz="2400"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120838" name="Text Box 6">
            <a:extLst>
              <a:ext uri="{FF2B5EF4-FFF2-40B4-BE49-F238E27FC236}">
                <a16:creationId xmlns:a16="http://schemas.microsoft.com/office/drawing/2014/main" id="{8AA94E0C-4F9B-8648-9157-7D427DAEF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4225" y="25019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sz="2400">
                <a:ea typeface="宋体" panose="02010600030101010101" pitchFamily="2" charset="-122"/>
              </a:rPr>
              <a:t>20</a:t>
            </a:r>
          </a:p>
        </p:txBody>
      </p:sp>
      <p:sp>
        <p:nvSpPr>
          <p:cNvPr id="120839" name="Line 7">
            <a:extLst>
              <a:ext uri="{FF2B5EF4-FFF2-40B4-BE49-F238E27FC236}">
                <a16:creationId xmlns:a16="http://schemas.microsoft.com/office/drawing/2014/main" id="{DF778D7D-C827-5646-9CCF-96B49DCC29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1025" y="2120900"/>
            <a:ext cx="0" cy="68580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40" name="Line 8">
            <a:extLst>
              <a:ext uri="{FF2B5EF4-FFF2-40B4-BE49-F238E27FC236}">
                <a16:creationId xmlns:a16="http://schemas.microsoft.com/office/drawing/2014/main" id="{50B348DF-3018-7A44-B614-3364AA86F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8425" y="2120900"/>
            <a:ext cx="0" cy="68580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41" name="Line 9">
            <a:extLst>
              <a:ext uri="{FF2B5EF4-FFF2-40B4-BE49-F238E27FC236}">
                <a16:creationId xmlns:a16="http://schemas.microsoft.com/office/drawing/2014/main" id="{18CC37F2-28D6-E546-A598-80BCA0C055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2120900"/>
            <a:ext cx="0" cy="68580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42" name="Line 10">
            <a:extLst>
              <a:ext uri="{FF2B5EF4-FFF2-40B4-BE49-F238E27FC236}">
                <a16:creationId xmlns:a16="http://schemas.microsoft.com/office/drawing/2014/main" id="{1EAFCB86-F1C8-7C47-AB68-4471F00750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4025" y="2120900"/>
            <a:ext cx="0" cy="68580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43" name="Line 11">
            <a:extLst>
              <a:ext uri="{FF2B5EF4-FFF2-40B4-BE49-F238E27FC236}">
                <a16:creationId xmlns:a16="http://schemas.microsoft.com/office/drawing/2014/main" id="{9DDF509B-6506-0742-8170-DBAFA545D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3225" y="2120900"/>
            <a:ext cx="0" cy="68580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44" name="Line 12">
            <a:extLst>
              <a:ext uri="{FF2B5EF4-FFF2-40B4-BE49-F238E27FC236}">
                <a16:creationId xmlns:a16="http://schemas.microsoft.com/office/drawing/2014/main" id="{A1F7877E-5EFA-FE4A-93C5-49557390630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6625" y="2120900"/>
            <a:ext cx="0" cy="68580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45" name="Line 13">
            <a:extLst>
              <a:ext uri="{FF2B5EF4-FFF2-40B4-BE49-F238E27FC236}">
                <a16:creationId xmlns:a16="http://schemas.microsoft.com/office/drawing/2014/main" id="{07A2238C-E2C3-274C-9426-460888FC7F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1225" y="2120900"/>
            <a:ext cx="0" cy="685800"/>
          </a:xfrm>
          <a:prstGeom prst="line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46" name="Rectangle 14">
            <a:extLst>
              <a:ext uri="{FF2B5EF4-FFF2-40B4-BE49-F238E27FC236}">
                <a16:creationId xmlns:a16="http://schemas.microsoft.com/office/drawing/2014/main" id="{FC9EBA25-7713-C347-B3A3-194979677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025" y="5410200"/>
            <a:ext cx="838200" cy="3048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CN">
                <a:ea typeface="宋体" panose="02010600030101010101" pitchFamily="2" charset="-122"/>
              </a:rPr>
              <a:t>7, 8</a:t>
            </a:r>
          </a:p>
        </p:txBody>
      </p:sp>
      <p:sp>
        <p:nvSpPr>
          <p:cNvPr id="120847" name="Rectangle 15">
            <a:extLst>
              <a:ext uri="{FF2B5EF4-FFF2-40B4-BE49-F238E27FC236}">
                <a16:creationId xmlns:a16="http://schemas.microsoft.com/office/drawing/2014/main" id="{FCA42F94-A7CA-C449-ADFA-F81A6C827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6025" y="5410200"/>
            <a:ext cx="685800" cy="3048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CN">
                <a:ea typeface="宋体" panose="02010600030101010101" pitchFamily="2" charset="-122"/>
              </a:rPr>
              <a:t>10, 12</a:t>
            </a:r>
          </a:p>
        </p:txBody>
      </p:sp>
      <p:sp>
        <p:nvSpPr>
          <p:cNvPr id="120848" name="Rectangle 16">
            <a:extLst>
              <a:ext uri="{FF2B5EF4-FFF2-40B4-BE49-F238E27FC236}">
                <a16:creationId xmlns:a16="http://schemas.microsoft.com/office/drawing/2014/main" id="{2675575A-A8F8-544B-AE25-D53B7E2DB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4225" y="5410200"/>
            <a:ext cx="685800" cy="3048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CN">
                <a:ea typeface="宋体" panose="02010600030101010101" pitchFamily="2" charset="-122"/>
              </a:rPr>
              <a:t>13, 15</a:t>
            </a:r>
          </a:p>
        </p:txBody>
      </p:sp>
      <p:sp>
        <p:nvSpPr>
          <p:cNvPr id="120849" name="Rectangle 17">
            <a:extLst>
              <a:ext uri="{FF2B5EF4-FFF2-40B4-BE49-F238E27FC236}">
                <a16:creationId xmlns:a16="http://schemas.microsoft.com/office/drawing/2014/main" id="{6BF3530D-1E9C-8C4C-A8AB-68B64541F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825" y="5410200"/>
            <a:ext cx="685800" cy="3048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zh-CN"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120850" name="Line 18">
            <a:extLst>
              <a:ext uri="{FF2B5EF4-FFF2-40B4-BE49-F238E27FC236}">
                <a16:creationId xmlns:a16="http://schemas.microsoft.com/office/drawing/2014/main" id="{37F75595-8C17-C54C-BE09-CC2030B923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6025" y="4038600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51" name="Line 19">
            <a:extLst>
              <a:ext uri="{FF2B5EF4-FFF2-40B4-BE49-F238E27FC236}">
                <a16:creationId xmlns:a16="http://schemas.microsoft.com/office/drawing/2014/main" id="{C603F73F-7335-4740-A822-FA9DC373F1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46425" y="45720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52" name="Line 20">
            <a:extLst>
              <a:ext uri="{FF2B5EF4-FFF2-40B4-BE49-F238E27FC236}">
                <a16:creationId xmlns:a16="http://schemas.microsoft.com/office/drawing/2014/main" id="{D13E2F19-5FE2-9F42-8320-DC6DBB441E9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9825" y="45720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53" name="Line 21">
            <a:extLst>
              <a:ext uri="{FF2B5EF4-FFF2-40B4-BE49-F238E27FC236}">
                <a16:creationId xmlns:a16="http://schemas.microsoft.com/office/drawing/2014/main" id="{1F9086A5-858F-AE4C-9960-AB8403B8F6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2825" y="45720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54" name="Line 22">
            <a:extLst>
              <a:ext uri="{FF2B5EF4-FFF2-40B4-BE49-F238E27FC236}">
                <a16:creationId xmlns:a16="http://schemas.microsoft.com/office/drawing/2014/main" id="{8A624C22-90DB-F948-8A1C-9A772065AA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6225" y="45720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55" name="Line 23">
            <a:extLst>
              <a:ext uri="{FF2B5EF4-FFF2-40B4-BE49-F238E27FC236}">
                <a16:creationId xmlns:a16="http://schemas.microsoft.com/office/drawing/2014/main" id="{0C87A774-7FBF-1E4F-9730-4A26C024502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8025" y="4038600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56" name="Line 24">
            <a:extLst>
              <a:ext uri="{FF2B5EF4-FFF2-40B4-BE49-F238E27FC236}">
                <a16:creationId xmlns:a16="http://schemas.microsoft.com/office/drawing/2014/main" id="{6B2319CD-8B21-4B45-B41E-F92AEAD85A1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94025" y="5257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57" name="Line 25">
            <a:extLst>
              <a:ext uri="{FF2B5EF4-FFF2-40B4-BE49-F238E27FC236}">
                <a16:creationId xmlns:a16="http://schemas.microsoft.com/office/drawing/2014/main" id="{2E83E4FF-8727-E540-9D02-37884EC219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60825" y="5257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58" name="Line 26">
            <a:extLst>
              <a:ext uri="{FF2B5EF4-FFF2-40B4-BE49-F238E27FC236}">
                <a16:creationId xmlns:a16="http://schemas.microsoft.com/office/drawing/2014/main" id="{CB4921FD-7082-C540-B71C-64206F7873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2825" y="5257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59" name="Line 27">
            <a:extLst>
              <a:ext uri="{FF2B5EF4-FFF2-40B4-BE49-F238E27FC236}">
                <a16:creationId xmlns:a16="http://schemas.microsoft.com/office/drawing/2014/main" id="{86A89B53-8854-A147-A8C9-645681B4355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37225" y="52578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60" name="Text Box 28">
            <a:extLst>
              <a:ext uri="{FF2B5EF4-FFF2-40B4-BE49-F238E27FC236}">
                <a16:creationId xmlns:a16="http://schemas.microsoft.com/office/drawing/2014/main" id="{EDBC70C5-ED97-464B-9234-41CF876AC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3350" y="27305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120861" name="Text Box 29">
            <a:extLst>
              <a:ext uri="{FF2B5EF4-FFF2-40B4-BE49-F238E27FC236}">
                <a16:creationId xmlns:a16="http://schemas.microsoft.com/office/drawing/2014/main" id="{8C1417CA-CFD1-CE43-AAAD-AC10613FF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363663"/>
            <a:ext cx="228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endParaRPr lang="es-ES" altLang="zh-CN"/>
          </a:p>
        </p:txBody>
      </p:sp>
      <p:sp>
        <p:nvSpPr>
          <p:cNvPr id="120862" name="Text Box 30">
            <a:extLst>
              <a:ext uri="{FF2B5EF4-FFF2-40B4-BE49-F238E27FC236}">
                <a16:creationId xmlns:a16="http://schemas.microsoft.com/office/drawing/2014/main" id="{6831AAB7-4CEE-1246-A0B3-29F427ED0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8950" y="26908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/>
            <a:endParaRPr lang="es-ES" altLang="zh-CN"/>
          </a:p>
        </p:txBody>
      </p:sp>
      <p:sp>
        <p:nvSpPr>
          <p:cNvPr id="120863" name="Text Box 31">
            <a:extLst>
              <a:ext uri="{FF2B5EF4-FFF2-40B4-BE49-F238E27FC236}">
                <a16:creationId xmlns:a16="http://schemas.microsoft.com/office/drawing/2014/main" id="{335C05C9-FCD0-8044-8F19-B2BE36EA1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2275" y="26685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/>
            <a:endParaRPr lang="es-ES" altLang="zh-CN"/>
          </a:p>
        </p:txBody>
      </p:sp>
      <p:sp>
        <p:nvSpPr>
          <p:cNvPr id="120864" name="Text Box 32">
            <a:extLst>
              <a:ext uri="{FF2B5EF4-FFF2-40B4-BE49-F238E27FC236}">
                <a16:creationId xmlns:a16="http://schemas.microsoft.com/office/drawing/2014/main" id="{F5BD5FC2-E92B-C141-B5CB-BDA2C6AF5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27305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120865" name="Text Box 33">
            <a:extLst>
              <a:ext uri="{FF2B5EF4-FFF2-40B4-BE49-F238E27FC236}">
                <a16:creationId xmlns:a16="http://schemas.microsoft.com/office/drawing/2014/main" id="{CD243892-8E25-414C-9DB3-BE05C0D0C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25" y="27305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120866" name="Text Box 34">
            <a:extLst>
              <a:ext uri="{FF2B5EF4-FFF2-40B4-BE49-F238E27FC236}">
                <a16:creationId xmlns:a16="http://schemas.microsoft.com/office/drawing/2014/main" id="{6D4323EE-9D1F-4A40-B8E4-AA0ABB1D8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27305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120867" name="Text Box 35">
            <a:extLst>
              <a:ext uri="{FF2B5EF4-FFF2-40B4-BE49-F238E27FC236}">
                <a16:creationId xmlns:a16="http://schemas.microsoft.com/office/drawing/2014/main" id="{D6123F39-5DB4-5148-A3F1-83FBCAA5B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9425" y="27305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120868" name="Text Box 36">
            <a:extLst>
              <a:ext uri="{FF2B5EF4-FFF2-40B4-BE49-F238E27FC236}">
                <a16:creationId xmlns:a16="http://schemas.microsoft.com/office/drawing/2014/main" id="{61E27554-D5A8-F64C-B12B-1C9F62538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825" y="27305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120869" name="Text Box 37">
            <a:extLst>
              <a:ext uri="{FF2B5EF4-FFF2-40B4-BE49-F238E27FC236}">
                <a16:creationId xmlns:a16="http://schemas.microsoft.com/office/drawing/2014/main" id="{E9274133-CBC3-9943-AF09-8E3197CC5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6025" y="27305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120870" name="Oval 38">
            <a:extLst>
              <a:ext uri="{FF2B5EF4-FFF2-40B4-BE49-F238E27FC236}">
                <a16:creationId xmlns:a16="http://schemas.microsoft.com/office/drawing/2014/main" id="{2513FCF4-61F6-384E-B1F5-0360DA6F9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425" y="3810000"/>
            <a:ext cx="228600" cy="22860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20871" name="Text Box 39">
            <a:extLst>
              <a:ext uri="{FF2B5EF4-FFF2-40B4-BE49-F238E27FC236}">
                <a16:creationId xmlns:a16="http://schemas.microsoft.com/office/drawing/2014/main" id="{4CE8F94C-76D3-0246-BEBA-8314188C9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3657600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b="1">
                <a:ea typeface="宋体" panose="02010600030101010101" pitchFamily="2" charset="-122"/>
              </a:rPr>
              <a:t>13,15,18</a:t>
            </a:r>
          </a:p>
        </p:txBody>
      </p:sp>
      <p:sp>
        <p:nvSpPr>
          <p:cNvPr id="120872" name="Text Box 40">
            <a:extLst>
              <a:ext uri="{FF2B5EF4-FFF2-40B4-BE49-F238E27FC236}">
                <a16:creationId xmlns:a16="http://schemas.microsoft.com/office/drawing/2014/main" id="{2B3ACBCF-0955-8C41-987F-2761ED372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1625" y="3657600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b="1">
                <a:ea typeface="宋体" panose="02010600030101010101" pitchFamily="2" charset="-122"/>
              </a:rPr>
              <a:t>7,8,10,12</a:t>
            </a:r>
          </a:p>
        </p:txBody>
      </p:sp>
      <p:sp>
        <p:nvSpPr>
          <p:cNvPr id="120873" name="Oval 41">
            <a:extLst>
              <a:ext uri="{FF2B5EF4-FFF2-40B4-BE49-F238E27FC236}">
                <a16:creationId xmlns:a16="http://schemas.microsoft.com/office/drawing/2014/main" id="{374BC4E3-E483-5F41-A48A-7597DA1E3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2225" y="4305300"/>
            <a:ext cx="228600" cy="22860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20874" name="Oval 42">
            <a:extLst>
              <a:ext uri="{FF2B5EF4-FFF2-40B4-BE49-F238E27FC236}">
                <a16:creationId xmlns:a16="http://schemas.microsoft.com/office/drawing/2014/main" id="{6C976BCE-D667-874C-9E14-B316B39F3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825" y="4953000"/>
            <a:ext cx="228600" cy="22860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20875" name="Oval 43">
            <a:extLst>
              <a:ext uri="{FF2B5EF4-FFF2-40B4-BE49-F238E27FC236}">
                <a16:creationId xmlns:a16="http://schemas.microsoft.com/office/drawing/2014/main" id="{249F2F05-319C-D94C-8B8C-93A5CAD78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225" y="4343400"/>
            <a:ext cx="228600" cy="22860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20876" name="Oval 44">
            <a:extLst>
              <a:ext uri="{FF2B5EF4-FFF2-40B4-BE49-F238E27FC236}">
                <a16:creationId xmlns:a16="http://schemas.microsoft.com/office/drawing/2014/main" id="{583F0AA8-4336-6B47-B6C3-F1E95B2C1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425" y="4953000"/>
            <a:ext cx="228600" cy="22860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20877" name="Oval 45">
            <a:extLst>
              <a:ext uri="{FF2B5EF4-FFF2-40B4-BE49-F238E27FC236}">
                <a16:creationId xmlns:a16="http://schemas.microsoft.com/office/drawing/2014/main" id="{99DDDFC7-EE99-0748-BFB8-7FAB18122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0425" y="4953000"/>
            <a:ext cx="228600" cy="22860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20878" name="Oval 46">
            <a:extLst>
              <a:ext uri="{FF2B5EF4-FFF2-40B4-BE49-F238E27FC236}">
                <a16:creationId xmlns:a16="http://schemas.microsoft.com/office/drawing/2014/main" id="{26465AB5-1219-174A-9236-37F93A59A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825" y="4953000"/>
            <a:ext cx="228600" cy="228600"/>
          </a:xfrm>
          <a:prstGeom prst="ellipse">
            <a:avLst/>
          </a:prstGeom>
          <a:solidFill>
            <a:srgbClr val="A43700"/>
          </a:solidFill>
          <a:ln w="28575">
            <a:solidFill>
              <a:srgbClr val="6E25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20879" name="Text Box 47">
            <a:extLst>
              <a:ext uri="{FF2B5EF4-FFF2-40B4-BE49-F238E27FC236}">
                <a16:creationId xmlns:a16="http://schemas.microsoft.com/office/drawing/2014/main" id="{FC57BFDB-A0F7-6F4A-8324-522EF4642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6225" y="44958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b="1"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120880" name="Text Box 48">
            <a:extLst>
              <a:ext uri="{FF2B5EF4-FFF2-40B4-BE49-F238E27FC236}">
                <a16:creationId xmlns:a16="http://schemas.microsoft.com/office/drawing/2014/main" id="{7AAD8E6C-E7B8-1941-BBE9-BA2CB7925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8025" y="44958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b="1">
                <a:ea typeface="宋体" panose="02010600030101010101" pitchFamily="2" charset="-122"/>
              </a:rPr>
              <a:t>13,15</a:t>
            </a:r>
          </a:p>
        </p:txBody>
      </p:sp>
      <p:sp>
        <p:nvSpPr>
          <p:cNvPr id="120881" name="Text Box 49">
            <a:extLst>
              <a:ext uri="{FF2B5EF4-FFF2-40B4-BE49-F238E27FC236}">
                <a16:creationId xmlns:a16="http://schemas.microsoft.com/office/drawing/2014/main" id="{9F76BBAC-E568-7C4B-B60B-5FBB5CDED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1225" y="45720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b="1">
                <a:ea typeface="宋体" panose="02010600030101010101" pitchFamily="2" charset="-122"/>
              </a:rPr>
              <a:t>10,12</a:t>
            </a:r>
          </a:p>
        </p:txBody>
      </p:sp>
      <p:sp>
        <p:nvSpPr>
          <p:cNvPr id="120882" name="Text Box 50">
            <a:extLst>
              <a:ext uri="{FF2B5EF4-FFF2-40B4-BE49-F238E27FC236}">
                <a16:creationId xmlns:a16="http://schemas.microsoft.com/office/drawing/2014/main" id="{2524DBB6-51AA-5E42-A1CC-DD600D7BC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5425" y="45720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b="1">
                <a:ea typeface="宋体" panose="02010600030101010101" pitchFamily="2" charset="-122"/>
              </a:rPr>
              <a:t>7,8</a:t>
            </a:r>
          </a:p>
        </p:txBody>
      </p:sp>
      <p:sp>
        <p:nvSpPr>
          <p:cNvPr id="342067" name="Text Box 51">
            <a:extLst>
              <a:ext uri="{FF2B5EF4-FFF2-40B4-BE49-F238E27FC236}">
                <a16:creationId xmlns:a16="http://schemas.microsoft.com/office/drawing/2014/main" id="{19E9904D-A8A5-ED47-90C2-4ED8D94B5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0225" y="35814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FF6600"/>
                </a:solidFill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20884" name="Text Box 52">
            <a:extLst>
              <a:ext uri="{FF2B5EF4-FFF2-40B4-BE49-F238E27FC236}">
                <a16:creationId xmlns:a16="http://schemas.microsoft.com/office/drawing/2014/main" id="{FF40A627-6E02-A64D-90A0-B62EC3872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0225" y="3367088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FF6600"/>
                </a:solidFill>
                <a:ea typeface="宋体" panose="02010600030101010101" pitchFamily="2" charset="-122"/>
              </a:rPr>
              <a:t>query</a:t>
            </a:r>
          </a:p>
        </p:txBody>
      </p:sp>
      <p:sp>
        <p:nvSpPr>
          <p:cNvPr id="342069" name="Oval 53">
            <a:extLst>
              <a:ext uri="{FF2B5EF4-FFF2-40B4-BE49-F238E27FC236}">
                <a16:creationId xmlns:a16="http://schemas.microsoft.com/office/drawing/2014/main" id="{7BE26D84-1DA2-7E4A-9AB0-F0AC030C6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6225" y="2654300"/>
            <a:ext cx="533400" cy="533400"/>
          </a:xfrm>
          <a:prstGeom prst="ellipse">
            <a:avLst/>
          </a:prstGeom>
          <a:noFill/>
          <a:ln w="38100">
            <a:solidFill>
              <a:srgbClr val="B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42070" name="Oval 54">
            <a:extLst>
              <a:ext uri="{FF2B5EF4-FFF2-40B4-BE49-F238E27FC236}">
                <a16:creationId xmlns:a16="http://schemas.microsoft.com/office/drawing/2014/main" id="{71BAEE6E-EB50-AC44-B00D-5373CEC19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2654300"/>
            <a:ext cx="533400" cy="533400"/>
          </a:xfrm>
          <a:prstGeom prst="ellipse">
            <a:avLst/>
          </a:prstGeom>
          <a:noFill/>
          <a:ln w="38100">
            <a:solidFill>
              <a:srgbClr val="B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20887" name="Text Box 55">
            <a:extLst>
              <a:ext uri="{FF2B5EF4-FFF2-40B4-BE49-F238E27FC236}">
                <a16:creationId xmlns:a16="http://schemas.microsoft.com/office/drawing/2014/main" id="{5ABC63D7-3CAB-374B-BF81-A0BEE98B9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3225" y="26543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/>
            <a:endParaRPr lang="es-ES" altLang="zh-CN"/>
          </a:p>
        </p:txBody>
      </p:sp>
      <p:sp>
        <p:nvSpPr>
          <p:cNvPr id="342072" name="Oval 56">
            <a:extLst>
              <a:ext uri="{FF2B5EF4-FFF2-40B4-BE49-F238E27FC236}">
                <a16:creationId xmlns:a16="http://schemas.microsoft.com/office/drawing/2014/main" id="{665D3D77-89E2-944E-88F8-E6ADC28C6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8425" y="2640013"/>
            <a:ext cx="533400" cy="533400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42073" name="Oval 57">
            <a:extLst>
              <a:ext uri="{FF2B5EF4-FFF2-40B4-BE49-F238E27FC236}">
                <a16:creationId xmlns:a16="http://schemas.microsoft.com/office/drawing/2014/main" id="{1A4C01B1-7B03-994B-B4E1-4D89DBA3A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8425" y="2641600"/>
            <a:ext cx="533400" cy="533400"/>
          </a:xfrm>
          <a:prstGeom prst="ellipse">
            <a:avLst/>
          </a:prstGeom>
          <a:noFill/>
          <a:ln w="38100">
            <a:solidFill>
              <a:srgbClr val="B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42074" name="Oval 58">
            <a:extLst>
              <a:ext uri="{FF2B5EF4-FFF2-40B4-BE49-F238E27FC236}">
                <a16:creationId xmlns:a16="http://schemas.microsoft.com/office/drawing/2014/main" id="{BFC3D10D-1395-8A49-AF3F-D5B4550C5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5" y="2654300"/>
            <a:ext cx="533400" cy="533400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42075" name="Freeform 59">
            <a:extLst>
              <a:ext uri="{FF2B5EF4-FFF2-40B4-BE49-F238E27FC236}">
                <a16:creationId xmlns:a16="http://schemas.microsoft.com/office/drawing/2014/main" id="{92D42281-84A6-AE4D-BB92-B433B2F9DD78}"/>
              </a:ext>
            </a:extLst>
          </p:cNvPr>
          <p:cNvSpPr>
            <a:spLocks/>
          </p:cNvSpPr>
          <p:nvPr/>
        </p:nvSpPr>
        <p:spPr bwMode="auto">
          <a:xfrm>
            <a:off x="5318125" y="4508500"/>
            <a:ext cx="1346200" cy="1511300"/>
          </a:xfrm>
          <a:custGeom>
            <a:avLst/>
            <a:gdLst>
              <a:gd name="T0" fmla="*/ 2147483647 w 848"/>
              <a:gd name="T1" fmla="*/ 2147483647 h 952"/>
              <a:gd name="T2" fmla="*/ 2147483647 w 848"/>
              <a:gd name="T3" fmla="*/ 2147483647 h 952"/>
              <a:gd name="T4" fmla="*/ 2147483647 w 848"/>
              <a:gd name="T5" fmla="*/ 2147483647 h 952"/>
              <a:gd name="T6" fmla="*/ 2147483647 w 848"/>
              <a:gd name="T7" fmla="*/ 2147483647 h 952"/>
              <a:gd name="T8" fmla="*/ 2147483647 w 848"/>
              <a:gd name="T9" fmla="*/ 2147483647 h 9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952"/>
              <a:gd name="T17" fmla="*/ 848 w 848"/>
              <a:gd name="T18" fmla="*/ 952 h 95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952">
                <a:moveTo>
                  <a:pt x="24" y="280"/>
                </a:moveTo>
                <a:cubicBezTo>
                  <a:pt x="176" y="140"/>
                  <a:pt x="328" y="0"/>
                  <a:pt x="456" y="88"/>
                </a:cubicBezTo>
                <a:cubicBezTo>
                  <a:pt x="584" y="176"/>
                  <a:pt x="848" y="680"/>
                  <a:pt x="792" y="808"/>
                </a:cubicBezTo>
                <a:cubicBezTo>
                  <a:pt x="736" y="936"/>
                  <a:pt x="240" y="952"/>
                  <a:pt x="120" y="856"/>
                </a:cubicBezTo>
                <a:cubicBezTo>
                  <a:pt x="0" y="760"/>
                  <a:pt x="104" y="304"/>
                  <a:pt x="72" y="232"/>
                </a:cubicBezTo>
              </a:path>
            </a:pathLst>
          </a:custGeom>
          <a:solidFill>
            <a:schemeClr val="bg2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2076" name="Freeform 60">
            <a:extLst>
              <a:ext uri="{FF2B5EF4-FFF2-40B4-BE49-F238E27FC236}">
                <a16:creationId xmlns:a16="http://schemas.microsoft.com/office/drawing/2014/main" id="{1F8C1638-D88A-0547-99E5-0C09396E0C6E}"/>
              </a:ext>
            </a:extLst>
          </p:cNvPr>
          <p:cNvSpPr>
            <a:spLocks/>
          </p:cNvSpPr>
          <p:nvPr/>
        </p:nvSpPr>
        <p:spPr bwMode="auto">
          <a:xfrm>
            <a:off x="2193925" y="3175000"/>
            <a:ext cx="2565400" cy="3035300"/>
          </a:xfrm>
          <a:custGeom>
            <a:avLst/>
            <a:gdLst>
              <a:gd name="T0" fmla="*/ 2147483647 w 1616"/>
              <a:gd name="T1" fmla="*/ 2147483647 h 1912"/>
              <a:gd name="T2" fmla="*/ 2147483647 w 1616"/>
              <a:gd name="T3" fmla="*/ 2147483647 h 1912"/>
              <a:gd name="T4" fmla="*/ 2147483647 w 1616"/>
              <a:gd name="T5" fmla="*/ 2147483647 h 1912"/>
              <a:gd name="T6" fmla="*/ 2147483647 w 1616"/>
              <a:gd name="T7" fmla="*/ 2147483647 h 1912"/>
              <a:gd name="T8" fmla="*/ 2147483647 w 1616"/>
              <a:gd name="T9" fmla="*/ 2147483647 h 1912"/>
              <a:gd name="T10" fmla="*/ 2147483647 w 1616"/>
              <a:gd name="T11" fmla="*/ 2147483647 h 1912"/>
              <a:gd name="T12" fmla="*/ 2147483647 w 1616"/>
              <a:gd name="T13" fmla="*/ 2147483647 h 19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16"/>
              <a:gd name="T22" fmla="*/ 0 h 1912"/>
              <a:gd name="T23" fmla="*/ 1616 w 1616"/>
              <a:gd name="T24" fmla="*/ 1912 h 191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16" h="1912">
                <a:moveTo>
                  <a:pt x="1176" y="208"/>
                </a:moveTo>
                <a:cubicBezTo>
                  <a:pt x="1440" y="0"/>
                  <a:pt x="1600" y="288"/>
                  <a:pt x="1608" y="400"/>
                </a:cubicBezTo>
                <a:cubicBezTo>
                  <a:pt x="1616" y="512"/>
                  <a:pt x="1248" y="712"/>
                  <a:pt x="1224" y="880"/>
                </a:cubicBezTo>
                <a:cubicBezTo>
                  <a:pt x="1200" y="1048"/>
                  <a:pt x="1448" y="1256"/>
                  <a:pt x="1464" y="1408"/>
                </a:cubicBezTo>
                <a:cubicBezTo>
                  <a:pt x="1480" y="1560"/>
                  <a:pt x="1560" y="1752"/>
                  <a:pt x="1320" y="1792"/>
                </a:cubicBezTo>
                <a:cubicBezTo>
                  <a:pt x="1080" y="1832"/>
                  <a:pt x="48" y="1912"/>
                  <a:pt x="24" y="1648"/>
                </a:cubicBezTo>
                <a:cubicBezTo>
                  <a:pt x="0" y="1384"/>
                  <a:pt x="912" y="416"/>
                  <a:pt x="1176" y="208"/>
                </a:cubicBezTo>
                <a:close/>
              </a:path>
            </a:pathLst>
          </a:custGeom>
          <a:solidFill>
            <a:schemeClr val="bg2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2077" name="Text Box 61">
            <a:extLst>
              <a:ext uri="{FF2B5EF4-FFF2-40B4-BE49-F238E27FC236}">
                <a16:creationId xmlns:a16="http://schemas.microsoft.com/office/drawing/2014/main" id="{C8C81FD4-BA47-8E41-B82B-A8B7D027C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0225" y="4800600"/>
            <a:ext cx="182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sz="2400">
                <a:solidFill>
                  <a:srgbClr val="0000CC"/>
                </a:solidFill>
                <a:ea typeface="宋体" panose="02010600030101010101" pitchFamily="2" charset="-122"/>
              </a:rPr>
              <a:t>min dist = 2</a:t>
            </a:r>
          </a:p>
        </p:txBody>
      </p:sp>
      <p:sp>
        <p:nvSpPr>
          <p:cNvPr id="342078" name="Text Box 62">
            <a:extLst>
              <a:ext uri="{FF2B5EF4-FFF2-40B4-BE49-F238E27FC236}">
                <a16:creationId xmlns:a16="http://schemas.microsoft.com/office/drawing/2014/main" id="{D3B5E6C3-1AB0-874E-9120-1546E1D10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0225" y="5029200"/>
            <a:ext cx="182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zh-CN" sz="2400">
                <a:solidFill>
                  <a:srgbClr val="0000CC"/>
                </a:solidFill>
                <a:ea typeface="宋体" panose="02010600030101010101" pitchFamily="2" charset="-122"/>
              </a:rPr>
              <a:t>min dist = 1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B446F2-A1EF-FF48-BBA8-8690A37EDB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707AD5-DD5D-5C4C-8079-5B3BA8A2EB53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10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45 -0.00255 C -0.1066 -0.03287 -0.16875 -0.06296 -0.20973 -0.06366 C -0.2507 -0.06435 -0.27691 -0.01482 -0.29028 -0.00625 " pathEditMode="relative" ptsTypes="aaA">
                                      <p:cBhvr>
                                        <p:cTn id="6" dur="2000" fill="hold"/>
                                        <p:tgtEl>
                                          <p:spTgt spid="342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028 -0.00625 L -0.21667 0.0622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42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1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167 0.08889 L -0.11667 0.195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42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667 0.1956 L -0.19167 0.095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42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67 0.06227 L -0.26667 0.1511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42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444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598 0.17338 C -0.24132 0.14468 -0.21667 0.11597 -0.22292 0.09005 C -0.22917 0.06412 -0.26632 0.04097 -0.30348 0.01782 " pathEditMode="relative" rAng="0" ptsTypes="aaA">
                                      <p:cBhvr>
                                        <p:cTn id="54" dur="2000" fill="hold"/>
                                        <p:tgtEl>
                                          <p:spTgt spid="342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" y="-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67" grpId="0"/>
      <p:bldP spid="342067" grpId="1"/>
      <p:bldP spid="342067" grpId="2"/>
      <p:bldP spid="342067" grpId="3"/>
      <p:bldP spid="342067" grpId="4"/>
      <p:bldP spid="342067" grpId="5"/>
      <p:bldP spid="342069" grpId="0" animBg="1"/>
      <p:bldP spid="342070" grpId="0" animBg="1"/>
      <p:bldP spid="342072" grpId="0" animBg="1"/>
      <p:bldP spid="342073" grpId="0" animBg="1"/>
      <p:bldP spid="342074" grpId="0" animBg="1"/>
      <p:bldP spid="342077" grpId="0"/>
      <p:bldP spid="342077" grpId="1"/>
      <p:bldP spid="342078" grpId="0"/>
      <p:bldP spid="342078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F53C9-D3BD-4949-ABEF-3A92E71C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9395"/>
          </a:xfrm>
        </p:spPr>
        <p:txBody>
          <a:bodyPr/>
          <a:lstStyle/>
          <a:p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911094-9147-804C-A3B3-A9C1804B4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81" y="1716862"/>
            <a:ext cx="3369045" cy="34242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B8B232-06F1-A04A-8018-6F88C2694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26" y="1618658"/>
            <a:ext cx="4357693" cy="37695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FD39C8-7FB9-4043-8966-19776883D54C}"/>
              </a:ext>
            </a:extLst>
          </p:cNvPr>
          <p:cNvSpPr txBox="1"/>
          <p:nvPr/>
        </p:nvSpPr>
        <p:spPr>
          <a:xfrm>
            <a:off x="1329069" y="5388196"/>
            <a:ext cx="124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q=(40,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50)</a:t>
            </a:r>
            <a:endParaRPr lang="en-US" sz="2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1274A2-1F68-A144-94D0-01D8F1A234BD}"/>
              </a:ext>
            </a:extLst>
          </p:cNvPr>
          <p:cNvSpPr txBox="1"/>
          <p:nvPr/>
        </p:nvSpPr>
        <p:spPr>
          <a:xfrm>
            <a:off x="628650" y="5922333"/>
            <a:ext cx="788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the lower child of (70,30) overlaps the ball of radius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bestDist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, we need to inspect this subtree.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E8C7D9-173A-AB45-ADC0-696527D51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76F75D-0AE2-2E4A-B0E3-729C67AF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65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02AF9-3CE3-5940-B23E-7B43D2CB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612095-A5B3-A842-8E3F-86C2E27CD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95" y="1821906"/>
            <a:ext cx="4681214" cy="37163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B2585C-8E4C-0D48-8F62-BCBA2F2EB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29" y="1608864"/>
            <a:ext cx="3417553" cy="33818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B27716-F038-244F-911B-720CE609B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002" y="5121910"/>
            <a:ext cx="3632200" cy="342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B2615B-7EA6-FF49-9A61-0068CABB4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002" y="5585822"/>
            <a:ext cx="2590800" cy="266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435461-6670-684F-979F-16D4FFCCC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993" y="5983739"/>
            <a:ext cx="3009900" cy="330200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C03CFB3-A792-DB48-AEB6-20687030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901FBB7-059A-1B47-93DB-979473C4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9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6F8649-3CF2-254B-BE11-022AE7676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467"/>
            <a:ext cx="4362893" cy="43628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8DFDE4-7A06-CF4B-AE7D-70669098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41812"/>
            <a:ext cx="4449418" cy="38862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8D03D8D-A28D-E74C-8EE3-69CB17AA14AC}"/>
              </a:ext>
            </a:extLst>
          </p:cNvPr>
          <p:cNvSpPr txBox="1"/>
          <p:nvPr/>
        </p:nvSpPr>
        <p:spPr>
          <a:xfrm>
            <a:off x="340241" y="5287546"/>
            <a:ext cx="8888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When we visit (50, 25), we discover that it is even closer.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We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visit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its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both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children.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endParaRPr lang="en-US" altLang="zh-CN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B1BC3D-EC30-E94F-A27E-32C21D14438A}"/>
              </a:ext>
            </a:extLst>
          </p:cNvPr>
          <p:cNvSpPr txBox="1"/>
          <p:nvPr/>
        </p:nvSpPr>
        <p:spPr>
          <a:xfrm>
            <a:off x="340241" y="5816188"/>
            <a:ext cx="8304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When we arrive at (60, 10),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/>
              <a:t>it lies entirely outside of the ball of radius </a:t>
            </a:r>
            <a:r>
              <a:rPr lang="en-US" altLang="zh-CN" dirty="0" err="1"/>
              <a:t>bestDist</a:t>
            </a:r>
            <a:r>
              <a:rPr lang="en-US" altLang="zh-CN" dirty="0"/>
              <a:t>.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A8C04FA-B590-A24B-8C33-3D299CF4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6E38D6-DC19-B94C-BAE1-43AF4D227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84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C93B989-D1E1-5142-AFDA-F36D7A431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6" y="365640"/>
            <a:ext cx="3766414" cy="37066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FDC3E5-7CCD-4A42-AFEE-637B9BF0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877" y="503125"/>
            <a:ext cx="4448446" cy="34316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D5E7B0-1525-0F4C-8334-23A7045ADBF1}"/>
              </a:ext>
            </a:extLst>
          </p:cNvPr>
          <p:cNvSpPr txBox="1"/>
          <p:nvPr/>
        </p:nvSpPr>
        <p:spPr>
          <a:xfrm>
            <a:off x="635294" y="4455221"/>
            <a:ext cx="83040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When we arrive at (60, 10),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000" dirty="0"/>
              <a:t>it lies outside of the ball of radius </a:t>
            </a:r>
            <a:r>
              <a:rPr lang="en-US" altLang="zh-CN" sz="2000" dirty="0" err="1"/>
              <a:t>bestDist</a:t>
            </a:r>
            <a:r>
              <a:rPr lang="en-US" altLang="zh-CN" sz="2000" dirty="0"/>
              <a:t>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3F3580-4C80-E942-AAA4-E68640F8A864}"/>
              </a:ext>
            </a:extLst>
          </p:cNvPr>
          <p:cNvSpPr txBox="1"/>
          <p:nvPr/>
        </p:nvSpPr>
        <p:spPr>
          <a:xfrm>
            <a:off x="635293" y="5015032"/>
            <a:ext cx="79877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We then return from the recursion. </a:t>
            </a:r>
          </a:p>
          <a:p>
            <a:endParaRPr lang="en-US" altLang="zh-CN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On returning to (80, 40) and (70, 80), we see that the cells of their other children lie entirely outside the ball of radius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bestDist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, and so we do not need to visit them. 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A165C60-9C4A-6849-9289-EFEA2900C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1B11A1D-8154-9541-A495-EA669CC1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2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169BFE6-9CDD-6B4F-9129-16CAACCF6400}"/>
              </a:ext>
            </a:extLst>
          </p:cNvPr>
          <p:cNvSpPr txBox="1"/>
          <p:nvPr/>
        </p:nvSpPr>
        <p:spPr>
          <a:xfrm>
            <a:off x="572459" y="4182048"/>
            <a:ext cx="778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On returning to the root at (35,90) we see that its left subtree does overlap the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bestDist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ball, and so we recurse on that subtree.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7D7D52-BC6D-1442-897A-92682F75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6" y="280628"/>
            <a:ext cx="3834662" cy="36812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4DD8B6-46D5-C749-8804-E1636C3A2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571" y="425006"/>
            <a:ext cx="4155009" cy="327512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CF80641-28A9-BC4E-A31D-AFE401570327}"/>
              </a:ext>
            </a:extLst>
          </p:cNvPr>
          <p:cNvSpPr txBox="1"/>
          <p:nvPr/>
        </p:nvSpPr>
        <p:spPr>
          <a:xfrm>
            <a:off x="572458" y="5048523"/>
            <a:ext cx="76890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We continue until arriving at the closest leaf to the query point, namely the right child of (25, 10).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/>
              <a:t>The </a:t>
            </a:r>
            <a:r>
              <a:rPr lang="en-US" altLang="zh-CN" dirty="0" err="1"/>
              <a:t>bestDist</a:t>
            </a:r>
            <a:r>
              <a:rPr lang="en-US" altLang="zh-CN" dirty="0"/>
              <a:t> is again reduced.</a:t>
            </a:r>
          </a:p>
          <a:p>
            <a:endParaRPr lang="en-US" altLang="zh-CN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D46E90-6A1C-E549-9681-EA779FB85CEA}"/>
              </a:ext>
            </a:extLst>
          </p:cNvPr>
          <p:cNvSpPr txBox="1"/>
          <p:nvPr/>
        </p:nvSpPr>
        <p:spPr>
          <a:xfrm>
            <a:off x="572458" y="5940569"/>
            <a:ext cx="7999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All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the remaining cells (shaded in white in the figure) lie outside the nearest-neighbor ball, and so we can terminate the search.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B2A0C24-E225-1743-9005-48D8A1091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E808F8-7B6D-3C4D-84AE-7ADC9D2B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9618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884E8-3604-F54D-A9A0-35F662DA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NN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K-D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A5B2BC-6DED-3F47-82EE-E83C4E39B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 is quite difficult to analyze from the perspective of its worst-case performance.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AFAF2A-2195-EB41-B99F-A82CCE016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2" y="2706429"/>
            <a:ext cx="6739018" cy="32371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C01C37-2C18-3B48-B324-31AB484B754C}"/>
              </a:ext>
            </a:extLst>
          </p:cNvPr>
          <p:cNvSpPr txBox="1"/>
          <p:nvPr/>
        </p:nvSpPr>
        <p:spPr>
          <a:xfrm>
            <a:off x="781493" y="5993408"/>
            <a:ext cx="75810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We may need to visit almost every node of the tree</a:t>
            </a:r>
            <a:r>
              <a:rPr lang="en-US" altLang="zh-CN" sz="2400" dirty="0">
                <a:solidFill>
                  <a:srgbClr val="000000"/>
                </a:solidFill>
                <a:latin typeface="Helvetica" pitchFamily="2" charset="0"/>
              </a:rPr>
              <a:t>.</a:t>
            </a:r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" pitchFamily="2" charset="0"/>
              </a:rPr>
              <a:t>So</a:t>
            </a:r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" pitchFamily="2" charset="0"/>
              </a:rPr>
              <a:t>in</a:t>
            </a:r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" pitchFamily="2" charset="0"/>
              </a:rPr>
              <a:t>worst</a:t>
            </a:r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" pitchFamily="2" charset="0"/>
              </a:rPr>
              <a:t>case,</a:t>
            </a:r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" pitchFamily="2" charset="0"/>
              </a:rPr>
              <a:t>it</a:t>
            </a:r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" pitchFamily="2" charset="0"/>
              </a:rPr>
              <a:t>is</a:t>
            </a:r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" pitchFamily="2" charset="0"/>
              </a:rPr>
              <a:t>O(n).</a:t>
            </a:r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endParaRPr lang="en-US" altLang="zh-CN" sz="24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7ECDEB-CCBF-3B43-8BAB-EAF1DCC6A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CCFF32-56A9-C441-8CCA-AC283271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009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816656-03E4-6E45-A344-FD8808A47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NN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K-D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915F27-6FAD-E248-B571-38F75F2A4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1-NN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</a:p>
          <a:p>
            <a:pPr lvl="1"/>
            <a:r>
              <a:rPr lang="en-US" altLang="zh-CN" dirty="0"/>
              <a:t>Traverse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starting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</a:p>
          <a:p>
            <a:pPr lvl="1"/>
            <a:r>
              <a:rPr lang="en-US" altLang="zh-CN" dirty="0"/>
              <a:t>Maximum</a:t>
            </a:r>
            <a:r>
              <a:rPr lang="zh-CN" altLang="en-US" dirty="0"/>
              <a:t> </a:t>
            </a:r>
            <a:r>
              <a:rPr lang="en-US" altLang="zh-CN" dirty="0"/>
              <a:t>backtrack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traverse</a:t>
            </a:r>
          </a:p>
          <a:p>
            <a:pPr lvl="1"/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altLang="zh-CN" dirty="0"/>
              <a:t>Under some assumptions about the distribution of points, we can get </a:t>
            </a:r>
            <a:r>
              <a:rPr lang="en-US" altLang="zh-CN" dirty="0">
                <a:solidFill>
                  <a:srgbClr val="00B050"/>
                </a:solidFill>
              </a:rPr>
              <a:t>O(</a:t>
            </a:r>
            <a:r>
              <a:rPr lang="en-US" altLang="zh-CN" dirty="0" err="1">
                <a:solidFill>
                  <a:srgbClr val="00B050"/>
                </a:solidFill>
              </a:rPr>
              <a:t>logn</a:t>
            </a:r>
            <a:r>
              <a:rPr lang="en-US" altLang="zh-CN" dirty="0">
                <a:solidFill>
                  <a:srgbClr val="00B050"/>
                </a:solidFill>
              </a:rPr>
              <a:t>) </a:t>
            </a:r>
            <a:r>
              <a:rPr lang="en-US" altLang="zh-CN" dirty="0"/>
              <a:t>but </a:t>
            </a:r>
            <a:r>
              <a:rPr lang="en-US" altLang="zh-CN" dirty="0">
                <a:solidFill>
                  <a:srgbClr val="00B050"/>
                </a:solidFill>
              </a:rPr>
              <a:t>exponential in d</a:t>
            </a:r>
            <a:r>
              <a:rPr lang="en-US" altLang="zh-CN" dirty="0"/>
              <a:t>. 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D04942-D796-E443-8DFF-F7918E537391}"/>
              </a:ext>
            </a:extLst>
          </p:cNvPr>
          <p:cNvSpPr txBox="1"/>
          <p:nvPr/>
        </p:nvSpPr>
        <p:spPr>
          <a:xfrm>
            <a:off x="6581554" y="2243470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O(</a:t>
            </a:r>
            <a:r>
              <a:rPr lang="en-US" altLang="zh-CN" sz="2400" dirty="0" err="1">
                <a:solidFill>
                  <a:srgbClr val="00B050"/>
                </a:solidFill>
              </a:rPr>
              <a:t>logn</a:t>
            </a:r>
            <a:r>
              <a:rPr lang="en-US" altLang="zh-CN" sz="2400" dirty="0">
                <a:solidFill>
                  <a:srgbClr val="00B050"/>
                </a:solidFill>
              </a:rPr>
              <a:t>)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CEAF8A-D6D9-7840-A65B-CB2009A7E78A}"/>
              </a:ext>
            </a:extLst>
          </p:cNvPr>
          <p:cNvSpPr txBox="1"/>
          <p:nvPr/>
        </p:nvSpPr>
        <p:spPr>
          <a:xfrm>
            <a:off x="5760563" y="2661315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O(n)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E0BB01-499B-E945-ACAD-2BE0AE9B3B90}"/>
              </a:ext>
            </a:extLst>
          </p:cNvPr>
          <p:cNvSpPr txBox="1"/>
          <p:nvPr/>
        </p:nvSpPr>
        <p:spPr>
          <a:xfrm>
            <a:off x="3863163" y="3020591"/>
            <a:ext cx="206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O(</a:t>
            </a:r>
            <a:r>
              <a:rPr lang="en-US" altLang="zh-CN" sz="2400" dirty="0" err="1">
                <a:solidFill>
                  <a:srgbClr val="00B050"/>
                </a:solidFill>
              </a:rPr>
              <a:t>logn</a:t>
            </a:r>
            <a:r>
              <a:rPr lang="en-US" altLang="zh-CN" sz="2400" dirty="0">
                <a:solidFill>
                  <a:srgbClr val="00B050"/>
                </a:solidFill>
              </a:rPr>
              <a:t>)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to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O(n)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1F0687B-1730-9E4D-98E1-24C366658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73E1C2-7E70-F644-8540-C26CF91C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43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8CAC4-9ACD-8448-BE3A-196B1D4F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NN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K-D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95D9D9-68EC-E34F-96BD-EA4760E9D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most instances, the typical running time is much closer to </a:t>
            </a:r>
            <a:r>
              <a:rPr lang="en-US" altLang="zh-CN" dirty="0">
                <a:solidFill>
                  <a:srgbClr val="00B050"/>
                </a:solidFill>
              </a:rPr>
              <a:t>O(2</a:t>
            </a:r>
            <a:r>
              <a:rPr lang="en-US" altLang="zh-CN" baseline="30000" dirty="0">
                <a:solidFill>
                  <a:srgbClr val="00B050"/>
                </a:solidFill>
              </a:rPr>
              <a:t>d</a:t>
            </a:r>
            <a:r>
              <a:rPr lang="en-US" altLang="zh-CN" dirty="0">
                <a:solidFill>
                  <a:srgbClr val="00B050"/>
                </a:solidFill>
              </a:rPr>
              <a:t> + log n), </a:t>
            </a:r>
            <a:r>
              <a:rPr lang="en-US" altLang="zh-CN" dirty="0"/>
              <a:t>where </a:t>
            </a:r>
            <a:r>
              <a:rPr lang="en-US" altLang="zh-CN" dirty="0">
                <a:solidFill>
                  <a:srgbClr val="00B050"/>
                </a:solidFill>
              </a:rPr>
              <a:t>d</a:t>
            </a:r>
            <a:r>
              <a:rPr lang="en-US" altLang="zh-CN" dirty="0"/>
              <a:t> is the dimension of the space. </a:t>
            </a:r>
          </a:p>
          <a:p>
            <a:r>
              <a:rPr lang="en-US" altLang="zh-CN" dirty="0"/>
              <a:t>Generally, you expect to visit some set of nodes that are in the neighborhood of the query point (giving rise to the </a:t>
            </a:r>
            <a:r>
              <a:rPr lang="en-US" altLang="zh-CN" dirty="0">
                <a:solidFill>
                  <a:srgbClr val="00B050"/>
                </a:solidFill>
              </a:rPr>
              <a:t>2</a:t>
            </a:r>
            <a:r>
              <a:rPr lang="en-US" altLang="zh-CN" baseline="30000" dirty="0">
                <a:solidFill>
                  <a:srgbClr val="00B050"/>
                </a:solidFill>
              </a:rPr>
              <a:t>d</a:t>
            </a:r>
            <a:r>
              <a:rPr lang="en-US" altLang="zh-CN" dirty="0"/>
              <a:t> term) </a:t>
            </a:r>
          </a:p>
          <a:p>
            <a:r>
              <a:rPr lang="en-US" altLang="zh-CN" dirty="0"/>
              <a:t>Require </a:t>
            </a:r>
            <a:r>
              <a:rPr lang="en-US" altLang="zh-CN" dirty="0">
                <a:solidFill>
                  <a:srgbClr val="00B050"/>
                </a:solidFill>
              </a:rPr>
              <a:t>O(log n) </a:t>
            </a:r>
            <a:r>
              <a:rPr lang="en-US" altLang="zh-CN" dirty="0"/>
              <a:t>time to descend the tree to find these nodes.</a:t>
            </a:r>
          </a:p>
          <a:p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507B1D-BD9F-8E49-AFC8-0D3306092730}"/>
              </a:ext>
            </a:extLst>
          </p:cNvPr>
          <p:cNvSpPr txBox="1"/>
          <p:nvPr/>
        </p:nvSpPr>
        <p:spPr>
          <a:xfrm>
            <a:off x="628650" y="5665568"/>
            <a:ext cx="788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https://</a:t>
            </a:r>
            <a:r>
              <a:rPr lang="en-US" altLang="zh-CN" dirty="0" err="1">
                <a:solidFill>
                  <a:srgbClr val="0070C0"/>
                </a:solidFill>
              </a:rPr>
              <a:t>www.coursera.org</a:t>
            </a:r>
            <a:r>
              <a:rPr lang="en-US" altLang="zh-CN" dirty="0">
                <a:solidFill>
                  <a:srgbClr val="0070C0"/>
                </a:solidFill>
              </a:rPr>
              <a:t>/lecture/ml-clustering-and-retrieval/complexity-of-</a:t>
            </a:r>
            <a:r>
              <a:rPr lang="en-US" altLang="zh-CN" dirty="0" err="1">
                <a:solidFill>
                  <a:srgbClr val="0070C0"/>
                </a:solidFill>
              </a:rPr>
              <a:t>nn</a:t>
            </a:r>
            <a:r>
              <a:rPr lang="en-US" altLang="zh-CN" dirty="0">
                <a:solidFill>
                  <a:srgbClr val="0070C0"/>
                </a:solidFill>
              </a:rPr>
              <a:t>-search-with-</a:t>
            </a:r>
            <a:r>
              <a:rPr lang="en-US" altLang="zh-CN" dirty="0" err="1">
                <a:solidFill>
                  <a:srgbClr val="0070C0"/>
                </a:solidFill>
              </a:rPr>
              <a:t>kd</a:t>
            </a:r>
            <a:r>
              <a:rPr lang="en-US" altLang="zh-CN" dirty="0">
                <a:solidFill>
                  <a:srgbClr val="0070C0"/>
                </a:solidFill>
              </a:rPr>
              <a:t>-trees-</a:t>
            </a:r>
            <a:r>
              <a:rPr lang="en-US" altLang="zh-CN" dirty="0" err="1">
                <a:solidFill>
                  <a:srgbClr val="0070C0"/>
                </a:solidFill>
              </a:rPr>
              <a:t>BkZTg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806CD3-1363-2944-8434-9AE476048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21D968-7CDD-5440-972B-E4040449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48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437E2-77BE-6049-938A-1518E5CC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NN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K-D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04ED1A8-8B82-8C43-8456-81731FAAB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2" t="4459" r="832" b="3323"/>
          <a:stretch/>
        </p:blipFill>
        <p:spPr bwMode="auto">
          <a:xfrm>
            <a:off x="1627735" y="1793869"/>
            <a:ext cx="5665824" cy="375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74ABA3C-0A9D-ED47-B5F6-5BA0FF85BC08}"/>
              </a:ext>
            </a:extLst>
          </p:cNvPr>
          <p:cNvSpPr txBox="1"/>
          <p:nvPr/>
        </p:nvSpPr>
        <p:spPr>
          <a:xfrm>
            <a:off x="595423" y="5658802"/>
            <a:ext cx="85485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Q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uery time exponentially grows as we increase the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number of dimensions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DC19DA-2422-5E4D-91DE-044E40AFB0C5}"/>
              </a:ext>
            </a:extLst>
          </p:cNvPr>
          <p:cNvSpPr txBox="1"/>
          <p:nvPr/>
        </p:nvSpPr>
        <p:spPr>
          <a:xfrm>
            <a:off x="628650" y="6463784"/>
            <a:ext cx="6274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https://</a:t>
            </a:r>
            <a:r>
              <a:rPr lang="en-US" altLang="zh-CN" dirty="0" err="1">
                <a:solidFill>
                  <a:srgbClr val="0070C0"/>
                </a:solidFill>
              </a:rPr>
              <a:t>www.alglib.net</a:t>
            </a:r>
            <a:r>
              <a:rPr lang="en-US" altLang="zh-CN" dirty="0">
                <a:solidFill>
                  <a:srgbClr val="0070C0"/>
                </a:solidFill>
              </a:rPr>
              <a:t>/other/</a:t>
            </a:r>
            <a:r>
              <a:rPr lang="en-US" altLang="zh-CN" dirty="0" err="1">
                <a:solidFill>
                  <a:srgbClr val="0070C0"/>
                </a:solidFill>
              </a:rPr>
              <a:t>nearestneighbors.php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5113D36-4CAE-4A4F-9132-8C2E270E2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69390E-1F55-F345-B70C-308FA9C9A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0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52715" y="615751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57</a:t>
            </a:fld>
            <a:endParaRPr lang="en-US"/>
          </a:p>
        </p:txBody>
      </p:sp>
      <p:pic>
        <p:nvPicPr>
          <p:cNvPr id="7" name="图形 6" descr="3D 眼镜 纯色填充">
            <a:extLst>
              <a:ext uri="{FF2B5EF4-FFF2-40B4-BE49-F238E27FC236}">
                <a16:creationId xmlns:a16="http://schemas.microsoft.com/office/drawing/2014/main" id="{2C6C5BBB-D9A5-FB45-A133-170EE1FBAF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6984" y="26371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151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Content Placeholder 1">
            <a:extLst>
              <a:ext uri="{FF2B5EF4-FFF2-40B4-BE49-F238E27FC236}">
                <a16:creationId xmlns:a16="http://schemas.microsoft.com/office/drawing/2014/main" id="{DF45FF92-83B0-2A46-A788-B8F9F86291D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343900" cy="4530725"/>
          </a:xfrm>
        </p:spPr>
        <p:txBody>
          <a:bodyPr/>
          <a:lstStyle/>
          <a:p>
            <a:pPr marL="566737" indent="-457200">
              <a:lnSpc>
                <a:spcPct val="80000"/>
              </a:lnSpc>
              <a:defRPr/>
            </a:pPr>
            <a:r>
              <a:rPr lang="en-US" sz="2600" dirty="0"/>
              <a:t>Can find the </a:t>
            </a:r>
            <a:r>
              <a:rPr lang="en-US" sz="2600" i="1" dirty="0"/>
              <a:t>k</a:t>
            </a:r>
            <a:r>
              <a:rPr lang="en-US" sz="2600" dirty="0"/>
              <a:t>-nearest neighbors to a query by maintaining the </a:t>
            </a:r>
            <a:r>
              <a:rPr lang="en-US" sz="2600" b="1" dirty="0">
                <a:solidFill>
                  <a:srgbClr val="549E39"/>
                </a:solidFill>
              </a:rPr>
              <a:t>k current bests instead of just one</a:t>
            </a:r>
            <a:r>
              <a:rPr lang="en-US" sz="2600" dirty="0"/>
              <a:t>. </a:t>
            </a:r>
          </a:p>
          <a:p>
            <a:pPr marL="566737" indent="-457200">
              <a:lnSpc>
                <a:spcPct val="80000"/>
              </a:lnSpc>
              <a:defRPr/>
            </a:pPr>
            <a:endParaRPr lang="en-US" sz="2600" dirty="0"/>
          </a:p>
          <a:p>
            <a:pPr marL="566737" indent="-457200">
              <a:lnSpc>
                <a:spcPct val="80000"/>
              </a:lnSpc>
              <a:defRPr/>
            </a:pPr>
            <a:r>
              <a:rPr lang="en-US" sz="2600" dirty="0"/>
              <a:t>Branches are only eliminated when they </a:t>
            </a:r>
            <a:r>
              <a:rPr lang="en-US" sz="2600" dirty="0">
                <a:solidFill>
                  <a:srgbClr val="549E39"/>
                </a:solidFill>
              </a:rPr>
              <a:t>can't have points closer than any of the k current bests</a:t>
            </a:r>
            <a:r>
              <a:rPr lang="en-US" sz="2600" dirty="0"/>
              <a:t>.</a:t>
            </a:r>
          </a:p>
          <a:p>
            <a:pPr marL="566737" indent="-457200">
              <a:lnSpc>
                <a:spcPct val="80000"/>
              </a:lnSpc>
              <a:defRPr/>
            </a:pPr>
            <a:endParaRPr lang="en-US" sz="2600" dirty="0"/>
          </a:p>
          <a:p>
            <a:pPr marL="566737" indent="-457200">
              <a:lnSpc>
                <a:spcPct val="80000"/>
              </a:lnSpc>
              <a:defRPr/>
            </a:pPr>
            <a:r>
              <a:rPr lang="en-US" altLang="zh-CN" sz="2600" dirty="0"/>
              <a:t>The</a:t>
            </a:r>
            <a:r>
              <a:rPr lang="zh-CN" altLang="en-US" sz="2600" dirty="0"/>
              <a:t> </a:t>
            </a:r>
            <a:r>
              <a:rPr lang="en-US" altLang="zh-CN" sz="2600" dirty="0"/>
              <a:t>complexity</a:t>
            </a:r>
            <a:r>
              <a:rPr lang="zh-CN" altLang="en-US" sz="2600" dirty="0"/>
              <a:t> </a:t>
            </a:r>
            <a:r>
              <a:rPr lang="en-US" altLang="zh-CN" sz="2600" dirty="0"/>
              <a:t>is</a:t>
            </a:r>
            <a:r>
              <a:rPr lang="zh-CN" altLang="en-US" sz="2600" dirty="0"/>
              <a:t> </a:t>
            </a:r>
            <a:r>
              <a:rPr lang="en-US" altLang="zh-CN" sz="2600" dirty="0">
                <a:solidFill>
                  <a:srgbClr val="00B050"/>
                </a:solidFill>
              </a:rPr>
              <a:t>O(k</a:t>
            </a:r>
            <a:r>
              <a:rPr lang="zh-CN" altLang="en-US" sz="2600" dirty="0">
                <a:solidFill>
                  <a:srgbClr val="00B050"/>
                </a:solidFill>
              </a:rPr>
              <a:t> </a:t>
            </a:r>
            <a:r>
              <a:rPr lang="en-US" altLang="zh-CN" sz="2600" dirty="0">
                <a:solidFill>
                  <a:srgbClr val="00B050"/>
                </a:solidFill>
              </a:rPr>
              <a:t>(2</a:t>
            </a:r>
            <a:r>
              <a:rPr lang="en-US" altLang="zh-CN" sz="2600" baseline="30000" dirty="0">
                <a:solidFill>
                  <a:srgbClr val="00B050"/>
                </a:solidFill>
              </a:rPr>
              <a:t>d</a:t>
            </a:r>
            <a:r>
              <a:rPr lang="en-US" altLang="zh-CN" sz="2600" dirty="0">
                <a:solidFill>
                  <a:srgbClr val="00B050"/>
                </a:solidFill>
              </a:rPr>
              <a:t>+logn))</a:t>
            </a:r>
            <a:r>
              <a:rPr lang="zh-CN" altLang="en-US" sz="2600" dirty="0">
                <a:solidFill>
                  <a:srgbClr val="00B050"/>
                </a:solidFill>
              </a:rPr>
              <a:t> </a:t>
            </a:r>
            <a:r>
              <a:rPr lang="en-US" altLang="zh-CN" sz="2600" dirty="0"/>
              <a:t>which is not suitable when </a:t>
            </a:r>
            <a:r>
              <a:rPr lang="en-US" altLang="zh-CN" sz="2600" dirty="0">
                <a:solidFill>
                  <a:srgbClr val="00B050"/>
                </a:solidFill>
              </a:rPr>
              <a:t>d</a:t>
            </a:r>
            <a:r>
              <a:rPr lang="zh-CN" altLang="en-US" sz="2600" dirty="0"/>
              <a:t> </a:t>
            </a:r>
            <a:r>
              <a:rPr lang="en-US" altLang="zh-CN" sz="2600" dirty="0"/>
              <a:t>is large. It is </a:t>
            </a:r>
            <a:r>
              <a:rPr lang="en-US" altLang="zh-CN" sz="2600" dirty="0">
                <a:solidFill>
                  <a:srgbClr val="00B050"/>
                </a:solidFill>
              </a:rPr>
              <a:t>O(k</a:t>
            </a:r>
            <a:r>
              <a:rPr lang="zh-CN" altLang="en-US" sz="2600" dirty="0">
                <a:solidFill>
                  <a:srgbClr val="00B050"/>
                </a:solidFill>
              </a:rPr>
              <a:t> </a:t>
            </a:r>
            <a:r>
              <a:rPr lang="en-US" altLang="zh-CN" sz="2600" dirty="0" err="1">
                <a:solidFill>
                  <a:srgbClr val="00B050"/>
                </a:solidFill>
              </a:rPr>
              <a:t>logn</a:t>
            </a:r>
            <a:r>
              <a:rPr lang="en-US" altLang="zh-CN" sz="2600" dirty="0">
                <a:solidFill>
                  <a:srgbClr val="00B050"/>
                </a:solidFill>
              </a:rPr>
              <a:t>)</a:t>
            </a:r>
            <a:r>
              <a:rPr lang="zh-CN" altLang="en-US" sz="2600" dirty="0">
                <a:solidFill>
                  <a:srgbClr val="00B050"/>
                </a:solidFill>
              </a:rPr>
              <a:t> </a:t>
            </a:r>
            <a:r>
              <a:rPr lang="en-US" altLang="zh-CN" sz="2600" dirty="0"/>
              <a:t>when </a:t>
            </a:r>
            <a:r>
              <a:rPr lang="en-US" altLang="zh-CN" sz="2600" dirty="0">
                <a:solidFill>
                  <a:srgbClr val="00B050"/>
                </a:solidFill>
              </a:rPr>
              <a:t>d</a:t>
            </a:r>
            <a:r>
              <a:rPr lang="en-US" altLang="zh-CN" sz="2600" dirty="0"/>
              <a:t> is a considered as a constant. </a:t>
            </a:r>
          </a:p>
          <a:p>
            <a:pPr marL="566737" indent="-457200">
              <a:lnSpc>
                <a:spcPct val="80000"/>
              </a:lnSpc>
              <a:defRPr/>
            </a:pPr>
            <a:endParaRPr lang="en-US" sz="2600" dirty="0"/>
          </a:p>
          <a:p>
            <a:pPr marL="566737" indent="-457200">
              <a:lnSpc>
                <a:spcPct val="80000"/>
              </a:lnSpc>
              <a:defRPr/>
            </a:pPr>
            <a:r>
              <a:rPr lang="en-US" altLang="zh-CN" sz="2600" dirty="0"/>
              <a:t>Note</a:t>
            </a:r>
            <a:r>
              <a:rPr lang="zh-CN" altLang="en-US" sz="2600" dirty="0"/>
              <a:t> </a:t>
            </a:r>
            <a:r>
              <a:rPr lang="en-US" altLang="zh-CN" sz="2600" dirty="0"/>
              <a:t>that</a:t>
            </a:r>
            <a:r>
              <a:rPr lang="zh-CN" altLang="en-US" sz="2600" dirty="0"/>
              <a:t> </a:t>
            </a:r>
            <a:r>
              <a:rPr lang="en-US" altLang="zh-CN" sz="2600" dirty="0"/>
              <a:t>the</a:t>
            </a:r>
            <a:r>
              <a:rPr lang="zh-CN" altLang="en-US" sz="2600" dirty="0"/>
              <a:t> </a:t>
            </a:r>
            <a:r>
              <a:rPr lang="en-US" altLang="zh-CN" sz="2600" dirty="0"/>
              <a:t>region</a:t>
            </a:r>
            <a:r>
              <a:rPr lang="zh-CN" altLang="en-US" sz="2600" dirty="0"/>
              <a:t> </a:t>
            </a:r>
            <a:r>
              <a:rPr lang="en-US" altLang="zh-CN" sz="2600" dirty="0"/>
              <a:t>query</a:t>
            </a:r>
            <a:r>
              <a:rPr lang="zh-CN" altLang="en-US" sz="2600" dirty="0"/>
              <a:t> </a:t>
            </a:r>
            <a:r>
              <a:rPr lang="en-US" altLang="zh-CN" sz="2600" dirty="0"/>
              <a:t>has</a:t>
            </a:r>
            <a:r>
              <a:rPr lang="zh-CN" altLang="en-US" sz="2600" dirty="0"/>
              <a:t> </a:t>
            </a:r>
            <a:r>
              <a:rPr lang="en-US" altLang="zh-CN" sz="2600" dirty="0"/>
              <a:t>complexity</a:t>
            </a:r>
            <a:r>
              <a:rPr lang="zh-CN" altLang="en-US" sz="2600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O(n</a:t>
            </a:r>
            <a:r>
              <a:rPr lang="en-US" altLang="zh-CN" baseline="30000" dirty="0">
                <a:solidFill>
                  <a:srgbClr val="00B050"/>
                </a:solidFill>
              </a:rPr>
              <a:t>1-1/d</a:t>
            </a:r>
            <a:r>
              <a:rPr lang="en-US" altLang="zh-CN" dirty="0">
                <a:solidFill>
                  <a:srgbClr val="00B050"/>
                </a:solidFill>
              </a:rPr>
              <a:t>+ k)</a:t>
            </a:r>
            <a:r>
              <a:rPr lang="zh-CN" altLang="en-US" dirty="0"/>
              <a:t>，</a:t>
            </a:r>
            <a:endParaRPr lang="en-US" sz="2600" dirty="0"/>
          </a:p>
        </p:txBody>
      </p:sp>
      <p:sp>
        <p:nvSpPr>
          <p:cNvPr id="254980" name="Rectangle 4">
            <a:extLst>
              <a:ext uri="{FF2B5EF4-FFF2-40B4-BE49-F238E27FC236}">
                <a16:creationId xmlns:a16="http://schemas.microsoft.com/office/drawing/2014/main" id="{7292599F-AB82-6C45-AFB5-AF0DE6D71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575" y="239713"/>
            <a:ext cx="5991225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200" kern="0" dirty="0">
                <a:solidFill>
                  <a:srgbClr val="006633"/>
                </a:solidFill>
                <a:latin typeface="Garamond"/>
                <a:ea typeface="+mj-ea"/>
                <a:cs typeface="+mj-cs"/>
              </a:rPr>
              <a:t>K-Nearest Neighbor Search</a:t>
            </a:r>
            <a:endParaRPr lang="en-US" sz="4400" dirty="0">
              <a:latin typeface="Arial" charset="0"/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F261BDD-30BD-5141-9BCC-019649E80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2687C0-AE86-BC40-806E-5403F3D1E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>
            <a:extLst>
              <a:ext uri="{FF2B5EF4-FFF2-40B4-BE49-F238E27FC236}">
                <a16:creationId xmlns:a16="http://schemas.microsoft.com/office/drawing/2014/main" id="{F77A3BF8-16B1-2641-8137-E14F25CD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KD variations - PCP Trees </a:t>
            </a:r>
          </a:p>
        </p:txBody>
      </p:sp>
      <p:sp>
        <p:nvSpPr>
          <p:cNvPr id="119811" name="Content Placeholder 5">
            <a:extLst>
              <a:ext uri="{FF2B5EF4-FFF2-40B4-BE49-F238E27FC236}">
                <a16:creationId xmlns:a16="http://schemas.microsoft.com/office/drawing/2014/main" id="{4F34E5B7-F9D7-8441-94FD-DF826C731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30725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Splits can be in directions other than x and y.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Divide points perpendicular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800" dirty="0"/>
              <a:t>    to the axis with widest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800" dirty="0"/>
              <a:t>    spread.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Principal Component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800" dirty="0"/>
              <a:t>   Partitioning (PCP)</a:t>
            </a:r>
          </a:p>
          <a:p>
            <a:pPr>
              <a:defRPr/>
            </a:pPr>
            <a:endParaRPr lang="en-US" sz="2800" dirty="0"/>
          </a:p>
        </p:txBody>
      </p:sp>
      <p:pic>
        <p:nvPicPr>
          <p:cNvPr id="121860" name="Picture 3">
            <a:extLst>
              <a:ext uri="{FF2B5EF4-FFF2-40B4-BE49-F238E27FC236}">
                <a16:creationId xmlns:a16="http://schemas.microsoft.com/office/drawing/2014/main" id="{87D69D28-493D-E740-A507-0AF01A5D7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2209800"/>
            <a:ext cx="3606800" cy="363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49DC4E8-357E-6444-923D-BC6FE8F7E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0FC67D-4330-6C45-BDF5-E9F1DB9C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1">
            <a:extLst>
              <a:ext uri="{FF2B5EF4-FFF2-40B4-BE49-F238E27FC236}">
                <a16:creationId xmlns:a16="http://schemas.microsoft.com/office/drawing/2014/main" id="{98486D5E-0C58-414B-9CFF-D7EEAC70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878" y="1982279"/>
            <a:ext cx="7656512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ea typeface="宋体" panose="02010600030101010101" pitchFamily="2" charset="-122"/>
              </a:rPr>
              <a:t>Construction</a:t>
            </a:r>
            <a:r>
              <a:rPr lang="en-US" altLang="zh-CN" sz="2600" dirty="0">
                <a:ea typeface="宋体" panose="02010600030101010101" pitchFamily="2" charset="-122"/>
                <a:sym typeface="Wingdings" pitchFamily="2" charset="2"/>
              </a:rPr>
              <a:t> </a:t>
            </a:r>
            <a:r>
              <a:rPr lang="en-US" altLang="zh-CN" sz="26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itchFamily="2" charset="2"/>
              </a:rPr>
              <a:t>O(</a:t>
            </a:r>
            <a:r>
              <a:rPr lang="en-US" altLang="zh-CN" sz="2600" i="1" dirty="0" err="1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itchFamily="2" charset="2"/>
              </a:rPr>
              <a:t>dnlogn</a:t>
            </a:r>
            <a:r>
              <a:rPr lang="en-US" altLang="zh-CN" sz="26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itchFamily="2" charset="2"/>
              </a:rPr>
              <a:t>)</a:t>
            </a:r>
            <a:endParaRPr lang="en-US" altLang="zh-CN" sz="2600" dirty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Sort points in each dimension: 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</a:t>
            </a:r>
            <a:r>
              <a:rPr lang="en-US" altLang="zh-CN" sz="2400" i="1" dirty="0" err="1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dnlogn</a:t>
            </a:r>
            <a:r>
              <a:rPr lang="en-US" altLang="zh-CN" sz="2400" i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400" dirty="0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Determine splitting line (median finding): 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</a:t>
            </a:r>
            <a:r>
              <a:rPr lang="en-US" altLang="zh-CN" sz="2400" i="1" dirty="0" err="1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dn</a:t>
            </a:r>
            <a:r>
              <a:rPr lang="en-US" altLang="zh-CN" sz="2400" i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2164" name="Rectangle 1">
            <a:extLst>
              <a:ext uri="{FF2B5EF4-FFF2-40B4-BE49-F238E27FC236}">
                <a16:creationId xmlns:a16="http://schemas.microsoft.com/office/drawing/2014/main" id="{58C79B07-5502-C74F-820C-6A47DA844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878" y="3481665"/>
            <a:ext cx="7656512" cy="219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ea typeface="宋体" panose="02010600030101010101" pitchFamily="2" charset="-122"/>
              </a:rPr>
              <a:t>Space requirements: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KD tree: 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</a:t>
            </a:r>
            <a:r>
              <a:rPr lang="en-US" altLang="zh-CN" sz="2400" i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00B050"/>
                </a:solidFill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6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6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ea typeface="宋体" panose="02010600030101010101" pitchFamily="2" charset="-122"/>
              </a:rPr>
              <a:t>Region</a:t>
            </a:r>
            <a:r>
              <a:rPr lang="zh-CN" altLang="en-US" sz="2600" dirty="0"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ea typeface="宋体" panose="02010600030101010101" pitchFamily="2" charset="-122"/>
              </a:rPr>
              <a:t>query requirements: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KD tree: 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</a:t>
            </a:r>
            <a:r>
              <a:rPr lang="en-US" altLang="zh-CN" sz="2400" i="1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aseline="300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i="1" baseline="300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400" baseline="300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i="1" baseline="300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2400" i="1" baseline="30000" dirty="0" err="1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i="1" dirty="0" err="1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+k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922322-B6F1-3A4D-930F-D69C70BF4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3140" y="5207811"/>
            <a:ext cx="2513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</a:t>
            </a:r>
            <a:r>
              <a:rPr lang="en-US" altLang="zh-CN" i="1" dirty="0" err="1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n+k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as d increases!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41ACDA-18D2-F244-AC06-C478BB10831A}"/>
              </a:ext>
            </a:extLst>
          </p:cNvPr>
          <p:cNvCxnSpPr/>
          <p:nvPr/>
        </p:nvCxnSpPr>
        <p:spPr>
          <a:xfrm>
            <a:off x="4705171" y="5392754"/>
            <a:ext cx="1046162" cy="1905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C70454-F122-5B40-9CE4-48AB26455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193DC5-7305-9E4C-B568-AA954E7B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6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250B9E-67F4-544D-9F77-2E109505D498}"/>
              </a:ext>
            </a:extLst>
          </p:cNvPr>
          <p:cNvSpPr txBox="1"/>
          <p:nvPr/>
        </p:nvSpPr>
        <p:spPr>
          <a:xfrm>
            <a:off x="3611427" y="546645"/>
            <a:ext cx="1754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K-D</a:t>
            </a:r>
            <a:r>
              <a:rPr lang="zh-CN" altLang="en-US" sz="3600" dirty="0"/>
              <a:t> </a:t>
            </a:r>
            <a:r>
              <a:rPr lang="en-US" altLang="zh-CN" sz="3600" dirty="0"/>
              <a:t>Tree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>
            <a:extLst>
              <a:ext uri="{FF2B5EF4-FFF2-40B4-BE49-F238E27FC236}">
                <a16:creationId xmlns:a16="http://schemas.microsoft.com/office/drawing/2014/main" id="{D3DE0D94-78D9-C642-B2BF-1705A715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KD variations - PCP Trees </a:t>
            </a:r>
          </a:p>
        </p:txBody>
      </p:sp>
      <p:pic>
        <p:nvPicPr>
          <p:cNvPr id="122883" name="Picture 2">
            <a:extLst>
              <a:ext uri="{FF2B5EF4-FFF2-40B4-BE49-F238E27FC236}">
                <a16:creationId xmlns:a16="http://schemas.microsoft.com/office/drawing/2014/main" id="{54472308-53AD-B440-8558-726CDCD992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300" y="1417638"/>
            <a:ext cx="7410450" cy="4067175"/>
          </a:xfrm>
          <a:noFill/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6795A03-BECE-4D41-90FA-223CD7CA9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E71C0E-C323-DE4C-9AA9-6966A788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>
            <a:extLst>
              <a:ext uri="{FF2B5EF4-FFF2-40B4-BE49-F238E27FC236}">
                <a16:creationId xmlns:a16="http://schemas.microsoft.com/office/drawing/2014/main" id="{05080942-FF68-A741-8DA1-38748B34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42875"/>
            <a:ext cx="78867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“Curse” of dimensionality</a:t>
            </a:r>
          </a:p>
        </p:txBody>
      </p:sp>
      <p:sp>
        <p:nvSpPr>
          <p:cNvPr id="122883" name="Content Placeholder 2">
            <a:extLst>
              <a:ext uri="{FF2B5EF4-FFF2-40B4-BE49-F238E27FC236}">
                <a16:creationId xmlns:a16="http://schemas.microsoft.com/office/drawing/2014/main" id="{94E9F902-9964-9842-B50E-FB3396857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8100"/>
            <a:ext cx="8229600" cy="4530725"/>
          </a:xfrm>
        </p:spPr>
        <p:txBody>
          <a:bodyPr/>
          <a:lstStyle/>
          <a:p>
            <a:pPr>
              <a:defRPr/>
            </a:pPr>
            <a:r>
              <a:rPr lang="en-US" sz="2600" dirty="0"/>
              <a:t>KD-trees are not suitable for efficiently finding the nearest neighbor in high dimensional spaces.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2600" dirty="0">
              <a:solidFill>
                <a:srgbClr val="FFC000"/>
              </a:solidFill>
            </a:endParaRPr>
          </a:p>
          <a:p>
            <a:pPr>
              <a:defRPr/>
            </a:pPr>
            <a:endParaRPr lang="en-US" sz="2600" dirty="0">
              <a:solidFill>
                <a:srgbClr val="00B050"/>
              </a:solidFill>
            </a:endParaRPr>
          </a:p>
          <a:p>
            <a:pPr>
              <a:defRPr/>
            </a:pPr>
            <a:r>
              <a:rPr lang="en-US" sz="2600" dirty="0">
                <a:solidFill>
                  <a:srgbClr val="00B050"/>
                </a:solidFill>
              </a:rPr>
              <a:t>Approximate Nearest-Neighbor (ANN)</a:t>
            </a:r>
          </a:p>
          <a:p>
            <a:pPr marL="990600" lvl="1" indent="-533400">
              <a:defRPr/>
            </a:pPr>
            <a:r>
              <a:rPr lang="en-US" sz="2400" dirty="0"/>
              <a:t>Examine only the </a:t>
            </a:r>
            <a:r>
              <a:rPr lang="en-US" sz="2400" dirty="0">
                <a:solidFill>
                  <a:srgbClr val="00B050"/>
                </a:solidFill>
              </a:rPr>
              <a:t>N closest bins </a:t>
            </a:r>
            <a:r>
              <a:rPr lang="en-US" sz="2400" dirty="0"/>
              <a:t>of the </a:t>
            </a:r>
            <a:r>
              <a:rPr lang="en-US" sz="2400" dirty="0" err="1"/>
              <a:t>kD</a:t>
            </a:r>
            <a:r>
              <a:rPr lang="en-US" sz="2400" dirty="0"/>
              <a:t>-tree</a:t>
            </a:r>
          </a:p>
          <a:p>
            <a:pPr marL="990600" lvl="1" indent="-533400">
              <a:defRPr/>
            </a:pPr>
            <a:r>
              <a:rPr lang="en-US" sz="2400" dirty="0"/>
              <a:t>Use a </a:t>
            </a:r>
            <a:r>
              <a:rPr lang="en-US" altLang="zh-CN" dirty="0"/>
              <a:t>priority queue</a:t>
            </a:r>
            <a:r>
              <a:rPr lang="en-US" sz="2400" dirty="0"/>
              <a:t> to identify bins in order by their distance from query.</a:t>
            </a:r>
            <a:endParaRPr lang="en-US" sz="2400" b="1" dirty="0"/>
          </a:p>
          <a:p>
            <a:pPr marL="990600" lvl="1" indent="-533400">
              <a:defRPr/>
            </a:pPr>
            <a:r>
              <a:rPr lang="en-US" dirty="0"/>
              <a:t>Return nearest-neighbors with high probability (e.g., 95%).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87338-92F5-E644-9841-DF07CA5DC9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2604CAC-EE4E-5C4C-973A-B42485BFB80B}" type="slidenum">
              <a:rPr lang="en-US" altLang="en-US">
                <a:latin typeface="Garamond" panose="02020404030301010803" pitchFamily="18" charset="0"/>
              </a:rPr>
              <a:pPr eaLnBrk="1" hangingPunct="1"/>
              <a:t>61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23909" name="TextBox 1">
            <a:extLst>
              <a:ext uri="{FF2B5EF4-FFF2-40B4-BE49-F238E27FC236}">
                <a16:creationId xmlns:a16="http://schemas.microsoft.com/office/drawing/2014/main" id="{244B74D2-2728-1246-8B79-51A3EA9AC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" y="5581502"/>
            <a:ext cx="822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 dirty="0">
                <a:ea typeface="宋体" panose="02010600030101010101" pitchFamily="2" charset="-122"/>
              </a:rPr>
              <a:t>J. </a:t>
            </a:r>
            <a:r>
              <a:rPr lang="en-US" altLang="zh-CN" sz="1600" dirty="0" err="1">
                <a:ea typeface="宋体" panose="02010600030101010101" pitchFamily="2" charset="-122"/>
              </a:rPr>
              <a:t>Beis</a:t>
            </a:r>
            <a:r>
              <a:rPr lang="en-US" altLang="zh-CN" sz="1600" dirty="0">
                <a:ea typeface="宋体" panose="02010600030101010101" pitchFamily="2" charset="-122"/>
              </a:rPr>
              <a:t> and D. Lowe, “Shape Indexing Using Approximate Nearest-</a:t>
            </a:r>
            <a:r>
              <a:rPr lang="en-US" altLang="zh-CN" sz="1600" dirty="0" err="1">
                <a:ea typeface="宋体" panose="02010600030101010101" pitchFamily="2" charset="-122"/>
              </a:rPr>
              <a:t>Neighbour</a:t>
            </a:r>
            <a:r>
              <a:rPr lang="en-US" altLang="zh-CN" sz="1600" dirty="0">
                <a:ea typeface="宋体" panose="02010600030101010101" pitchFamily="2" charset="-122"/>
              </a:rPr>
              <a:t>  Search in High-Dimensional Spaces”, </a:t>
            </a:r>
            <a:r>
              <a:rPr lang="en-US" altLang="zh-CN" sz="1600" i="1" dirty="0">
                <a:ea typeface="宋体" panose="02010600030101010101" pitchFamily="2" charset="-122"/>
              </a:rPr>
              <a:t>IEEE Computer Vision and Pattern Recognition</a:t>
            </a:r>
            <a:r>
              <a:rPr lang="en-US" altLang="zh-CN" sz="1600" dirty="0">
                <a:ea typeface="宋体" panose="02010600030101010101" pitchFamily="2" charset="-122"/>
              </a:rPr>
              <a:t>, 1997.</a:t>
            </a:r>
          </a:p>
        </p:txBody>
      </p:sp>
      <p:sp>
        <p:nvSpPr>
          <p:cNvPr id="123910" name="Rectangle 1">
            <a:extLst>
              <a:ext uri="{FF2B5EF4-FFF2-40B4-BE49-F238E27FC236}">
                <a16:creationId xmlns:a16="http://schemas.microsoft.com/office/drawing/2014/main" id="{5B9DC02C-9B6A-A443-8844-4527E40EA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6844" y="2090444"/>
            <a:ext cx="43717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Range query time: </a:t>
            </a:r>
            <a:r>
              <a:rPr lang="en-US" altLang="zh-CN" sz="2400" dirty="0">
                <a:solidFill>
                  <a:srgbClr val="00B050"/>
                </a:solidFill>
                <a:ea typeface="宋体" panose="02010600030101010101" pitchFamily="2" charset="-122"/>
              </a:rPr>
              <a:t>O(n</a:t>
            </a:r>
            <a:r>
              <a:rPr lang="en-US" altLang="zh-CN" sz="2400" baseline="30000" dirty="0">
                <a:solidFill>
                  <a:srgbClr val="00B050"/>
                </a:solidFill>
                <a:ea typeface="宋体" panose="02010600030101010101" pitchFamily="2" charset="-122"/>
              </a:rPr>
              <a:t>1-1/</a:t>
            </a:r>
            <a:r>
              <a:rPr lang="en-US" altLang="zh-CN" sz="2400" baseline="30000" dirty="0" err="1">
                <a:solidFill>
                  <a:srgbClr val="00B050"/>
                </a:solidFill>
                <a:ea typeface="宋体" panose="02010600030101010101" pitchFamily="2" charset="-122"/>
              </a:rPr>
              <a:t>d</a:t>
            </a:r>
            <a:r>
              <a:rPr lang="en-US" altLang="zh-CN" sz="2400" dirty="0" err="1">
                <a:solidFill>
                  <a:srgbClr val="00B050"/>
                </a:solidFill>
                <a:ea typeface="宋体" panose="02010600030101010101" pitchFamily="2" charset="-122"/>
              </a:rPr>
              <a:t>+k</a:t>
            </a:r>
            <a:r>
              <a:rPr lang="en-US" altLang="zh-CN" sz="2400" dirty="0">
                <a:solidFill>
                  <a:srgbClr val="00B050"/>
                </a:solidFill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13AC671-B330-3743-9C7B-A0AAE2E5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ACC131-6696-AD4A-A8B5-83BCE94AA9ED}"/>
              </a:ext>
            </a:extLst>
          </p:cNvPr>
          <p:cNvSpPr txBox="1"/>
          <p:nvPr/>
        </p:nvSpPr>
        <p:spPr>
          <a:xfrm>
            <a:off x="2196844" y="256090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宋体" panose="02010600030101010101" pitchFamily="2" charset="-122"/>
              </a:rPr>
              <a:t>K-NN query time: </a:t>
            </a:r>
            <a:r>
              <a:rPr lang="en-US" altLang="zh-CN" sz="2400" dirty="0">
                <a:solidFill>
                  <a:srgbClr val="00B050"/>
                </a:solidFill>
              </a:rPr>
              <a:t>O(k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(2</a:t>
            </a:r>
            <a:r>
              <a:rPr lang="en-US" altLang="zh-CN" sz="2400" baseline="30000" dirty="0">
                <a:solidFill>
                  <a:srgbClr val="00B050"/>
                </a:solidFill>
              </a:rPr>
              <a:t>d</a:t>
            </a:r>
            <a:r>
              <a:rPr lang="en-US" altLang="zh-CN" sz="2400" dirty="0">
                <a:solidFill>
                  <a:srgbClr val="00B050"/>
                </a:solidFill>
              </a:rPr>
              <a:t>+logn))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endParaRPr lang="en-US" sz="24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0CEDA-F3BB-3842-8690-1202F6BF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Approximate Nearest-Neighbor (ANN)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DA9E6-90CB-6B44-829A-926697F10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825624"/>
            <a:ext cx="4262034" cy="4667249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Examine only the </a:t>
            </a:r>
            <a:r>
              <a:rPr lang="en-US" altLang="zh-CN" dirty="0">
                <a:solidFill>
                  <a:srgbClr val="00B050"/>
                </a:solidFill>
              </a:rPr>
              <a:t>N</a:t>
            </a:r>
            <a:r>
              <a:rPr lang="en-US" altLang="zh-CN" dirty="0"/>
              <a:t> closest bins of the </a:t>
            </a:r>
            <a:r>
              <a:rPr lang="en-US" altLang="zh-CN" dirty="0" err="1"/>
              <a:t>kD</a:t>
            </a:r>
            <a:r>
              <a:rPr lang="en-US" altLang="zh-CN" dirty="0"/>
              <a:t>-tree</a:t>
            </a:r>
          </a:p>
          <a:p>
            <a:r>
              <a:rPr lang="en-US" altLang="zh-CN" dirty="0"/>
              <a:t>Use a priority queue  to identify bins in order by their distance from query. </a:t>
            </a:r>
          </a:p>
          <a:p>
            <a:r>
              <a:rPr lang="en-US" altLang="zh-CN" dirty="0"/>
              <a:t>Let the current best distance be </a:t>
            </a:r>
            <a:r>
              <a:rPr lang="en-US" altLang="zh-CN" dirty="0">
                <a:solidFill>
                  <a:srgbClr val="00B050"/>
                </a:solidFill>
              </a:rPr>
              <a:t>D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In backtracking, distances to bins are compared with </a:t>
            </a:r>
            <a:r>
              <a:rPr lang="en-US" altLang="zh-CN" dirty="0">
                <a:solidFill>
                  <a:srgbClr val="00B050"/>
                </a:solidFill>
              </a:rPr>
              <a:t>D</a:t>
            </a:r>
            <a:r>
              <a:rPr lang="en-US" altLang="zh-CN" dirty="0"/>
              <a:t> and bins with smaller distances are traversed.  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D9F671-DADB-2D43-9A72-5EFB5857C4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0" y="1862356"/>
            <a:ext cx="4440275" cy="431460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51502F-E632-7943-9859-32DF2434973C}"/>
              </a:ext>
            </a:extLst>
          </p:cNvPr>
          <p:cNvSpPr/>
          <p:nvPr/>
        </p:nvSpPr>
        <p:spPr>
          <a:xfrm>
            <a:off x="628650" y="3774082"/>
            <a:ext cx="1189517" cy="675135"/>
          </a:xfrm>
          <a:prstGeom prst="rect">
            <a:avLst/>
          </a:prstGeom>
          <a:solidFill>
            <a:srgbClr val="99CB38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63FD06D-D6C6-4040-B184-A787B3DDE094}"/>
              </a:ext>
            </a:extLst>
          </p:cNvPr>
          <p:cNvCxnSpPr/>
          <p:nvPr/>
        </p:nvCxnSpPr>
        <p:spPr>
          <a:xfrm>
            <a:off x="1435395" y="373202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CB81A593-B63C-C748-A4CC-81A0EBD9D650}"/>
              </a:ext>
            </a:extLst>
          </p:cNvPr>
          <p:cNvCxnSpPr/>
          <p:nvPr/>
        </p:nvCxnSpPr>
        <p:spPr>
          <a:xfrm flipH="1">
            <a:off x="1127051" y="3710762"/>
            <a:ext cx="32960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89D2866B-0F37-9743-9F28-682AE61B1F13}"/>
              </a:ext>
            </a:extLst>
          </p:cNvPr>
          <p:cNvCxnSpPr>
            <a:cxnSpLocks/>
          </p:cNvCxnSpPr>
          <p:nvPr/>
        </p:nvCxnSpPr>
        <p:spPr>
          <a:xfrm flipV="1">
            <a:off x="1456660" y="3710762"/>
            <a:ext cx="1" cy="6914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629F67-3849-7643-ACC7-2D780A64B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5444109-82B0-204C-B6A9-7430D50CA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62</a:t>
            </a:fld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ADAD0E4-BE27-974F-94C6-3764947A8B7F}"/>
              </a:ext>
            </a:extLst>
          </p:cNvPr>
          <p:cNvSpPr txBox="1"/>
          <p:nvPr/>
        </p:nvSpPr>
        <p:spPr>
          <a:xfrm>
            <a:off x="743060" y="6058304"/>
            <a:ext cx="334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将</a:t>
            </a:r>
            <a:r>
              <a:rPr lang="en-US" altLang="zh-CN" dirty="0" err="1"/>
              <a:t>bins</a:t>
            </a:r>
            <a:r>
              <a:rPr lang="en-US" dirty="0" err="1"/>
              <a:t>按照距离查询的距离排序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681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24814-5845-5149-A0FD-10C21147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0962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00B050"/>
                </a:solidFill>
              </a:rPr>
              <a:t>Approximate Nearest-Neighbor (ANN)</a:t>
            </a:r>
            <a:r>
              <a:rPr lang="zh-CN" altLang="en-US" sz="4000" dirty="0">
                <a:solidFill>
                  <a:srgbClr val="00B050"/>
                </a:solidFill>
              </a:rPr>
              <a:t>：</a:t>
            </a:r>
            <a:br>
              <a:rPr lang="en-US" altLang="zh-CN" sz="4000" dirty="0">
                <a:solidFill>
                  <a:srgbClr val="00B050"/>
                </a:solidFill>
              </a:rPr>
            </a:br>
            <a:r>
              <a:rPr lang="en-US" altLang="zh-CN" sz="4000" dirty="0">
                <a:solidFill>
                  <a:srgbClr val="00B050"/>
                </a:solidFill>
              </a:rPr>
              <a:t>Best</a:t>
            </a:r>
            <a:r>
              <a:rPr lang="zh-CN" altLang="en-US" sz="4000" dirty="0">
                <a:solidFill>
                  <a:srgbClr val="00B050"/>
                </a:solidFill>
              </a:rPr>
              <a:t> </a:t>
            </a:r>
            <a:r>
              <a:rPr lang="en-US" altLang="zh-CN" sz="4000" dirty="0">
                <a:solidFill>
                  <a:srgbClr val="00B050"/>
                </a:solidFill>
              </a:rPr>
              <a:t>Bin</a:t>
            </a:r>
            <a:r>
              <a:rPr lang="zh-CN" altLang="en-US" sz="4000" dirty="0">
                <a:solidFill>
                  <a:srgbClr val="00B050"/>
                </a:solidFill>
              </a:rPr>
              <a:t> </a:t>
            </a:r>
            <a:r>
              <a:rPr lang="en-US" altLang="zh-CN" sz="4000" dirty="0">
                <a:solidFill>
                  <a:srgbClr val="00B050"/>
                </a:solidFill>
              </a:rPr>
              <a:t>First</a:t>
            </a:r>
            <a:endParaRPr 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7518CC-7291-FD49-BA7E-8F0022D41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57AE1C-B4CA-484A-A6B1-D042D160F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9793"/>
            <a:ext cx="4572000" cy="45122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394259-A233-9240-B231-DE104CBF7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27907"/>
            <a:ext cx="4229875" cy="33943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468EDF3-6BE6-A842-BB0A-C680C150D96F}"/>
              </a:ext>
            </a:extLst>
          </p:cNvPr>
          <p:cNvSpPr txBox="1"/>
          <p:nvPr/>
        </p:nvSpPr>
        <p:spPr>
          <a:xfrm>
            <a:off x="4858525" y="4668787"/>
            <a:ext cx="394335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With 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Best</a:t>
            </a:r>
            <a:r>
              <a:rPr lang="en-US" altLang="zh-CN" sz="2000" dirty="0">
                <a:solidFill>
                  <a:srgbClr val="00B05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Bin First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, a query point first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 l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ooks his containing bin (D) and then in its adjacent near bin (B), rather than its closest 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neigbour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 in the tree (C)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A1D341-174F-804A-A682-83DBEC47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1DC31F5-ECF5-8246-A88F-09427DA7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870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2A4FCFD-6887-4741-B999-D8059829D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7" y="1690690"/>
            <a:ext cx="5482525" cy="43757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200B07D-7891-ED42-98E2-9B444528E57A}"/>
              </a:ext>
            </a:extLst>
          </p:cNvPr>
          <p:cNvSpPr txBox="1"/>
          <p:nvPr/>
        </p:nvSpPr>
        <p:spPr>
          <a:xfrm>
            <a:off x="530817" y="213268"/>
            <a:ext cx="81792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BBF can give </a:t>
            </a:r>
            <a:r>
              <a:rPr lang="en-US" altLang="zh-CN" sz="2800" dirty="0">
                <a:solidFill>
                  <a:srgbClr val="00B050"/>
                </a:solidFill>
              </a:rPr>
              <a:t>speedup by factor of 1000‐5000  </a:t>
            </a:r>
            <a:r>
              <a:rPr lang="en-US" altLang="zh-CN" sz="2800" dirty="0"/>
              <a:t>for database of 1 million points while finding nearest neighbor </a:t>
            </a:r>
            <a:r>
              <a:rPr lang="en-US" altLang="zh-CN" sz="2800" dirty="0">
                <a:solidFill>
                  <a:srgbClr val="00B050"/>
                </a:solidFill>
              </a:rPr>
              <a:t>95% of the times</a:t>
            </a:r>
            <a:r>
              <a:rPr lang="en-US" altLang="zh-CN" sz="2800" dirty="0"/>
              <a:t>. </a:t>
            </a:r>
            <a:endParaRPr 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4453E1-11E3-1542-B4D2-469A7F7CCCFE}"/>
              </a:ext>
            </a:extLst>
          </p:cNvPr>
          <p:cNvSpPr txBox="1"/>
          <p:nvPr/>
        </p:nvSpPr>
        <p:spPr>
          <a:xfrm>
            <a:off x="2874685" y="4092055"/>
            <a:ext cx="534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NN on K-d tree after examining Emax leaves. 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3D1B08-C119-524F-A2D8-9C9021E93CA7}"/>
              </a:ext>
            </a:extLst>
          </p:cNvPr>
          <p:cNvSpPr txBox="1"/>
          <p:nvPr/>
        </p:nvSpPr>
        <p:spPr>
          <a:xfrm>
            <a:off x="2500143" y="2060020"/>
            <a:ext cx="120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BBF search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9E3493B-FADB-A54E-A30C-4D9584675FC5}"/>
              </a:ext>
            </a:extLst>
          </p:cNvPr>
          <p:cNvSpPr txBox="1"/>
          <p:nvPr/>
        </p:nvSpPr>
        <p:spPr>
          <a:xfrm>
            <a:off x="282844" y="6031941"/>
            <a:ext cx="8179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Approximate NN lookup vs Emax . (100,000 stored points; dimension of space 12; averaged over 1000 queries. Emax (restricted) was 2.4 times Emax (BBF).)</a:t>
            </a:r>
          </a:p>
        </p:txBody>
      </p:sp>
      <p:sp>
        <p:nvSpPr>
          <p:cNvPr id="14" name="页脚占位符 13">
            <a:extLst>
              <a:ext uri="{FF2B5EF4-FFF2-40B4-BE49-F238E27FC236}">
                <a16:creationId xmlns:a16="http://schemas.microsoft.com/office/drawing/2014/main" id="{763A076E-AC2D-4B43-9E58-AFC465E00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A52B95D0-D1E9-1942-B3CF-807D716A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45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50EA36-475B-AA46-A57B-5EE7491FF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06" y="213082"/>
            <a:ext cx="8596374" cy="1025410"/>
          </a:xfrm>
        </p:spPr>
        <p:txBody>
          <a:bodyPr/>
          <a:lstStyle/>
          <a:p>
            <a:r>
              <a:rPr lang="en-US" dirty="0"/>
              <a:t>BBF vs. restricted K-D tree NN search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8CCACC-B1BE-B947-A81A-CC23445A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06" y="1493134"/>
            <a:ext cx="5803820" cy="437238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C811959-8EC0-E346-AC9A-6FBB06FD506C}"/>
              </a:ext>
            </a:extLst>
          </p:cNvPr>
          <p:cNvSpPr txBox="1"/>
          <p:nvPr/>
        </p:nvSpPr>
        <p:spPr>
          <a:xfrm>
            <a:off x="6475398" y="1759352"/>
            <a:ext cx="2294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BBF returns the closest neighbor 95% of the times. 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2D8168-9B40-0D46-ACDE-10169176A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98108C-D00E-8940-A17F-4FB3AA1EC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5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F523658-825B-DE44-8D78-2D760B43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06" y="132059"/>
            <a:ext cx="8596374" cy="1025410"/>
          </a:xfrm>
        </p:spPr>
        <p:txBody>
          <a:bodyPr>
            <a:normAutofit fontScale="90000"/>
          </a:bodyPr>
          <a:lstStyle/>
          <a:p>
            <a:r>
              <a:rPr lang="en-US" dirty="0"/>
              <a:t>BBF vs. K-D tree NN search vs. exhaustive search in high dimensional data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874EE5-36AA-D84B-A102-A6573401A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6" y="1331090"/>
            <a:ext cx="6536888" cy="49539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0827E2-CECC-8043-84B4-0A018B7D06E2}"/>
              </a:ext>
            </a:extLst>
          </p:cNvPr>
          <p:cNvSpPr txBox="1"/>
          <p:nvPr/>
        </p:nvSpPr>
        <p:spPr>
          <a:xfrm>
            <a:off x="6675784" y="1689904"/>
            <a:ext cx="2294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 k-d tree search is not efficient in high dimension data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513AF3-60A5-8145-BC69-BD2D442CE5F9}"/>
              </a:ext>
            </a:extLst>
          </p:cNvPr>
          <p:cNvSpPr txBox="1"/>
          <p:nvPr/>
        </p:nvSpPr>
        <p:spPr>
          <a:xfrm>
            <a:off x="6675784" y="2762990"/>
            <a:ext cx="229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BBF is efficient. 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FAEB5F-BB2F-3C42-B887-73BFB2402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0CC1D4-F092-CA42-BFB7-AC01FEB22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264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A362180-B164-E349-8B29-72A7FA159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06" y="1546749"/>
            <a:ext cx="5845626" cy="443736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000C1F5-03B9-1F48-A30C-711A804EF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06" y="213082"/>
            <a:ext cx="8596374" cy="1025410"/>
          </a:xfrm>
        </p:spPr>
        <p:txBody>
          <a:bodyPr>
            <a:normAutofit fontScale="90000"/>
          </a:bodyPr>
          <a:lstStyle/>
          <a:p>
            <a:r>
              <a:rPr lang="en-US" dirty="0"/>
              <a:t>Approximation ratio increase</a:t>
            </a:r>
            <a:r>
              <a:rPr lang="en-US" altLang="zh-CN" dirty="0"/>
              <a:t>s</a:t>
            </a:r>
            <a:r>
              <a:rPr lang="en-US" dirty="0"/>
              <a:t> slowly with Dimension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49E40A-038F-F243-8021-D6E1191AF44B}"/>
              </a:ext>
            </a:extLst>
          </p:cNvPr>
          <p:cNvSpPr txBox="1"/>
          <p:nvPr/>
        </p:nvSpPr>
        <p:spPr>
          <a:xfrm>
            <a:off x="6219632" y="1699381"/>
            <a:ext cx="28300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Average of ratios of approximate to actual NN distance. </a:t>
            </a:r>
          </a:p>
          <a:p>
            <a:endParaRPr lang="en-US" altLang="zh-CN" dirty="0"/>
          </a:p>
          <a:p>
            <a:r>
              <a:rPr lang="en-US" altLang="zh-CN" dirty="0"/>
              <a:t>(100,000 stored points; Emax(BBF)=200; Emax(restricted)=480; averaged over 1000 queries.)</a:t>
            </a:r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33BA60F-8D8F-504F-AD26-A4A0CB321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4BD7176-1BC5-2946-A3AA-EE446D09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3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B39B3-1EA3-D041-8509-1FF0F910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7149"/>
            <a:ext cx="7886700" cy="1325563"/>
          </a:xfrm>
        </p:spPr>
        <p:txBody>
          <a:bodyPr/>
          <a:lstStyle/>
          <a:p>
            <a:r>
              <a:rPr lang="el-GR" dirty="0"/>
              <a:t>ε‐</a:t>
            </a:r>
            <a:r>
              <a:rPr lang="en-US" dirty="0"/>
              <a:t>Approximate Nearest Neighbor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C9EBC3-CECB-584A-9DDA-D35435F98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2712"/>
            <a:ext cx="7886700" cy="4351338"/>
          </a:xfrm>
        </p:spPr>
        <p:txBody>
          <a:bodyPr/>
          <a:lstStyle/>
          <a:p>
            <a:r>
              <a:rPr lang="el-GR" dirty="0"/>
              <a:t>ε‐</a:t>
            </a:r>
            <a:r>
              <a:rPr lang="en-US" dirty="0"/>
              <a:t>Approximate Nearest Neighbor finds the nearest neighbor with high probability, i.e.  finds </a:t>
            </a:r>
            <a:r>
              <a:rPr lang="en-US" dirty="0">
                <a:solidFill>
                  <a:srgbClr val="00B050"/>
                </a:solidFill>
              </a:rPr>
              <a:t>points p’ in P, whose distance to q is at most (1+</a:t>
            </a:r>
            <a:r>
              <a:rPr lang="el-GR" dirty="0">
                <a:solidFill>
                  <a:srgbClr val="00B050"/>
                </a:solidFill>
              </a:rPr>
              <a:t>ε) </a:t>
            </a:r>
            <a:r>
              <a:rPr lang="en-US" dirty="0">
                <a:solidFill>
                  <a:srgbClr val="00B050"/>
                </a:solidFill>
              </a:rPr>
              <a:t>time the true nearest distance R</a:t>
            </a:r>
            <a:r>
              <a:rPr lang="en-US" dirty="0"/>
              <a:t>.  </a:t>
            </a:r>
          </a:p>
          <a:p>
            <a:r>
              <a:rPr lang="en-US" dirty="0"/>
              <a:t>It is a popular tool for fighting the curse of dimensionality.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6D3B55-8522-8040-A69A-AA4020BBF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59"/>
          <a:stretch/>
        </p:blipFill>
        <p:spPr>
          <a:xfrm>
            <a:off x="819146" y="4038038"/>
            <a:ext cx="4060015" cy="25595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443E31-AF5E-BE42-B00C-3552A957E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1" t="9600" r="5397"/>
          <a:stretch/>
        </p:blipFill>
        <p:spPr>
          <a:xfrm>
            <a:off x="4745620" y="5509502"/>
            <a:ext cx="4143737" cy="529095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776956-B535-104E-9C58-2102928D2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B2EFA3-7FD0-BB4D-86A6-7458FB68B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25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8502F-70AA-E648-BA61-3B7616AD5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3836"/>
          </a:xfrm>
        </p:spPr>
        <p:txBody>
          <a:bodyPr/>
          <a:lstStyle/>
          <a:p>
            <a:r>
              <a:rPr lang="en-US" dirty="0"/>
              <a:t>Locality Sensitive Hashing (LSH)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C58A33-4601-444F-AA6F-5E3502EE5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8963"/>
            <a:ext cx="7886700" cy="4788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Locality Sensitive Hashing (LSH) </a:t>
            </a:r>
            <a:r>
              <a:rPr lang="en-US" dirty="0"/>
              <a:t>is a fast method for </a:t>
            </a:r>
            <a:r>
              <a:rPr lang="el-GR" dirty="0">
                <a:solidFill>
                  <a:srgbClr val="00B050"/>
                </a:solidFill>
              </a:rPr>
              <a:t>ε‐</a:t>
            </a:r>
            <a:r>
              <a:rPr lang="en-US" dirty="0">
                <a:solidFill>
                  <a:srgbClr val="00B050"/>
                </a:solidFill>
              </a:rPr>
              <a:t>approximate Nearest Neighbor search </a:t>
            </a:r>
            <a:r>
              <a:rPr lang="en-US" dirty="0"/>
              <a:t>in high dimensional space useful for large datasets [A. </a:t>
            </a:r>
            <a:r>
              <a:rPr lang="en-US" dirty="0" err="1"/>
              <a:t>Gionis</a:t>
            </a:r>
            <a:r>
              <a:rPr lang="en-US" dirty="0"/>
              <a:t>, P. </a:t>
            </a:r>
            <a:r>
              <a:rPr lang="en-US" dirty="0" err="1"/>
              <a:t>Indyk</a:t>
            </a:r>
            <a:r>
              <a:rPr lang="en-US" dirty="0"/>
              <a:t>, R. Motwani, 1999]. </a:t>
            </a:r>
          </a:p>
          <a:p>
            <a:r>
              <a:rPr lang="en-US" dirty="0"/>
              <a:t>LSH constructs a set of </a:t>
            </a:r>
            <a:r>
              <a:rPr lang="en-US" dirty="0">
                <a:solidFill>
                  <a:srgbClr val="00B050"/>
                </a:solidFill>
              </a:rPr>
              <a:t>locality‐sensitive hash functions</a:t>
            </a:r>
            <a:r>
              <a:rPr lang="en-US" dirty="0"/>
              <a:t> such that  the </a:t>
            </a:r>
            <a:r>
              <a:rPr lang="en-US" dirty="0">
                <a:solidFill>
                  <a:srgbClr val="00B050"/>
                </a:solidFill>
              </a:rPr>
              <a:t>probability of nearby points being close</a:t>
            </a:r>
            <a:r>
              <a:rPr lang="en-US" dirty="0"/>
              <a:t> after the transformation with the hash function </a:t>
            </a:r>
            <a:r>
              <a:rPr lang="en-US" dirty="0">
                <a:solidFill>
                  <a:srgbClr val="00B050"/>
                </a:solidFill>
              </a:rPr>
              <a:t>is  larger </a:t>
            </a:r>
            <a:r>
              <a:rPr lang="en-US" dirty="0"/>
              <a:t>than</a:t>
            </a:r>
            <a:r>
              <a:rPr lang="en-US" dirty="0">
                <a:solidFill>
                  <a:srgbClr val="00B050"/>
                </a:solidFill>
              </a:rPr>
              <a:t> the probability of two distant points being close </a:t>
            </a:r>
            <a:r>
              <a:rPr lang="en-US" dirty="0"/>
              <a:t>after the same transformation.</a:t>
            </a:r>
          </a:p>
          <a:p>
            <a:r>
              <a:rPr lang="en-US" dirty="0"/>
              <a:t>We will introduce it in the next class. 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47B76E-DB41-F240-BE7F-0F94AA611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F669E5-356B-FD45-85FD-139A7B88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2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76A2D3B-832D-9948-B9AA-09FAD0685F5A}"/>
              </a:ext>
            </a:extLst>
          </p:cNvPr>
          <p:cNvSpPr txBox="1"/>
          <p:nvPr/>
        </p:nvSpPr>
        <p:spPr>
          <a:xfrm>
            <a:off x="359597" y="246579"/>
            <a:ext cx="8122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Median</a:t>
            </a:r>
            <a:r>
              <a:rPr lang="zh-CN" altLang="en-US" sz="3200" dirty="0"/>
              <a:t> </a:t>
            </a:r>
            <a:r>
              <a:rPr lang="en-US" altLang="zh-CN" sz="3200" dirty="0"/>
              <a:t>based</a:t>
            </a:r>
            <a:r>
              <a:rPr lang="zh-CN" altLang="en-US" sz="3200" dirty="0"/>
              <a:t> </a:t>
            </a:r>
            <a:r>
              <a:rPr lang="en-US" altLang="zh-CN" sz="3200" dirty="0"/>
              <a:t>K-D</a:t>
            </a:r>
            <a:r>
              <a:rPr lang="zh-CN" altLang="en-US" sz="3200" dirty="0"/>
              <a:t> </a:t>
            </a:r>
            <a:r>
              <a:rPr lang="en-US" altLang="zh-CN" sz="3200" dirty="0"/>
              <a:t>Tree</a:t>
            </a:r>
            <a:r>
              <a:rPr lang="zh-CN" altLang="en-US" sz="3200" dirty="0"/>
              <a:t> </a:t>
            </a:r>
            <a:r>
              <a:rPr lang="en-US" altLang="zh-CN" sz="3200" dirty="0"/>
              <a:t>Construction</a:t>
            </a:r>
            <a:r>
              <a:rPr lang="zh-CN" altLang="en-US" sz="3200" dirty="0"/>
              <a:t> </a:t>
            </a:r>
            <a:r>
              <a:rPr lang="en-US" altLang="zh-CN" sz="3200" dirty="0"/>
              <a:t>Algorithm</a:t>
            </a:r>
            <a:r>
              <a:rPr lang="zh-CN" altLang="en-US" sz="3200" dirty="0"/>
              <a:t> </a:t>
            </a:r>
            <a:endParaRPr 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84D35C-34BA-4D4F-A905-6D5F417E895D}"/>
              </a:ext>
            </a:extLst>
          </p:cNvPr>
          <p:cNvSpPr txBox="1"/>
          <p:nvPr/>
        </p:nvSpPr>
        <p:spPr>
          <a:xfrm>
            <a:off x="477748" y="917912"/>
            <a:ext cx="8188504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rgbClr val="7030A0"/>
                </a:solidFill>
              </a:rPr>
              <a:t>BuildMedianKdTree</a:t>
            </a:r>
            <a:r>
              <a:rPr lang="en-US" altLang="zh-CN" sz="2000" dirty="0"/>
              <a:t>(P, depth)</a:t>
            </a:r>
          </a:p>
          <a:p>
            <a:endParaRPr lang="en-US" altLang="zh-CN" sz="2000" dirty="0"/>
          </a:p>
          <a:p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if</a:t>
            </a:r>
            <a:r>
              <a:rPr lang="en-US" altLang="zh-CN" sz="2000" dirty="0"/>
              <a:t>(P contains only one point)</a:t>
            </a:r>
          </a:p>
          <a:p>
            <a:r>
              <a:rPr lang="en-US" altLang="zh-CN" sz="2000" dirty="0"/>
              <a:t>	</a:t>
            </a:r>
            <a:r>
              <a:rPr lang="en-US" altLang="zh-CN" sz="2000" dirty="0">
                <a:solidFill>
                  <a:srgbClr val="00B0F0"/>
                </a:solidFill>
              </a:rPr>
              <a:t>return</a:t>
            </a:r>
            <a:r>
              <a:rPr lang="en-US" altLang="zh-CN" sz="2000" dirty="0"/>
              <a:t> P;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 err="1">
                <a:solidFill>
                  <a:srgbClr val="00B050"/>
                </a:solidFill>
              </a:rPr>
              <a:t>split_axis</a:t>
            </a:r>
            <a:r>
              <a:rPr lang="en-US" altLang="zh-CN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/>
              <a:t>= </a:t>
            </a:r>
            <a:r>
              <a:rPr lang="en-US" altLang="zh-CN" sz="2000" dirty="0" err="1"/>
              <a:t>depth%DIM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>
                <a:solidFill>
                  <a:srgbClr val="00B0F0"/>
                </a:solidFill>
              </a:rPr>
              <a:t>if</a:t>
            </a:r>
            <a:r>
              <a:rPr lang="en-US" altLang="zh-CN" sz="2000" dirty="0"/>
              <a:t>(</a:t>
            </a:r>
            <a:r>
              <a:rPr lang="en-US" altLang="zh-CN" sz="2000" dirty="0" err="1"/>
              <a:t>split_axis</a:t>
            </a:r>
            <a:r>
              <a:rPr lang="en-US" altLang="zh-CN" sz="2000" dirty="0"/>
              <a:t> == 0)</a:t>
            </a:r>
          </a:p>
          <a:p>
            <a:r>
              <a:rPr lang="en-US" altLang="zh-CN" sz="2000" dirty="0"/>
              <a:t> 	</a:t>
            </a:r>
            <a:r>
              <a:rPr lang="en-US" altLang="zh-CN" sz="2000" dirty="0">
                <a:solidFill>
                  <a:srgbClr val="00B050"/>
                </a:solidFill>
              </a:rPr>
              <a:t>l, data </a:t>
            </a:r>
            <a:r>
              <a:rPr lang="en-US" altLang="zh-CN" sz="2000" dirty="0"/>
              <a:t>= median of P in x-dimension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corresponding</a:t>
            </a:r>
            <a:r>
              <a:rPr lang="zh-CN" altLang="en-US" sz="2000" dirty="0"/>
              <a:t> </a:t>
            </a:r>
            <a:r>
              <a:rPr lang="en-US" altLang="zh-CN" sz="2000" dirty="0"/>
              <a:t>point; </a:t>
            </a:r>
          </a:p>
          <a:p>
            <a:r>
              <a:rPr lang="en-US" altLang="zh-CN" sz="2000" dirty="0"/>
              <a:t> 	split P into L and R, where </a:t>
            </a:r>
            <a:r>
              <a:rPr lang="en-US" altLang="zh-CN" sz="2000" dirty="0" err="1"/>
              <a:t>L.x</a:t>
            </a:r>
            <a:r>
              <a:rPr lang="en-US" altLang="zh-CN" sz="2000" dirty="0"/>
              <a:t> &lt;=l and </a:t>
            </a:r>
            <a:r>
              <a:rPr lang="en-US" altLang="zh-CN" sz="2000" dirty="0" err="1"/>
              <a:t>R.x</a:t>
            </a:r>
            <a:r>
              <a:rPr lang="en-US" altLang="zh-CN" sz="2000" dirty="0"/>
              <a:t>&gt;l;  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else</a:t>
            </a:r>
            <a:r>
              <a:rPr lang="en-US" altLang="zh-CN" sz="2000" dirty="0"/>
              <a:t> </a:t>
            </a:r>
          </a:p>
          <a:p>
            <a:r>
              <a:rPr lang="en-US" altLang="zh-CN" sz="2000" dirty="0"/>
              <a:t> 	</a:t>
            </a:r>
            <a:r>
              <a:rPr lang="en-US" altLang="zh-CN" sz="2000" dirty="0">
                <a:solidFill>
                  <a:srgbClr val="00B050"/>
                </a:solidFill>
              </a:rPr>
              <a:t>l, data </a:t>
            </a:r>
            <a:r>
              <a:rPr lang="en-US" altLang="zh-CN" sz="2000" dirty="0"/>
              <a:t>= median of P in y-dimension and the corresponding point; </a:t>
            </a:r>
          </a:p>
          <a:p>
            <a:r>
              <a:rPr lang="en-US" altLang="zh-CN" sz="2000" dirty="0"/>
              <a:t> 	split P into L and R, where </a:t>
            </a:r>
            <a:r>
              <a:rPr lang="en-US" altLang="zh-CN" sz="2000" dirty="0" err="1"/>
              <a:t>L.y</a:t>
            </a:r>
            <a:r>
              <a:rPr lang="en-US" altLang="zh-CN" sz="2000" dirty="0"/>
              <a:t> &lt;=l and </a:t>
            </a:r>
            <a:r>
              <a:rPr lang="en-US" altLang="zh-CN" sz="2000" dirty="0" err="1"/>
              <a:t>R.y</a:t>
            </a:r>
            <a:r>
              <a:rPr lang="en-US" altLang="zh-CN" sz="2000" dirty="0"/>
              <a:t>&gt;l; </a:t>
            </a:r>
          </a:p>
          <a:p>
            <a:r>
              <a:rPr lang="en-US" altLang="zh-CN" sz="2000" dirty="0"/>
              <a:t> </a:t>
            </a:r>
          </a:p>
          <a:p>
            <a:r>
              <a:rPr lang="en-US" altLang="zh-CN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 err="1">
                <a:solidFill>
                  <a:srgbClr val="00B050"/>
                </a:solidFill>
              </a:rPr>
              <a:t>v_left</a:t>
            </a:r>
            <a:r>
              <a:rPr lang="en-US" altLang="zh-CN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/>
              <a:t>= </a:t>
            </a:r>
            <a:r>
              <a:rPr lang="en-US" altLang="zh-CN" sz="2000" dirty="0" err="1">
                <a:solidFill>
                  <a:srgbClr val="7030A0"/>
                </a:solidFill>
              </a:rPr>
              <a:t>BuildMedianKdTree</a:t>
            </a:r>
            <a:r>
              <a:rPr lang="en-US" altLang="zh-CN" sz="2000" dirty="0"/>
              <a:t>(L, depth+1);</a:t>
            </a:r>
          </a:p>
          <a:p>
            <a:r>
              <a:rPr lang="en-US" altLang="zh-CN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 err="1">
                <a:solidFill>
                  <a:srgbClr val="00B050"/>
                </a:solidFill>
              </a:rPr>
              <a:t>v_right</a:t>
            </a:r>
            <a:r>
              <a:rPr lang="en-US" altLang="zh-CN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/>
              <a:t>= </a:t>
            </a:r>
            <a:r>
              <a:rPr lang="en-US" altLang="zh-CN" sz="2000" dirty="0" err="1">
                <a:solidFill>
                  <a:srgbClr val="7030A0"/>
                </a:solidFill>
              </a:rPr>
              <a:t>BuildMedianKdTree</a:t>
            </a:r>
            <a:r>
              <a:rPr lang="en-US" altLang="zh-CN" sz="2000" dirty="0"/>
              <a:t>(R, depth+1);</a:t>
            </a:r>
          </a:p>
          <a:p>
            <a:endParaRPr lang="en-US" altLang="zh-CN" sz="2000" dirty="0"/>
          </a:p>
          <a:p>
            <a:r>
              <a:rPr lang="en-US" altLang="zh-CN" sz="2000" dirty="0" err="1"/>
              <a:t>V.split_value</a:t>
            </a:r>
            <a:r>
              <a:rPr lang="en-US" altLang="zh-CN" sz="2000" dirty="0"/>
              <a:t> = </a:t>
            </a:r>
            <a:r>
              <a:rPr lang="en-US" altLang="zh-CN" sz="2000" dirty="0">
                <a:solidFill>
                  <a:srgbClr val="00B050"/>
                </a:solidFill>
              </a:rPr>
              <a:t>l</a:t>
            </a:r>
            <a:r>
              <a:rPr lang="en-US" altLang="zh-CN" sz="2000" dirty="0"/>
              <a:t>;</a:t>
            </a:r>
            <a:r>
              <a:rPr lang="zh-CN" altLang="en-US" sz="2000" dirty="0"/>
              <a:t> </a:t>
            </a:r>
            <a:r>
              <a:rPr lang="en-US" altLang="zh-CN" sz="2000" dirty="0" err="1"/>
              <a:t>V.data</a:t>
            </a:r>
            <a:r>
              <a:rPr lang="en-US" altLang="zh-CN" sz="2000" dirty="0"/>
              <a:t> = </a:t>
            </a:r>
            <a:r>
              <a:rPr lang="en-US" altLang="zh-CN" sz="2000" dirty="0">
                <a:solidFill>
                  <a:srgbClr val="00B050"/>
                </a:solidFill>
              </a:rPr>
              <a:t>data</a:t>
            </a:r>
            <a:r>
              <a:rPr lang="en-US" altLang="zh-CN" sz="2000" dirty="0"/>
              <a:t>; </a:t>
            </a:r>
            <a:r>
              <a:rPr lang="en-US" altLang="zh-CN" sz="2000" dirty="0" err="1"/>
              <a:t>V.split_axis</a:t>
            </a:r>
            <a:r>
              <a:rPr lang="en-US" altLang="zh-CN" sz="2000" dirty="0"/>
              <a:t> = </a:t>
            </a:r>
            <a:r>
              <a:rPr lang="en-US" altLang="zh-CN" sz="2000" dirty="0" err="1">
                <a:solidFill>
                  <a:srgbClr val="00B050"/>
                </a:solidFill>
              </a:rPr>
              <a:t>split_axis</a:t>
            </a:r>
            <a:r>
              <a:rPr lang="en-US" altLang="zh-CN" sz="2000" dirty="0"/>
              <a:t>; </a:t>
            </a:r>
            <a:r>
              <a:rPr lang="en-US" altLang="zh-CN" sz="2000" dirty="0" err="1"/>
              <a:t>V.left</a:t>
            </a:r>
            <a:r>
              <a:rPr lang="en-US" altLang="zh-CN" sz="2000" dirty="0"/>
              <a:t> = </a:t>
            </a:r>
            <a:r>
              <a:rPr lang="en-US" altLang="zh-CN" sz="2000" dirty="0" err="1">
                <a:solidFill>
                  <a:srgbClr val="00B050"/>
                </a:solidFill>
              </a:rPr>
              <a:t>v_left</a:t>
            </a:r>
            <a:r>
              <a:rPr lang="en-US" altLang="zh-CN" sz="2000" dirty="0"/>
              <a:t>; </a:t>
            </a:r>
            <a:r>
              <a:rPr lang="en-US" altLang="zh-CN" sz="2000" dirty="0" err="1"/>
              <a:t>V.right</a:t>
            </a:r>
            <a:r>
              <a:rPr lang="en-US" altLang="zh-CN" sz="2000" dirty="0"/>
              <a:t> = </a:t>
            </a:r>
            <a:r>
              <a:rPr lang="en-US" altLang="zh-CN" sz="2000" dirty="0" err="1">
                <a:solidFill>
                  <a:srgbClr val="00B050"/>
                </a:solidFill>
              </a:rPr>
              <a:t>v_right</a:t>
            </a:r>
            <a:r>
              <a:rPr lang="en-US" altLang="zh-CN" sz="2000" dirty="0"/>
              <a:t>;</a:t>
            </a:r>
          </a:p>
          <a:p>
            <a:endParaRPr lang="en-US" altLang="zh-CN" sz="2000" dirty="0"/>
          </a:p>
          <a:p>
            <a:r>
              <a:rPr lang="en-US" altLang="zh-CN" sz="2000" dirty="0"/>
              <a:t>return V;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B722A1-3882-5548-BE37-72294174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ECBB9D-C1C9-5744-9A17-C30B8189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7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>
            <a:extLst>
              <a:ext uri="{FF2B5EF4-FFF2-40B4-BE49-F238E27FC236}">
                <a16:creationId xmlns:a16="http://schemas.microsoft.com/office/drawing/2014/main" id="{BE5027B0-BDCE-8547-B578-273719078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2" y="-45484"/>
            <a:ext cx="78867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Dimensionality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B4EB-BB1A-7542-B2A2-4F87583F2D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207ED4C-F583-784B-A5A7-DFA579CC1F5A}" type="slidenum">
              <a:rPr lang="en-US" altLang="en-US">
                <a:latin typeface="Garamond" panose="02020404030301010803" pitchFamily="18" charset="0"/>
              </a:rPr>
              <a:pPr eaLnBrk="1" hangingPunct="1"/>
              <a:t>70</a:t>
            </a:fld>
            <a:endParaRPr lang="en-US" altLang="en-US">
              <a:latin typeface="Garamond" panose="02020404030301010803" pitchFamily="18" charset="0"/>
            </a:endParaRPr>
          </a:p>
        </p:txBody>
      </p:sp>
      <p:pic>
        <p:nvPicPr>
          <p:cNvPr id="124932" name="Picture 2">
            <a:extLst>
              <a:ext uri="{FF2B5EF4-FFF2-40B4-BE49-F238E27FC236}">
                <a16:creationId xmlns:a16="http://schemas.microsoft.com/office/drawing/2014/main" id="{010D8A7D-915C-6D41-A63A-1C9E2454C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" y="3131344"/>
            <a:ext cx="732472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3" name="Rectangle 6">
            <a:extLst>
              <a:ext uri="{FF2B5EF4-FFF2-40B4-BE49-F238E27FC236}">
                <a16:creationId xmlns:a16="http://schemas.microsoft.com/office/drawing/2014/main" id="{CD1DE378-CE73-B048-AD91-1D876EC2E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938" y="1079500"/>
            <a:ext cx="732472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Idea: </a:t>
            </a:r>
            <a:r>
              <a:rPr lang="en-US" altLang="zh-CN" sz="2400" dirty="0">
                <a:ea typeface="宋体" panose="02010600030101010101" pitchFamily="2" charset="-122"/>
              </a:rPr>
              <a:t>Find a mapping T to reduce the dimensionality of the data.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Drawback: </a:t>
            </a:r>
            <a:r>
              <a:rPr lang="en-US" altLang="zh-CN" sz="2400" dirty="0">
                <a:ea typeface="宋体" panose="02010600030101010101" pitchFamily="2" charset="-122"/>
              </a:rPr>
              <a:t>May not be able to find all similar objects (i.e., distance relationships might not be preserved)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CA34A91-64C5-8D42-8A3B-10DDA4619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07D7FF-49EB-E246-AB75-0EA50777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K-D Trees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ADBA1D-7F42-714D-A2F2-9DF3628E6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 of USE: suitable for low dimensional massive data points. 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n&gt;&gt; 2</a:t>
            </a:r>
            <a:r>
              <a:rPr lang="en-US" baseline="30000" dirty="0">
                <a:solidFill>
                  <a:srgbClr val="00B050"/>
                </a:solidFill>
              </a:rPr>
              <a:t>d</a:t>
            </a:r>
          </a:p>
          <a:p>
            <a:pPr lvl="1"/>
            <a:r>
              <a:rPr lang="en-US" dirty="0"/>
              <a:t>2d points, 3d point cloud processing</a:t>
            </a:r>
          </a:p>
          <a:p>
            <a:pPr lvl="1"/>
            <a:endParaRPr lang="en-US" dirty="0"/>
          </a:p>
          <a:p>
            <a:r>
              <a:rPr lang="en-US" dirty="0"/>
              <a:t>Approximation is needed when </a:t>
            </a:r>
            <a:r>
              <a:rPr lang="en-US" dirty="0">
                <a:solidFill>
                  <a:srgbClr val="00B050"/>
                </a:solidFill>
              </a:rPr>
              <a:t>d</a:t>
            </a:r>
            <a:r>
              <a:rPr lang="en-US" dirty="0"/>
              <a:t> is large. </a:t>
            </a:r>
          </a:p>
          <a:p>
            <a:pPr lvl="1"/>
            <a:r>
              <a:rPr lang="en-US" dirty="0"/>
              <a:t>Finding k nearest sentences.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C68E85-2291-7B4A-BD76-6857CC716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91C786-D79E-9E40-BB12-0444CE75E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443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123230"/>
              </p:ext>
            </p:extLst>
          </p:nvPr>
        </p:nvGraphicFramePr>
        <p:xfrm>
          <a:off x="4052715" y="615751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72</a:t>
            </a:fld>
            <a:endParaRPr lang="en-US"/>
          </a:p>
        </p:txBody>
      </p:sp>
      <p:pic>
        <p:nvPicPr>
          <p:cNvPr id="7" name="图形 6" descr="3D 眼镜 纯色填充">
            <a:extLst>
              <a:ext uri="{FF2B5EF4-FFF2-40B4-BE49-F238E27FC236}">
                <a16:creationId xmlns:a16="http://schemas.microsoft.com/office/drawing/2014/main" id="{92214271-B52F-8F47-AAD9-8826BF334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6984" y="46703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16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Single tree on a field with cityscape in foggy distance">
            <a:extLst>
              <a:ext uri="{FF2B5EF4-FFF2-40B4-BE49-F238E27FC236}">
                <a16:creationId xmlns:a16="http://schemas.microsoft.com/office/drawing/2014/main" id="{9EEDCFB2-52FF-604F-806A-B82BF597C4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11334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7033F4-283C-3C49-B7A6-54F736A58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900518"/>
          </a:xfrm>
        </p:spPr>
        <p:txBody>
          <a:bodyPr>
            <a:normAutofit/>
          </a:bodyPr>
          <a:lstStyle/>
          <a:p>
            <a:r>
              <a:rPr lang="en-US" altLang="zh-CN" b="1">
                <a:solidFill>
                  <a:srgbClr val="FFFFFF"/>
                </a:solidFill>
              </a:rPr>
              <a:t>Hierarchical</a:t>
            </a:r>
            <a:r>
              <a:rPr lang="zh-CN" altLang="en-US" b="1">
                <a:solidFill>
                  <a:srgbClr val="FFFFFF"/>
                </a:solidFill>
              </a:rPr>
              <a:t> </a:t>
            </a:r>
            <a:r>
              <a:rPr lang="en-US" altLang="zh-CN" b="1">
                <a:solidFill>
                  <a:srgbClr val="FFFFFF"/>
                </a:solidFill>
              </a:rPr>
              <a:t>Clustering</a:t>
            </a:r>
            <a:r>
              <a:rPr lang="zh-CN" altLang="en-US" b="1">
                <a:solidFill>
                  <a:srgbClr val="FFFFFF"/>
                </a:solidFill>
              </a:rPr>
              <a:t> </a:t>
            </a:r>
            <a:r>
              <a:rPr lang="en-US" altLang="zh-CN" b="1">
                <a:solidFill>
                  <a:srgbClr val="FFFFFF"/>
                </a:solidFill>
              </a:rPr>
              <a:t>Tree</a:t>
            </a:r>
            <a:br>
              <a:rPr lang="en-US" altLang="zh-CN" b="1">
                <a:solidFill>
                  <a:srgbClr val="FFFFFF"/>
                </a:solidFill>
              </a:rPr>
            </a:br>
            <a:r>
              <a:rPr lang="en-US" altLang="zh-CN" b="1">
                <a:solidFill>
                  <a:srgbClr val="FFFFFF"/>
                </a:solidFill>
              </a:rPr>
              <a:t>(</a:t>
            </a:r>
            <a:r>
              <a:rPr lang="zh-CN" altLang="en-US" b="1">
                <a:solidFill>
                  <a:srgbClr val="FFFFFF"/>
                </a:solidFill>
              </a:rPr>
              <a:t>层次聚类树</a:t>
            </a:r>
            <a:r>
              <a:rPr lang="en-US" altLang="zh-CN" b="1">
                <a:solidFill>
                  <a:srgbClr val="FFFFFF"/>
                </a:solidFill>
              </a:rPr>
              <a:t>)</a:t>
            </a:r>
            <a:endParaRPr lang="en-US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076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43066-46F3-784B-9D8B-C82DC061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611EC-B33D-4340-88E3-9E1372147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  <a:p>
            <a:r>
              <a:rPr lang="en-US" dirty="0"/>
              <a:t>Red-black tree</a:t>
            </a:r>
          </a:p>
          <a:p>
            <a:r>
              <a:rPr lang="en-US" dirty="0"/>
              <a:t>Range tree</a:t>
            </a:r>
          </a:p>
          <a:p>
            <a:r>
              <a:rPr lang="en-US" dirty="0"/>
              <a:t>Quad tree</a:t>
            </a:r>
          </a:p>
          <a:p>
            <a:r>
              <a:rPr lang="en-US" dirty="0"/>
              <a:t>K-d tree</a:t>
            </a:r>
          </a:p>
          <a:p>
            <a:r>
              <a:rPr lang="en-US" dirty="0"/>
              <a:t>PCP tree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6D7DE5-0307-5A47-8590-4ABD606804C9}"/>
              </a:ext>
            </a:extLst>
          </p:cNvPr>
          <p:cNvSpPr txBox="1"/>
          <p:nvPr/>
        </p:nvSpPr>
        <p:spPr>
          <a:xfrm>
            <a:off x="2855406" y="4370558"/>
            <a:ext cx="4873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Still facing </a:t>
            </a:r>
            <a:r>
              <a:rPr lang="en-US" altLang="zh-CN" sz="2800" dirty="0">
                <a:solidFill>
                  <a:srgbClr val="C00000"/>
                </a:solidFill>
              </a:rPr>
              <a:t>the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dimension curse.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320B90-5A9C-6749-93CC-E9B874B42A1F}"/>
              </a:ext>
            </a:extLst>
          </p:cNvPr>
          <p:cNvSpPr txBox="1"/>
          <p:nvPr/>
        </p:nvSpPr>
        <p:spPr>
          <a:xfrm>
            <a:off x="804440" y="5222856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How should we query  high dimension data efficiently?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8D9253-263B-884B-9F0B-C47F8B3E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00E943-0B38-FC4F-B414-40EC775B4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19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70E11-91E9-2B47-8C90-6A3F3CA1F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How should we query high dimension data efficiently?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E5D40A-4097-D241-A974-55528DE37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315"/>
            <a:ext cx="7886700" cy="4035647"/>
          </a:xfrm>
        </p:spPr>
        <p:txBody>
          <a:bodyPr/>
          <a:lstStyle/>
          <a:p>
            <a:r>
              <a:rPr lang="en-US" altLang="zh-CN" dirty="0"/>
              <a:t>Offline</a:t>
            </a:r>
            <a:r>
              <a:rPr lang="zh-CN" altLang="en-US" dirty="0"/>
              <a:t> </a:t>
            </a: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dictionary.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Representing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multi-dimensional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vector.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similarity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similarity.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Cosine</a:t>
            </a:r>
            <a:r>
              <a:rPr lang="zh-CN" altLang="en-US" dirty="0"/>
              <a:t> </a:t>
            </a:r>
            <a:r>
              <a:rPr lang="en-US" altLang="zh-CN" dirty="0"/>
              <a:t>similarity</a:t>
            </a:r>
          </a:p>
          <a:p>
            <a:pPr lvl="1"/>
            <a:r>
              <a:rPr lang="en-US" altLang="zh-CN" dirty="0"/>
              <a:t>Hamming</a:t>
            </a:r>
            <a:r>
              <a:rPr lang="zh-CN" altLang="en-US" dirty="0"/>
              <a:t> </a:t>
            </a:r>
            <a:r>
              <a:rPr lang="en-US" altLang="zh-CN" dirty="0"/>
              <a:t>similarity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131099-BDED-7540-A83C-82FB9D3DC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EDDAC3-659B-844A-91AC-7F30E859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609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3F28EA9-0931-7A46-BBDC-ED1DCFB8E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6904"/>
            <a:ext cx="8229240" cy="761760"/>
          </a:xfrm>
        </p:spPr>
        <p:txBody>
          <a:bodyPr/>
          <a:lstStyle/>
          <a:p>
            <a:r>
              <a:rPr lang="zh-CN" altLang="en-US" sz="3600" b="0" i="0" u="none" strike="noStrike" baseline="0" dirty="0">
                <a:latin typeface="黑体" panose="02010609060101010101" charset="-122"/>
                <a:ea typeface="黑体" panose="02010609060101010101" charset="-122"/>
              </a:rPr>
              <a:t>词</a:t>
            </a:r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典</a:t>
            </a:r>
            <a:r>
              <a:rPr lang="zh-CN" altLang="en-US" sz="3600" b="0" i="0" u="none" strike="noStrike" baseline="0" dirty="0">
                <a:latin typeface="黑体" panose="02010609060101010101" charset="-122"/>
                <a:ea typeface="黑体" panose="02010609060101010101" charset="-122"/>
              </a:rPr>
              <a:t>模型 </a:t>
            </a:r>
            <a:r>
              <a:rPr lang="en-US" altLang="zh-CN" sz="3600" b="0" i="0" u="none" strike="noStrike" baseline="0" dirty="0">
                <a:latin typeface="LMRoman10-Regular-Identity-H"/>
              </a:rPr>
              <a:t>Bag-of-Words</a:t>
            </a:r>
            <a:r>
              <a:rPr lang="zh-CN" altLang="en-US" sz="36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3600" b="0" i="0" u="none" strike="noStrike" baseline="0" dirty="0" err="1">
                <a:latin typeface="LMRoman10-Regular-Identity-H"/>
                <a:ea typeface="宋体" panose="02010600030101010101" pitchFamily="2" charset="-122"/>
              </a:rPr>
              <a:t>BoW</a:t>
            </a:r>
            <a:r>
              <a:rPr lang="zh-CN" altLang="en-US" sz="36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3600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F5B4ABF3-3AD4-634F-9A81-556CB2EBFAEE}"/>
              </a:ext>
            </a:extLst>
          </p:cNvPr>
          <p:cNvCxnSpPr/>
          <p:nvPr/>
        </p:nvCxnSpPr>
        <p:spPr>
          <a:xfrm>
            <a:off x="4435366" y="1429407"/>
            <a:ext cx="0" cy="4834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ADDBA4-8527-0542-93C8-0EE47E1C3D06}"/>
              </a:ext>
            </a:extLst>
          </p:cNvPr>
          <p:cNvSpPr txBox="1"/>
          <p:nvPr/>
        </p:nvSpPr>
        <p:spPr>
          <a:xfrm>
            <a:off x="457200" y="2024030"/>
            <a:ext cx="3384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文本中出现的</a:t>
            </a:r>
            <a:r>
              <a:rPr lang="zh-CN" altLang="en-US" sz="1800" dirty="0">
                <a:solidFill>
                  <a:srgbClr val="FF0000"/>
                </a:solidFill>
              </a:rPr>
              <a:t>单词</a:t>
            </a:r>
            <a:r>
              <a:rPr lang="zh-CN" altLang="en-US" sz="1800" dirty="0"/>
              <a:t>：人、车、狗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58D5F7-AADB-4543-AB22-630F03E63061}"/>
              </a:ext>
            </a:extLst>
          </p:cNvPr>
          <p:cNvSpPr txBox="1"/>
          <p:nvPr/>
        </p:nvSpPr>
        <p:spPr>
          <a:xfrm>
            <a:off x="457199" y="2665265"/>
            <a:ext cx="37048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词</a:t>
            </a:r>
            <a:r>
              <a:rPr lang="zh-CN" altLang="en-US" sz="1800" dirty="0">
                <a:solidFill>
                  <a:srgbClr val="FF0000"/>
                </a:solidFill>
              </a:rPr>
              <a:t>典</a:t>
            </a:r>
            <a:r>
              <a:rPr lang="zh-CN" altLang="en-US" sz="1800" dirty="0"/>
              <a:t>：离线构造的所有可能出现的单词的集合，设存储</a:t>
            </a:r>
            <a:r>
              <a:rPr lang="en-US" altLang="zh-CN" sz="1800" b="1" i="1" dirty="0">
                <a:latin typeface="Times" pitchFamily="2" charset="0"/>
              </a:rPr>
              <a:t>N</a:t>
            </a:r>
            <a:r>
              <a:rPr lang="zh-CN" altLang="en-US" sz="1800" dirty="0"/>
              <a:t>个单词。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EC28C0-E055-0445-B086-6504C3EDB3BE}"/>
              </a:ext>
            </a:extLst>
          </p:cNvPr>
          <p:cNvSpPr txBox="1"/>
          <p:nvPr/>
        </p:nvSpPr>
        <p:spPr>
          <a:xfrm>
            <a:off x="578433" y="1212271"/>
            <a:ext cx="3141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/>
              <a:t>在自然语言处理中用于识别相似的文本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52C9E5E-0E1B-B14C-B757-D3DD47EF5C4F}"/>
              </a:ext>
            </a:extLst>
          </p:cNvPr>
          <p:cNvSpPr txBox="1"/>
          <p:nvPr/>
        </p:nvSpPr>
        <p:spPr>
          <a:xfrm>
            <a:off x="457199" y="3629558"/>
            <a:ext cx="38572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词频向量</a:t>
            </a:r>
            <a:r>
              <a:rPr lang="zh-CN" altLang="en-US" sz="1800" dirty="0"/>
              <a:t>：</a:t>
            </a:r>
            <a:r>
              <a:rPr lang="zh-CN" altLang="en-US" dirty="0"/>
              <a:t>按字典顺序用 </a:t>
            </a:r>
            <a:r>
              <a:rPr lang="en-US" altLang="zh-CN" i="1" dirty="0"/>
              <a:t>N</a:t>
            </a:r>
            <a:r>
              <a:rPr lang="zh-CN" altLang="en-US" dirty="0"/>
              <a:t>维，</a:t>
            </a:r>
            <a:r>
              <a:rPr lang="en-US" altLang="zh-CN" dirty="0"/>
              <a:t>0-1</a:t>
            </a:r>
            <a:r>
              <a:rPr lang="zh-CN" altLang="en-US" dirty="0"/>
              <a:t>向量描述的某一文本中单词出现的情况</a:t>
            </a:r>
            <a:r>
              <a:rPr lang="zh-CN" altLang="en-US" sz="1800" dirty="0"/>
              <a:t>。</a:t>
            </a:r>
            <a:endParaRPr lang="en-US" altLang="zh-CN" sz="1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9239E4-16A5-A244-993C-7906D308CB45}"/>
              </a:ext>
            </a:extLst>
          </p:cNvPr>
          <p:cNvSpPr txBox="1"/>
          <p:nvPr/>
        </p:nvSpPr>
        <p:spPr>
          <a:xfrm>
            <a:off x="457199" y="4600728"/>
            <a:ext cx="3626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向量比较</a:t>
            </a:r>
            <a:r>
              <a:rPr lang="zh-CN" altLang="en-US" sz="1800" dirty="0"/>
              <a:t>：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其中范数取</a:t>
            </a:r>
            <a:r>
              <a:rPr lang="en-US" altLang="zh-CN" sz="1800" b="0" i="1" u="none" strike="noStrike" baseline="0" dirty="0">
                <a:latin typeface="CMMI10"/>
                <a:ea typeface="宋体" panose="02010600030101010101" pitchFamily="2" charset="-122"/>
              </a:rPr>
              <a:t>L</a:t>
            </a:r>
            <a:r>
              <a:rPr lang="en-US" altLang="zh-CN" sz="1800" b="0" i="0" u="none" strike="noStrike" baseline="-25000" dirty="0">
                <a:latin typeface="CMR7"/>
                <a:ea typeface="宋体" panose="02010600030101010101" pitchFamily="2" charset="-122"/>
              </a:rPr>
              <a:t>1</a:t>
            </a:r>
            <a:r>
              <a:rPr lang="en-US" altLang="zh-CN" sz="1800" b="0" i="0" u="none" strike="noStrike" baseline="0" dirty="0">
                <a:latin typeface="CMR7"/>
                <a:ea typeface="宋体" panose="02010600030101010101" pitchFamily="2" charset="-122"/>
              </a:rPr>
              <a:t> 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范数，即各元素绝对值之和：</a:t>
            </a:r>
            <a:endParaRPr lang="zh-CN" altLang="en-US" sz="1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A6E897E-ED07-D04A-92DB-45157E15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18" y="5519997"/>
            <a:ext cx="3141858" cy="69678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FFECCAC-B38C-5341-B565-EBD56E1D99D3}"/>
              </a:ext>
            </a:extLst>
          </p:cNvPr>
          <p:cNvSpPr txBox="1"/>
          <p:nvPr/>
        </p:nvSpPr>
        <p:spPr>
          <a:xfrm>
            <a:off x="5150436" y="1228825"/>
            <a:ext cx="314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/>
              <a:t>在</a:t>
            </a:r>
            <a:r>
              <a:rPr kumimoji="1" lang="en-US" altLang="zh-CN" b="1" dirty="0"/>
              <a:t>SLAM</a:t>
            </a:r>
            <a:r>
              <a:rPr kumimoji="1" lang="zh-CN" altLang="en-US" b="1" dirty="0"/>
              <a:t>中用于回环检测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3927A7A-8AAF-3C4A-BD64-845264926941}"/>
              </a:ext>
            </a:extLst>
          </p:cNvPr>
          <p:cNvSpPr txBox="1"/>
          <p:nvPr/>
        </p:nvSpPr>
        <p:spPr>
          <a:xfrm>
            <a:off x="4708635" y="2024030"/>
            <a:ext cx="420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图像中出现的特征点</a:t>
            </a:r>
            <a:r>
              <a:rPr lang="zh-CN" altLang="en-US" sz="1800" dirty="0"/>
              <a:t>：</a:t>
            </a:r>
            <a:r>
              <a:rPr lang="en-US" altLang="zh-CN" sz="1800" dirty="0"/>
              <a:t>brief</a:t>
            </a:r>
            <a:r>
              <a:rPr lang="zh-CN" altLang="en-US" sz="1800" dirty="0"/>
              <a:t> </a:t>
            </a:r>
            <a:r>
              <a:rPr lang="en-US" altLang="zh-CN" sz="1800" dirty="0"/>
              <a:t>descriptor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C6E4DF4-1CAD-1C43-A70C-D7495EEA55AF}"/>
              </a:ext>
            </a:extLst>
          </p:cNvPr>
          <p:cNvSpPr txBox="1"/>
          <p:nvPr/>
        </p:nvSpPr>
        <p:spPr>
          <a:xfrm>
            <a:off x="4708635" y="2634569"/>
            <a:ext cx="420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词典</a:t>
            </a:r>
            <a:r>
              <a:rPr lang="zh-CN" altLang="en-US" sz="1800" dirty="0"/>
              <a:t>：</a:t>
            </a:r>
            <a:r>
              <a:rPr lang="zh-CN" altLang="en-US" dirty="0"/>
              <a:t>离线构造的各类图像中可能出现的特征描述子所构成的词典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BB1B6F4-3457-C440-B1C6-44B2D8DBC4E9}"/>
              </a:ext>
            </a:extLst>
          </p:cNvPr>
          <p:cNvSpPr txBox="1"/>
          <p:nvPr/>
        </p:nvSpPr>
        <p:spPr>
          <a:xfrm>
            <a:off x="4708635" y="3522107"/>
            <a:ext cx="42041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词频向量</a:t>
            </a:r>
            <a:r>
              <a:rPr lang="zh-CN" altLang="en-US" sz="1800" dirty="0"/>
              <a:t>：按字典顺序，用一个</a:t>
            </a:r>
            <a:r>
              <a:rPr lang="en-US" altLang="zh-CN" sz="1800" dirty="0"/>
              <a:t>N</a:t>
            </a:r>
            <a:r>
              <a:rPr lang="zh-CN" altLang="en-US" dirty="0"/>
              <a:t>维，</a:t>
            </a:r>
            <a:r>
              <a:rPr lang="en-US" altLang="zh-CN" dirty="0"/>
              <a:t>0-1</a:t>
            </a:r>
            <a:r>
              <a:rPr lang="zh-CN" altLang="en-US" dirty="0"/>
              <a:t>向量描述某一帧图像中，字典中单词出现的情况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89BE771-C0E1-8649-AEA1-A4D9206087C1}"/>
              </a:ext>
            </a:extLst>
          </p:cNvPr>
          <p:cNvSpPr txBox="1"/>
          <p:nvPr/>
        </p:nvSpPr>
        <p:spPr>
          <a:xfrm>
            <a:off x="4677102" y="4686644"/>
            <a:ext cx="3626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向量比较</a:t>
            </a:r>
            <a:r>
              <a:rPr lang="zh-CN" altLang="en-US" sz="1800" dirty="0"/>
              <a:t>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仍然是计算</a:t>
            </a:r>
            <a:r>
              <a:rPr lang="en-US" altLang="zh-CN" sz="1800" b="0" i="1" u="none" strike="noStrike" baseline="0" dirty="0">
                <a:latin typeface="CMMI10"/>
                <a:ea typeface="宋体" panose="02010600030101010101" pitchFamily="2" charset="-122"/>
              </a:rPr>
              <a:t>L</a:t>
            </a:r>
            <a:r>
              <a:rPr lang="en-US" altLang="zh-CN" sz="1800" b="0" i="0" u="none" strike="noStrike" baseline="-25000" dirty="0">
                <a:latin typeface="CMR7"/>
                <a:ea typeface="宋体" panose="02010600030101010101" pitchFamily="2" charset="-122"/>
              </a:rPr>
              <a:t>1</a:t>
            </a:r>
            <a:r>
              <a:rPr lang="en-US" altLang="zh-CN" sz="1800" b="0" i="0" u="none" strike="noStrike" baseline="0" dirty="0">
                <a:latin typeface="CMR7"/>
                <a:ea typeface="宋体" panose="02010600030101010101" pitchFamily="2" charset="-122"/>
              </a:rPr>
              <a:t> </a:t>
            </a:r>
            <a:r>
              <a:rPr lang="zh-CN" altLang="en-US" sz="18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范数，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但是引入了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TF-IDF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权重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3345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3" grpId="0"/>
      <p:bldP spid="15" grpId="0"/>
      <p:bldP spid="17" grpId="0"/>
      <p:bldP spid="18" grpId="0"/>
      <p:bldP spid="19" grpId="0"/>
      <p:bldP spid="20" grpId="0"/>
      <p:bldP spid="2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875E7-C9CB-1743-8152-AC11F1F71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343392"/>
            <a:ext cx="8229240" cy="761760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举例：基于层次聚类树，基于词袋模型查询图像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1554A3-A57A-A24C-AD43-967FB704A709}"/>
              </a:ext>
            </a:extLst>
          </p:cNvPr>
          <p:cNvSpPr/>
          <p:nvPr/>
        </p:nvSpPr>
        <p:spPr>
          <a:xfrm>
            <a:off x="2375338" y="1723698"/>
            <a:ext cx="3615559" cy="662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离线构造词典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5D85045-D710-4349-AAD3-9DE33321D4DE}"/>
              </a:ext>
            </a:extLst>
          </p:cNvPr>
          <p:cNvSpPr/>
          <p:nvPr/>
        </p:nvSpPr>
        <p:spPr>
          <a:xfrm>
            <a:off x="2375338" y="2817593"/>
            <a:ext cx="3615559" cy="662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采集图像后在线获得图像词向量，并建立在线的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Database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2E4B2A-8210-8546-9CD5-888046F11595}"/>
              </a:ext>
            </a:extLst>
          </p:cNvPr>
          <p:cNvSpPr/>
          <p:nvPr/>
        </p:nvSpPr>
        <p:spPr>
          <a:xfrm>
            <a:off x="2375338" y="3851635"/>
            <a:ext cx="3615559" cy="662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新的图像的词向量在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Database</a:t>
            </a:r>
            <a:r>
              <a:rPr kumimoji="1" lang="zh-CN" altLang="en-US" dirty="0"/>
              <a:t>中查找闭环图片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C9704D-BC9D-3E40-9587-2DA4BD9C0E98}"/>
              </a:ext>
            </a:extLst>
          </p:cNvPr>
          <p:cNvSpPr/>
          <p:nvPr/>
        </p:nvSpPr>
        <p:spPr>
          <a:xfrm>
            <a:off x="2375337" y="4948739"/>
            <a:ext cx="3615559" cy="662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对潜在的闭环用组验证、时间验证、几何验证等方法，降低误报率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04F059F7-04FE-AF46-B681-97EEC702BA0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83118" y="2385850"/>
            <a:ext cx="0" cy="431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E92972A0-ED0B-B944-9D85-59F9D30825B2}"/>
              </a:ext>
            </a:extLst>
          </p:cNvPr>
          <p:cNvCxnSpPr/>
          <p:nvPr/>
        </p:nvCxnSpPr>
        <p:spPr>
          <a:xfrm>
            <a:off x="4177862" y="3419892"/>
            <a:ext cx="0" cy="431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2EDBB3F-5B4C-6542-B486-3FE7896874EF}"/>
              </a:ext>
            </a:extLst>
          </p:cNvPr>
          <p:cNvCxnSpPr/>
          <p:nvPr/>
        </p:nvCxnSpPr>
        <p:spPr>
          <a:xfrm>
            <a:off x="4177862" y="4513787"/>
            <a:ext cx="0" cy="431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9215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/>
          </p:nvPr>
        </p:nvSpPr>
        <p:spPr>
          <a:xfrm>
            <a:off x="564613" y="999287"/>
            <a:ext cx="8382635" cy="302450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词</a:t>
            </a:r>
            <a:r>
              <a:rPr lang="zh-CN" altLang="en-US" sz="20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典生成问题类似于一个</a:t>
            </a:r>
            <a:r>
              <a:rPr lang="zh-CN" altLang="en-US" sz="2000" b="0" i="0" u="none" strike="noStrike" baseline="0" dirty="0">
                <a:latin typeface="黑体" panose="02010609060101010101" charset="-122"/>
                <a:ea typeface="黑体" panose="02010609060101010101" charset="-122"/>
              </a:rPr>
              <a:t>聚类</a:t>
            </a:r>
            <a:r>
              <a:rPr lang="zh-CN" altLang="en-US" sz="20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0" i="0" u="none" strike="noStrike" baseline="0" dirty="0">
                <a:latin typeface="LMRoman10-Regular-Identity-H"/>
                <a:ea typeface="宋体" panose="02010600030101010101" pitchFamily="2" charset="-122"/>
              </a:rPr>
              <a:t>Clustering</a:t>
            </a:r>
            <a:r>
              <a:rPr lang="zh-CN" altLang="en-US" sz="20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）问题，无监督机器学习（</a:t>
            </a:r>
            <a:r>
              <a:rPr lang="en-US" altLang="zh-CN" sz="2000" b="0" i="0" u="none" strike="noStrike" baseline="0" dirty="0">
                <a:latin typeface="LMRoman10-Regular-Identity-H"/>
                <a:ea typeface="宋体" panose="02010600030101010101" pitchFamily="2" charset="-122"/>
              </a:rPr>
              <a:t>Unsupervised ML</a:t>
            </a:r>
            <a:r>
              <a:rPr lang="zh-CN" altLang="en-US" sz="20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）自动产生聚类的方法。</a:t>
            </a:r>
            <a:endParaRPr lang="en-US" altLang="zh-CN" sz="2000" b="0" i="0" u="none" strike="noStrike" baseline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假设我们对大量的图像提取了特征点，比如说有</a:t>
            </a:r>
            <a:r>
              <a:rPr lang="en-US" altLang="zh-CN" sz="2000" b="0" i="1" u="none" strike="noStrike" baseline="0" dirty="0">
                <a:latin typeface="CMMI10"/>
                <a:ea typeface="宋体" panose="02010600030101010101" pitchFamily="2" charset="-122"/>
              </a:rPr>
              <a:t>N </a:t>
            </a:r>
            <a:r>
              <a:rPr lang="zh-CN" altLang="en-US" sz="20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个，每个特征点用一个向量表示。现在，我们想构建一个</a:t>
            </a:r>
            <a:r>
              <a:rPr lang="en-US" altLang="zh-CN" sz="2000" b="1" i="1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sz="20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个单词，关于特征点向量的词典。</a:t>
            </a:r>
            <a:endParaRPr lang="en-US" altLang="zh-CN" sz="2000" b="0" i="0" u="none" strike="noStrike" baseline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000" b="0" i="0" u="none" strike="noStrike" baseline="0" dirty="0">
                <a:latin typeface="LMRoman10-Regular-Identity-H"/>
              </a:rPr>
              <a:t>K-means </a:t>
            </a:r>
            <a:r>
              <a:rPr lang="zh-CN" altLang="en-US" sz="20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是一个非常简单有效的方法，当我们有</a:t>
            </a:r>
            <a:r>
              <a:rPr lang="en-US" altLang="zh-CN" sz="2000" b="0" i="1" u="none" strike="noStrike" baseline="0" dirty="0">
                <a:latin typeface="CMMI10"/>
                <a:ea typeface="宋体" panose="02010600030101010101" pitchFamily="2" charset="-122"/>
              </a:rPr>
              <a:t>N </a:t>
            </a:r>
            <a:r>
              <a:rPr lang="zh-CN" altLang="en-US" sz="20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个数据，想要归成</a:t>
            </a:r>
            <a:r>
              <a:rPr lang="en-US" altLang="zh-CN" sz="2000" b="0" i="1" u="none" strike="noStrike" baseline="0" dirty="0">
                <a:latin typeface="CMMI10"/>
                <a:ea typeface="宋体" panose="02010600030101010101" pitchFamily="2" charset="-122"/>
              </a:rPr>
              <a:t>k &lt;N</a:t>
            </a:r>
            <a:r>
              <a:rPr lang="zh-CN" altLang="en-US" sz="2000" b="0" i="0" u="none" strike="noStrike" baseline="0" dirty="0">
                <a:latin typeface="宋体" panose="02010600030101010101" pitchFamily="2" charset="-122"/>
                <a:ea typeface="宋体" panose="02010600030101010101" pitchFamily="2" charset="-122"/>
              </a:rPr>
              <a:t>个类</a:t>
            </a:r>
            <a:endParaRPr lang="zh-CN" altLang="en-US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3297" y="219429"/>
            <a:ext cx="8229240" cy="761760"/>
          </a:xfrm>
        </p:spPr>
        <p:txBody>
          <a:bodyPr/>
          <a:lstStyle/>
          <a:p>
            <a:r>
              <a:rPr lang="en-US" altLang="zh-CN" sz="3200" b="1" dirty="0"/>
              <a:t>1.</a:t>
            </a:r>
            <a:r>
              <a:rPr lang="zh-CN" altLang="en-US" sz="3200" b="1" dirty="0"/>
              <a:t> 词典的构造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40" y="4023792"/>
            <a:ext cx="8372723" cy="223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4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contrast="36000"/>
          </a:blip>
          <a:stretch>
            <a:fillRect/>
          </a:stretch>
        </p:blipFill>
        <p:spPr>
          <a:xfrm>
            <a:off x="557212" y="837219"/>
            <a:ext cx="802957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10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E4E03F7-7F6C-4A4F-ADAD-B9A8D92724EF}"/>
              </a:ext>
            </a:extLst>
          </p:cNvPr>
          <p:cNvSpPr txBox="1">
            <a:spLocks noChangeArrowheads="1"/>
          </p:cNvSpPr>
          <p:nvPr/>
        </p:nvSpPr>
        <p:spPr>
          <a:xfrm>
            <a:off x="411117" y="444908"/>
            <a:ext cx="5410200" cy="5334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宋体" panose="02010600030101010101" pitchFamily="2" charset="-122"/>
              </a:rPr>
              <a:t>Region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Search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in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a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KD-Tree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493D8A-2EFD-2C41-B134-BE6E9EC8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165" y="288609"/>
            <a:ext cx="3330460" cy="290693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E3EE902-54D3-2243-BBFA-9DD68F5DAE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214"/>
          <a:stretch/>
        </p:blipFill>
        <p:spPr>
          <a:xfrm>
            <a:off x="671823" y="1859022"/>
            <a:ext cx="3924300" cy="377183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2BAF99CF-74F0-7343-A70E-BB895F82E342}"/>
              </a:ext>
            </a:extLst>
          </p:cNvPr>
          <p:cNvGrpSpPr/>
          <p:nvPr/>
        </p:nvGrpSpPr>
        <p:grpSpPr>
          <a:xfrm>
            <a:off x="5377459" y="3195542"/>
            <a:ext cx="3472166" cy="3310670"/>
            <a:chOff x="5377459" y="3195542"/>
            <a:chExt cx="3472166" cy="331067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783A5CEF-F7D1-7D47-89EE-313028936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7459" y="3195542"/>
              <a:ext cx="3472166" cy="3310670"/>
            </a:xfrm>
            <a:prstGeom prst="rect">
              <a:avLst/>
            </a:prstGeom>
          </p:spPr>
        </p:pic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55CCAE8-E802-4046-A91D-A089F8B75D18}"/>
                </a:ext>
              </a:extLst>
            </p:cNvPr>
            <p:cNvSpPr/>
            <p:nvPr/>
          </p:nvSpPr>
          <p:spPr>
            <a:xfrm>
              <a:off x="5805978" y="4248516"/>
              <a:ext cx="217714" cy="22354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0A8DB54-E490-C94F-B849-8431802E78A3}"/>
                </a:ext>
              </a:extLst>
            </p:cNvPr>
            <p:cNvSpPr/>
            <p:nvPr/>
          </p:nvSpPr>
          <p:spPr>
            <a:xfrm>
              <a:off x="6132549" y="3782607"/>
              <a:ext cx="217714" cy="22354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E92F8E7-0A60-5840-B222-34A2CF178A1D}"/>
                </a:ext>
              </a:extLst>
            </p:cNvPr>
            <p:cNvSpPr/>
            <p:nvPr/>
          </p:nvSpPr>
          <p:spPr>
            <a:xfrm>
              <a:off x="7073626" y="3350477"/>
              <a:ext cx="217714" cy="22354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CBDC3CE-40DF-CB41-9D0F-B3FB0F4EF115}"/>
                </a:ext>
              </a:extLst>
            </p:cNvPr>
            <p:cNvSpPr/>
            <p:nvPr/>
          </p:nvSpPr>
          <p:spPr>
            <a:xfrm>
              <a:off x="7556400" y="4248516"/>
              <a:ext cx="217714" cy="22354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E31A691-7398-B948-976B-BE4851D2CF74}"/>
                </a:ext>
              </a:extLst>
            </p:cNvPr>
            <p:cNvSpPr/>
            <p:nvPr/>
          </p:nvSpPr>
          <p:spPr>
            <a:xfrm>
              <a:off x="7251423" y="4721685"/>
              <a:ext cx="217714" cy="22354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A254863-C357-E342-9756-A49337256A96}"/>
                </a:ext>
              </a:extLst>
            </p:cNvPr>
            <p:cNvSpPr/>
            <p:nvPr/>
          </p:nvSpPr>
          <p:spPr>
            <a:xfrm>
              <a:off x="7869909" y="3782607"/>
              <a:ext cx="217714" cy="22354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CFA0C118-A7D7-B346-BD67-7AF44040B925}"/>
                </a:ext>
              </a:extLst>
            </p:cNvPr>
            <p:cNvSpPr/>
            <p:nvPr/>
          </p:nvSpPr>
          <p:spPr>
            <a:xfrm>
              <a:off x="8163096" y="4257225"/>
              <a:ext cx="217714" cy="22354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0851D02-AC5A-A24E-9066-945C8B5C7E01}"/>
                </a:ext>
              </a:extLst>
            </p:cNvPr>
            <p:cNvSpPr/>
            <p:nvPr/>
          </p:nvSpPr>
          <p:spPr>
            <a:xfrm>
              <a:off x="5996435" y="4739103"/>
              <a:ext cx="194744" cy="223548"/>
            </a:xfrm>
            <a:prstGeom prst="rect">
              <a:avLst/>
            </a:prstGeom>
            <a:solidFill>
              <a:srgbClr val="A6A6A6">
                <a:alpha val="2470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9F8061E-16F5-2D4B-84CE-6D28CD1664C4}"/>
                </a:ext>
              </a:extLst>
            </p:cNvPr>
            <p:cNvSpPr/>
            <p:nvPr/>
          </p:nvSpPr>
          <p:spPr>
            <a:xfrm>
              <a:off x="6918798" y="5182428"/>
              <a:ext cx="194744" cy="223548"/>
            </a:xfrm>
            <a:prstGeom prst="rect">
              <a:avLst/>
            </a:prstGeom>
            <a:solidFill>
              <a:srgbClr val="A6A6A6">
                <a:alpha val="2470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6CAE2FA-18BA-A148-9BF8-29F2A48784B2}"/>
                </a:ext>
              </a:extLst>
            </p:cNvPr>
            <p:cNvSpPr/>
            <p:nvPr/>
          </p:nvSpPr>
          <p:spPr>
            <a:xfrm>
              <a:off x="7738552" y="4721685"/>
              <a:ext cx="194744" cy="223548"/>
            </a:xfrm>
            <a:prstGeom prst="rect">
              <a:avLst/>
            </a:prstGeom>
            <a:solidFill>
              <a:srgbClr val="A6A6A6">
                <a:alpha val="2470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E1B6030-0741-AF4C-93CC-814261CF2836}"/>
                </a:ext>
              </a:extLst>
            </p:cNvPr>
            <p:cNvSpPr/>
            <p:nvPr/>
          </p:nvSpPr>
          <p:spPr>
            <a:xfrm>
              <a:off x="8034094" y="4721685"/>
              <a:ext cx="194744" cy="223548"/>
            </a:xfrm>
            <a:prstGeom prst="rect">
              <a:avLst/>
            </a:prstGeom>
            <a:solidFill>
              <a:srgbClr val="A6A6A6">
                <a:alpha val="2470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096A8B9-BC74-204E-A351-6E4009F96358}"/>
                </a:ext>
              </a:extLst>
            </p:cNvPr>
            <p:cNvSpPr/>
            <p:nvPr/>
          </p:nvSpPr>
          <p:spPr>
            <a:xfrm>
              <a:off x="8354683" y="4721685"/>
              <a:ext cx="194744" cy="223548"/>
            </a:xfrm>
            <a:prstGeom prst="rect">
              <a:avLst/>
            </a:prstGeom>
            <a:solidFill>
              <a:srgbClr val="A6A6A6">
                <a:alpha val="2470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08ADDD0B-12A0-6343-AB0A-06DF0B594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65" b="55338"/>
          <a:stretch/>
        </p:blipFill>
        <p:spPr>
          <a:xfrm>
            <a:off x="788322" y="2281646"/>
            <a:ext cx="3924300" cy="106883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842F7B2-D3A7-0140-99F5-23E922DE23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051" b="32365"/>
          <a:stretch/>
        </p:blipFill>
        <p:spPr>
          <a:xfrm>
            <a:off x="738888" y="3395918"/>
            <a:ext cx="3924300" cy="72281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53D0B88-4E0B-C44A-95A9-E8A9A5A6A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327"/>
          <a:stretch/>
        </p:blipFill>
        <p:spPr>
          <a:xfrm>
            <a:off x="733713" y="4296794"/>
            <a:ext cx="3924300" cy="981649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2BAF82-296E-0F40-83E4-B20F7343E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Algorithm design and analysis, Yongcai Wang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484117-C76B-4B40-8A9E-665C212F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0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/>
          </p:nvPr>
        </p:nvSpPr>
        <p:spPr>
          <a:xfrm>
            <a:off x="457200" y="1502797"/>
            <a:ext cx="8229240" cy="495056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1770"/>
            <a:ext cx="8229240" cy="761760"/>
          </a:xfrm>
        </p:spPr>
        <p:txBody>
          <a:bodyPr/>
          <a:lstStyle/>
          <a:p>
            <a:r>
              <a:rPr lang="en-US" altLang="zh-CN" sz="2800" b="1" dirty="0"/>
              <a:t>1.</a:t>
            </a:r>
            <a:r>
              <a:rPr lang="zh-CN" altLang="en-US" sz="2800" b="1" dirty="0"/>
              <a:t> 词典的构造，</a:t>
            </a:r>
            <a:r>
              <a:rPr lang="zh-CN" altLang="en-US" sz="2800" dirty="0"/>
              <a:t>层次聚类法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  <a:lum bright="-20000" contrast="40000"/>
          </a:blip>
          <a:stretch>
            <a:fillRect/>
          </a:stretch>
        </p:blipFill>
        <p:spPr>
          <a:xfrm>
            <a:off x="374752" y="1158895"/>
            <a:ext cx="8380675" cy="20304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955660" y="3429000"/>
            <a:ext cx="5121001" cy="30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456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FAC05F-053F-7D40-9DA9-091921C2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370918"/>
            <a:ext cx="8229240" cy="76176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图像特征点构成的词典的构造方法</a:t>
            </a:r>
            <a:endParaRPr lang="en-US" dirty="0"/>
          </a:p>
        </p:txBody>
      </p:sp>
      <p:pic>
        <p:nvPicPr>
          <p:cNvPr id="3074" name="Picture 2" descr="Robust image matching via ORB feature and VFC for mismatch removal">
            <a:extLst>
              <a:ext uri="{FF2B5EF4-FFF2-40B4-BE49-F238E27FC236}">
                <a16:creationId xmlns:a16="http://schemas.microsoft.com/office/drawing/2014/main" id="{29DD681D-5887-B14D-9D16-94D152B60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9547"/>
            <a:ext cx="91440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CD6B76-4DB6-D24D-9CC0-C87145E16A8A}"/>
              </a:ext>
            </a:extLst>
          </p:cNvPr>
          <p:cNvSpPr txBox="1"/>
          <p:nvPr/>
        </p:nvSpPr>
        <p:spPr>
          <a:xfrm>
            <a:off x="3094672" y="406715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不同的图像特征点提取方法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664F04-F545-EC44-B8E3-51A08990CC24}"/>
              </a:ext>
            </a:extLst>
          </p:cNvPr>
          <p:cNvSpPr txBox="1"/>
          <p:nvPr/>
        </p:nvSpPr>
        <p:spPr>
          <a:xfrm>
            <a:off x="674411" y="4455757"/>
            <a:ext cx="80122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例如</a:t>
            </a:r>
            <a:r>
              <a:rPr lang="en-US" altLang="zh-CN" dirty="0" err="1"/>
              <a:t>ORB</a:t>
            </a:r>
            <a:r>
              <a:rPr lang="zh-CN" altLang="en-US" dirty="0"/>
              <a:t>特征点，是从图像中提取的有代表性的角点，每个</a:t>
            </a:r>
            <a:r>
              <a:rPr lang="en-US" altLang="zh-CN" dirty="0"/>
              <a:t>ORB</a:t>
            </a:r>
            <a:r>
              <a:rPr lang="zh-CN" altLang="en-US" dirty="0"/>
              <a:t>特征最终用</a:t>
            </a:r>
            <a:r>
              <a:rPr lang="en-US" altLang="zh-CN" dirty="0"/>
              <a:t>256</a:t>
            </a:r>
            <a:r>
              <a:rPr lang="zh-CN" altLang="en-US" dirty="0"/>
              <a:t>维的向量描述。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每个图像中我们可以固定提取例如</a:t>
            </a:r>
            <a:r>
              <a:rPr lang="en-US" altLang="zh-CN" dirty="0" err="1"/>
              <a:t>n</a:t>
            </a:r>
            <a:r>
              <a:rPr lang="en-US" altLang="zh-CN" dirty="0"/>
              <a:t>=300</a:t>
            </a:r>
            <a:r>
              <a:rPr lang="zh-CN" altLang="en-US" dirty="0"/>
              <a:t>个特征点。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词典构造时</a:t>
            </a:r>
            <a:r>
              <a:rPr lang="zh-CN" altLang="en-US" dirty="0">
                <a:solidFill>
                  <a:srgbClr val="00B050"/>
                </a:solidFill>
              </a:rPr>
              <a:t>采集大量的（例如</a:t>
            </a:r>
            <a:r>
              <a:rPr lang="en-US" altLang="zh-CN" dirty="0">
                <a:solidFill>
                  <a:srgbClr val="00B050"/>
                </a:solidFill>
              </a:rPr>
              <a:t>10000</a:t>
            </a:r>
            <a:r>
              <a:rPr lang="zh-CN" altLang="en-US" dirty="0">
                <a:solidFill>
                  <a:srgbClr val="00B050"/>
                </a:solidFill>
              </a:rPr>
              <a:t>张）</a:t>
            </a:r>
            <a:r>
              <a:rPr lang="zh-CN" altLang="en-US" dirty="0"/>
              <a:t>各种类型的图像，提取特征点，得到训练集</a:t>
            </a:r>
            <a:r>
              <a:rPr lang="en-US" altLang="zh-CN" dirty="0"/>
              <a:t>300</a:t>
            </a:r>
            <a:r>
              <a:rPr lang="zh-CN" altLang="en-US" dirty="0"/>
              <a:t>*</a:t>
            </a:r>
            <a:r>
              <a:rPr lang="en-US" altLang="zh-CN" dirty="0"/>
              <a:t>10000</a:t>
            </a:r>
            <a:r>
              <a:rPr lang="zh-CN" altLang="en-US" dirty="0"/>
              <a:t>个特征点，之后用</a:t>
            </a:r>
            <a:r>
              <a:rPr lang="zh-CN" altLang="en-US" dirty="0">
                <a:solidFill>
                  <a:srgbClr val="00B050"/>
                </a:solidFill>
              </a:rPr>
              <a:t>层次聚类树方法构建词典</a:t>
            </a:r>
            <a:r>
              <a:rPr lang="zh-CN" altLang="en-US" dirty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117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0C0A7-05DE-BD4E-98DD-134EC025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640"/>
            <a:ext cx="8229240" cy="761760"/>
          </a:xfrm>
        </p:spPr>
        <p:txBody>
          <a:bodyPr/>
          <a:lstStyle/>
          <a:p>
            <a:r>
              <a:rPr lang="en-US" altLang="zh-CN" sz="3600" b="1" dirty="0"/>
              <a:t>1.</a:t>
            </a:r>
            <a:r>
              <a:rPr lang="zh-CN" altLang="en-US" sz="3600" b="1" dirty="0"/>
              <a:t> 考虑图像词典的构造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18CFB9-4AC6-E843-9C87-F164FCB0224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57200" y="1288973"/>
            <a:ext cx="8229240" cy="5164387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C2EC799-3DD0-9D4F-A45F-EB99DC624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67" y="1552052"/>
            <a:ext cx="45847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F60944-3F2E-0C4F-9CA4-47CE7A9119E7}"/>
              </a:ext>
            </a:extLst>
          </p:cNvPr>
          <p:cNvSpPr txBox="1"/>
          <p:nvPr/>
        </p:nvSpPr>
        <p:spPr>
          <a:xfrm>
            <a:off x="658679" y="486619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2000" b="0" i="0" u="none" strike="noStrike" dirty="0" err="1">
                <a:effectLst/>
                <a:latin typeface="-apple-system"/>
              </a:rPr>
              <a:t>Vocabulary</a:t>
            </a:r>
            <a:r>
              <a:rPr lang="fr-FR" altLang="zh-CN" sz="2000" b="0" i="0" u="none" strike="noStrike" dirty="0">
                <a:effectLst/>
                <a:latin typeface="-apple-system"/>
              </a:rPr>
              <a:t> </a:t>
            </a:r>
            <a:r>
              <a:rPr lang="fr-FR" altLang="zh-CN" sz="2000" b="0" i="0" u="none" strike="noStrike" dirty="0" err="1">
                <a:effectLst/>
                <a:latin typeface="-apple-system"/>
              </a:rPr>
              <a:t>branch</a:t>
            </a:r>
            <a:r>
              <a:rPr lang="fr-FR" altLang="zh-CN" sz="2000" b="0" i="0" u="none" strike="noStrike" dirty="0">
                <a:effectLst/>
                <a:latin typeface="-apple-system"/>
              </a:rPr>
              <a:t> factor</a:t>
            </a:r>
            <a:r>
              <a:rPr lang="zh-CN" altLang="fr-FR" sz="2000" b="0" i="0" u="none" strike="noStrike" dirty="0">
                <a:effectLst/>
                <a:latin typeface="-apple-system"/>
              </a:rPr>
              <a:t>：</a:t>
            </a:r>
            <a:r>
              <a:rPr lang="fr-FR" altLang="zh-CN" sz="2000" b="0" i="0" u="none" strike="noStrike" dirty="0">
                <a:effectLst/>
                <a:latin typeface="-apple-system"/>
              </a:rPr>
              <a:t>k 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B85DB8-E65B-2F41-9FEF-3DB1A1C39A2D}"/>
              </a:ext>
            </a:extLst>
          </p:cNvPr>
          <p:cNvSpPr txBox="1"/>
          <p:nvPr/>
        </p:nvSpPr>
        <p:spPr>
          <a:xfrm>
            <a:off x="658679" y="530594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2000" b="0" i="0" u="none" strike="noStrike" dirty="0" err="1">
                <a:effectLst/>
                <a:latin typeface="-apple-system"/>
              </a:rPr>
              <a:t>Vocabulary</a:t>
            </a:r>
            <a:r>
              <a:rPr lang="fr-FR" altLang="zh-CN" sz="2000" b="0" i="0" u="none" strike="noStrike" dirty="0">
                <a:effectLst/>
                <a:latin typeface="-apple-system"/>
              </a:rPr>
              <a:t> </a:t>
            </a:r>
            <a:r>
              <a:rPr lang="fr-FR" altLang="zh-CN" sz="2000" b="0" i="0" u="none" strike="noStrike" dirty="0" err="1">
                <a:effectLst/>
                <a:latin typeface="-apple-system"/>
              </a:rPr>
              <a:t>depth</a:t>
            </a:r>
            <a:r>
              <a:rPr lang="fr-FR" altLang="zh-CN" sz="2000" b="0" i="0" u="none" strike="noStrike" dirty="0">
                <a:effectLst/>
                <a:latin typeface="-apple-system"/>
              </a:rPr>
              <a:t> </a:t>
            </a:r>
            <a:r>
              <a:rPr lang="fr-FR" altLang="zh-CN" sz="2000" b="0" i="0" u="none" strike="noStrike" dirty="0" err="1">
                <a:effectLst/>
                <a:latin typeface="-apple-system"/>
              </a:rPr>
              <a:t>levels</a:t>
            </a:r>
            <a:r>
              <a:rPr lang="fr-FR" altLang="zh-CN" sz="2000" b="0" i="0" u="none" strike="noStrike" dirty="0">
                <a:effectLst/>
                <a:latin typeface="-apple-system"/>
              </a:rPr>
              <a:t> </a:t>
            </a:r>
            <a:r>
              <a:rPr lang="zh-CN" altLang="fr-FR" sz="2000" b="0" i="0" u="none" strike="noStrike" dirty="0">
                <a:effectLst/>
                <a:latin typeface="-apple-system"/>
              </a:rPr>
              <a:t>：</a:t>
            </a:r>
            <a:r>
              <a:rPr lang="fr-FR" altLang="zh-CN" sz="2000" b="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fr-FR" altLang="zh-CN" sz="2000" b="0" i="1" u="none" strike="noStrike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0" b="0" i="1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altLang="zh-CN" sz="2000" b="0" i="1" u="none" strike="noStrike" baseline="-25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b="0" i="1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0DF353-5F15-C247-8E2E-2D2BCA0F0731}"/>
                  </a:ext>
                </a:extLst>
              </p:cNvPr>
              <p:cNvSpPr txBox="1"/>
              <p:nvPr/>
            </p:nvSpPr>
            <p:spPr>
              <a:xfrm>
                <a:off x="5416613" y="1812040"/>
                <a:ext cx="299108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b="1" dirty="0">
                    <a:solidFill>
                      <a:srgbClr val="C00000"/>
                    </a:solidFill>
                  </a:rPr>
                  <a:t>词典是基于自监督学习离线构造的。</a:t>
                </a:r>
                <a:endParaRPr kumimoji="1" lang="en-US" altLang="zh-CN" b="1" dirty="0">
                  <a:solidFill>
                    <a:srgbClr val="C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每个单词是一些特征点</a:t>
                </a:r>
                <a:r>
                  <a:rPr kumimoji="1" lang="en-US" altLang="zh-CN" dirty="0"/>
                  <a:t>descriptor</a:t>
                </a:r>
                <a:r>
                  <a:rPr kumimoji="1" lang="zh-CN" altLang="en-US" dirty="0"/>
                  <a:t>的 </a:t>
                </a:r>
                <a:r>
                  <a:rPr kumimoji="1" lang="en-US" altLang="zh-CN" dirty="0"/>
                  <a:t>cluster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head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设最终词典中有</a:t>
                </a:r>
                <a:r>
                  <a:rPr kumimoji="1" lang="en-US" altLang="zh-CN" i="1" dirty="0"/>
                  <a:t>N</a:t>
                </a:r>
                <a:r>
                  <a:rPr kumimoji="1" lang="zh-CN" altLang="en-US" dirty="0"/>
                  <a:t>个单词，</a:t>
                </a:r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sSub>
                            <m:sSubPr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对于待查询图像中的</a:t>
                </a:r>
                <a:r>
                  <a:rPr kumimoji="1" lang="en-US" altLang="zh-CN" dirty="0"/>
                  <a:t>descriptor</a:t>
                </a:r>
                <a:r>
                  <a:rPr kumimoji="1" lang="zh-CN" altLang="en-US" dirty="0"/>
                  <a:t>，通过</a:t>
                </a:r>
                <a:r>
                  <a:rPr kumimoji="1" lang="en-US" altLang="zh-CN" dirty="0"/>
                  <a:t>vocabulary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tree</a:t>
                </a:r>
                <a:r>
                  <a:rPr kumimoji="1" lang="zh-CN" altLang="en-US" dirty="0"/>
                  <a:t>进行查找时，仅需要进行</a:t>
                </a:r>
                <a:r>
                  <a:rPr kumimoji="1" lang="en-US" altLang="zh-CN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kumimoji="1" lang="en-US" altLang="zh-CN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kumimoji="1" lang="zh-CN" altLang="en-US" dirty="0"/>
                  <a:t>次比较，就可以找到最接近的单词。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0DF353-5F15-C247-8E2E-2D2BCA0F0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613" y="1812040"/>
                <a:ext cx="2991080" cy="3970318"/>
              </a:xfrm>
              <a:prstGeom prst="rect">
                <a:avLst/>
              </a:prstGeom>
              <a:blipFill>
                <a:blip r:embed="rId4"/>
                <a:stretch>
                  <a:fillRect l="-1271" t="-637" r="-9322" b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481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11512"/>
            <a:ext cx="8229240" cy="761760"/>
          </a:xfrm>
        </p:spPr>
        <p:txBody>
          <a:bodyPr/>
          <a:lstStyle/>
          <a:p>
            <a:r>
              <a:rPr kumimoji="1" lang="en-US" altLang="zh-CN" sz="2800" b="1" dirty="0"/>
              <a:t>2.</a:t>
            </a:r>
            <a:r>
              <a:rPr kumimoji="1" lang="zh-CN" altLang="en-US" sz="2800" b="1" dirty="0"/>
              <a:t> </a:t>
            </a:r>
            <a:r>
              <a:rPr lang="zh-CN" altLang="en-US" sz="2800" b="1" dirty="0"/>
              <a:t>图像</a:t>
            </a:r>
            <a:r>
              <a:rPr lang="en-US" altLang="zh-CN" sz="2800" b="1" dirty="0"/>
              <a:t>—&gt;</a:t>
            </a:r>
            <a:r>
              <a:rPr lang="fr-FR" altLang="zh-CN" sz="2800" b="1" dirty="0" err="1"/>
              <a:t>BoW</a:t>
            </a:r>
            <a:r>
              <a:rPr lang="zh-CN" altLang="en-US" sz="2800" b="1" dirty="0"/>
              <a:t>向量流程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020316" y="1169787"/>
            <a:ext cx="7103368" cy="42219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A3CFEAA-F490-EC4B-9841-EA1A8060260D}"/>
              </a:ext>
            </a:extLst>
          </p:cNvPr>
          <p:cNvSpPr txBox="1"/>
          <p:nvPr/>
        </p:nvSpPr>
        <p:spPr>
          <a:xfrm>
            <a:off x="547351" y="5521938"/>
            <a:ext cx="7829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每个图像的包含多个特征，对每个特征查询其对应的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，最后用长度为</a:t>
            </a:r>
            <a:r>
              <a:rPr kumimoji="1" lang="en-US" altLang="zh-CN" i="1" dirty="0"/>
              <a:t>N</a:t>
            </a:r>
            <a:r>
              <a:rPr kumimoji="1" lang="zh-CN" altLang="en-US" dirty="0"/>
              <a:t>的词频向量描述这个图像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F7A178-8343-4846-ACE5-1C078921F999}"/>
              </a:ext>
            </a:extLst>
          </p:cNvPr>
          <p:cNvSpPr txBox="1"/>
          <p:nvPr/>
        </p:nvSpPr>
        <p:spPr>
          <a:xfrm>
            <a:off x="278524" y="6275953"/>
            <a:ext cx="4713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𝐹</a:t>
            </a:r>
            <a:r>
              <a:rPr lang="en-US" altLang="zh-CN" sz="2000" dirty="0"/>
              <a:t>=1⋅</a:t>
            </a:r>
            <a:r>
              <a:rPr lang="zh-CN" altLang="en-US" sz="2000" dirty="0"/>
              <a:t>𝜔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+0⋅</a:t>
            </a:r>
            <a:r>
              <a:rPr lang="zh-CN" altLang="en-US" sz="2000" dirty="0"/>
              <a:t>𝜔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+0⋅</a:t>
            </a:r>
            <a:r>
              <a:rPr lang="zh-CN" altLang="en-US" sz="2000" dirty="0"/>
              <a:t>𝜔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+…+1⋅</a:t>
            </a:r>
            <a:r>
              <a:rPr lang="zh-CN" altLang="en-US" sz="2000" dirty="0"/>
              <a:t>𝜔</a:t>
            </a:r>
            <a:r>
              <a:rPr lang="zh-CN" altLang="en-US" sz="2000" baseline="-25000" dirty="0"/>
              <a:t>𝑛−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+0⋅</a:t>
            </a:r>
            <a:r>
              <a:rPr lang="zh-CN" altLang="en-US" sz="2000" dirty="0"/>
              <a:t>𝜔</a:t>
            </a:r>
            <a:r>
              <a:rPr lang="zh-CN" altLang="en-US" sz="2000" baseline="-25000" dirty="0"/>
              <a:t>𝑛</a:t>
            </a:r>
            <a:endParaRPr lang="en-US" altLang="zh-CN" sz="2000" baseline="-25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0543D0-8E0D-5344-869C-09F321EC24C1}"/>
              </a:ext>
            </a:extLst>
          </p:cNvPr>
          <p:cNvSpPr txBox="1"/>
          <p:nvPr/>
        </p:nvSpPr>
        <p:spPr>
          <a:xfrm>
            <a:off x="5255172" y="6275953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图像编码为</a:t>
            </a:r>
            <a:r>
              <a:rPr kumimoji="1" lang="en-US" altLang="zh-CN" b="1" dirty="0"/>
              <a:t>[1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0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0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…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0]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607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4D8A4-67CD-304F-A603-3D4AB973E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640"/>
            <a:ext cx="8229240" cy="761760"/>
          </a:xfrm>
        </p:spPr>
        <p:txBody>
          <a:bodyPr/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 图像</a:t>
            </a:r>
            <a:r>
              <a:rPr lang="en-US" altLang="zh-CN" b="1" dirty="0"/>
              <a:t>—&gt;</a:t>
            </a:r>
            <a:r>
              <a:rPr lang="fr-FR" altLang="zh-CN" b="1" dirty="0" err="1"/>
              <a:t>BoW</a:t>
            </a:r>
            <a:r>
              <a:rPr lang="zh-CN" altLang="en-US" b="1" dirty="0"/>
              <a:t>向量流程</a:t>
            </a:r>
            <a:endParaRPr kumimoji="1" lang="zh-CN" altLang="en-US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A762F5-C097-3B41-9880-B3D9C038EFA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57200" y="-184048"/>
            <a:ext cx="8229240" cy="4542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、输入一张图像</a:t>
            </a:r>
            <a:r>
              <a:rPr lang="zh-CN" altLang="fr-FR" sz="2400" dirty="0"/>
              <a:t>，</a:t>
            </a:r>
            <a:r>
              <a:rPr lang="zh-CN" altLang="en-US" sz="2400" dirty="0"/>
              <a:t>进行特征检测与特征描述，特征点数量最多不超过约定值</a:t>
            </a:r>
            <a:r>
              <a:rPr lang="en-US" altLang="zh-CN" sz="2400" dirty="0"/>
              <a:t>(300)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0" indent="0">
              <a:buNone/>
            </a:pPr>
            <a:br>
              <a:rPr lang="zh-CN" altLang="en-US" sz="2400" dirty="0"/>
            </a:br>
            <a:r>
              <a:rPr lang="en-US" altLang="zh-CN" sz="2400" dirty="0"/>
              <a:t>2</a:t>
            </a:r>
            <a:r>
              <a:rPr lang="zh-CN" altLang="en-US" sz="2400" dirty="0"/>
              <a:t>、将每个特征通过树形结构的字典，得到</a:t>
            </a:r>
            <a:r>
              <a:rPr lang="fr-FR" altLang="zh-CN" sz="2400" dirty="0" err="1"/>
              <a:t>BoW</a:t>
            </a:r>
            <a:r>
              <a:rPr lang="zh-CN" altLang="en-US" sz="2400" dirty="0"/>
              <a:t>向量</a:t>
            </a:r>
            <a:r>
              <a:rPr lang="fr-FR" altLang="zh-CN" sz="2400" b="1" dirty="0"/>
              <a:t>v</a:t>
            </a:r>
            <a:r>
              <a:rPr lang="zh-CN" altLang="fr-FR" sz="2400" dirty="0"/>
              <a:t>，</a:t>
            </a:r>
            <a:r>
              <a:rPr lang="zh-CN" altLang="en-US" sz="2400" dirty="0"/>
              <a:t>该向量的维度为叶节点（</a:t>
            </a:r>
            <a:r>
              <a:rPr lang="fr-FR" altLang="zh-CN" sz="2400" dirty="0" err="1"/>
              <a:t>words</a:t>
            </a:r>
            <a:r>
              <a:rPr lang="zh-CN" altLang="fr-FR" sz="2400" dirty="0"/>
              <a:t>）</a:t>
            </a:r>
            <a:r>
              <a:rPr lang="zh-CN" altLang="en-US" sz="2400" dirty="0"/>
              <a:t>数量。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64B2B8-1536-0A45-960F-29472AC2238C}"/>
              </a:ext>
            </a:extLst>
          </p:cNvPr>
          <p:cNvSpPr txBox="1"/>
          <p:nvPr/>
        </p:nvSpPr>
        <p:spPr>
          <a:xfrm>
            <a:off x="457200" y="3244334"/>
            <a:ext cx="7909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</a:rPr>
              <a:t>其中向量</a:t>
            </a:r>
            <a:r>
              <a:rPr lang="fr-FR" altLang="zh-CN" b="1" dirty="0">
                <a:effectLst/>
              </a:rPr>
              <a:t>v</a:t>
            </a:r>
            <a:r>
              <a:rPr lang="zh-CN" altLang="en-US" b="1" dirty="0">
                <a:effectLst/>
              </a:rPr>
              <a:t>的数据单元结构为</a:t>
            </a:r>
            <a:r>
              <a:rPr lang="fr-FR" altLang="zh-CN" b="1" dirty="0" err="1">
                <a:solidFill>
                  <a:srgbClr val="C00000"/>
                </a:solidFill>
                <a:effectLst/>
              </a:rPr>
              <a:t>map</a:t>
            </a:r>
            <a:r>
              <a:rPr lang="fr-FR" altLang="zh-CN" b="1" dirty="0">
                <a:solidFill>
                  <a:srgbClr val="C00000"/>
                </a:solidFill>
                <a:effectLst/>
              </a:rPr>
              <a:t>—&gt;(index , value)</a:t>
            </a:r>
            <a:r>
              <a:rPr lang="zh-CN" altLang="en-US" b="1" dirty="0">
                <a:effectLst/>
              </a:rPr>
              <a:t>即</a:t>
            </a:r>
            <a:r>
              <a:rPr lang="en-US" altLang="zh-CN" b="1" dirty="0">
                <a:solidFill>
                  <a:srgbClr val="C00000"/>
                </a:solidFill>
                <a:effectLst/>
              </a:rPr>
              <a:t>(</a:t>
            </a:r>
            <a:r>
              <a:rPr lang="fr-FR" altLang="zh-CN" b="1" dirty="0" err="1">
                <a:solidFill>
                  <a:srgbClr val="C00000"/>
                </a:solidFill>
                <a:effectLst/>
              </a:rPr>
              <a:t>word</a:t>
            </a:r>
            <a:r>
              <a:rPr lang="fr-FR" altLang="zh-CN" b="1" dirty="0">
                <a:solidFill>
                  <a:srgbClr val="C00000"/>
                </a:solidFill>
                <a:effectLst/>
              </a:rPr>
              <a:t> index</a:t>
            </a:r>
            <a:r>
              <a:rPr lang="zh-CN" altLang="fr-FR" b="1" dirty="0">
                <a:solidFill>
                  <a:srgbClr val="C00000"/>
                </a:solidFill>
                <a:effectLst/>
              </a:rPr>
              <a:t>，</a:t>
            </a:r>
            <a:r>
              <a:rPr lang="fr-FR" altLang="zh-CN" b="1" dirty="0" err="1">
                <a:solidFill>
                  <a:srgbClr val="C00000"/>
                </a:solidFill>
                <a:effectLst/>
              </a:rPr>
              <a:t>weight</a:t>
            </a:r>
            <a:r>
              <a:rPr lang="fr-FR" altLang="zh-CN" b="1" dirty="0">
                <a:solidFill>
                  <a:srgbClr val="C00000"/>
                </a:solidFill>
                <a:effectLst/>
              </a:rPr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00D7B2-03B1-0441-885B-2596C567388F}"/>
              </a:ext>
            </a:extLst>
          </p:cNvPr>
          <p:cNvSpPr txBox="1"/>
          <p:nvPr/>
        </p:nvSpPr>
        <p:spPr>
          <a:xfrm>
            <a:off x="457200" y="3719931"/>
            <a:ext cx="8087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1" dirty="0" err="1">
                <a:effectLst/>
              </a:rPr>
              <a:t>word</a:t>
            </a:r>
            <a:r>
              <a:rPr lang="fr-FR" altLang="zh-CN" b="1" dirty="0">
                <a:effectLst/>
              </a:rPr>
              <a:t> index</a:t>
            </a:r>
            <a:r>
              <a:rPr lang="zh-CN" altLang="en-US" b="1" dirty="0">
                <a:effectLst/>
              </a:rPr>
              <a:t> </a:t>
            </a:r>
            <a:r>
              <a:rPr lang="zh-CN" altLang="en-US" b="1" dirty="0"/>
              <a:t>是匹配的</a:t>
            </a:r>
            <a:r>
              <a:rPr lang="en-US" altLang="zh-CN" b="1" dirty="0"/>
              <a:t>word</a:t>
            </a:r>
            <a:r>
              <a:rPr lang="zh-CN" altLang="en-US" b="1" dirty="0"/>
              <a:t>在词典中的</a:t>
            </a:r>
            <a:r>
              <a:rPr lang="en-US" altLang="zh-CN" b="1" dirty="0"/>
              <a:t>index</a:t>
            </a:r>
            <a:r>
              <a:rPr lang="zh-CN" altLang="en-US" b="1" dirty="0"/>
              <a:t>，</a:t>
            </a:r>
            <a:r>
              <a:rPr lang="en-US" altLang="zh-CN" b="1" dirty="0">
                <a:solidFill>
                  <a:srgbClr val="C00000"/>
                </a:solidFill>
              </a:rPr>
              <a:t>weight</a:t>
            </a:r>
            <a:r>
              <a:rPr lang="zh-CN" altLang="en-US" b="1" dirty="0">
                <a:solidFill>
                  <a:srgbClr val="C00000"/>
                </a:solidFill>
              </a:rPr>
              <a:t> 通过 </a:t>
            </a:r>
            <a:r>
              <a:rPr lang="en-US" altLang="zh-CN" b="1" dirty="0">
                <a:solidFill>
                  <a:srgbClr val="C00000"/>
                </a:solidFill>
              </a:rPr>
              <a:t>TF-IDF</a:t>
            </a:r>
            <a:r>
              <a:rPr lang="zh-CN" altLang="en-US" b="1" dirty="0">
                <a:solidFill>
                  <a:srgbClr val="C00000"/>
                </a:solidFill>
              </a:rPr>
              <a:t>进行计算</a:t>
            </a:r>
            <a:r>
              <a:rPr lang="zh-CN" altLang="en-US" b="1" dirty="0"/>
              <a:t>。</a:t>
            </a:r>
            <a:endParaRPr lang="zh-CN" altLang="en-US" dirty="0"/>
          </a:p>
        </p:txBody>
      </p:sp>
      <p:pic>
        <p:nvPicPr>
          <p:cNvPr id="11266" name="Picture 2" descr="这里写图片描述">
            <a:extLst>
              <a:ext uri="{FF2B5EF4-FFF2-40B4-BE49-F238E27FC236}">
                <a16:creationId xmlns:a16="http://schemas.microsoft.com/office/drawing/2014/main" id="{FFA0D213-7C83-504D-88D9-B091F0AE6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58611"/>
            <a:ext cx="6285187" cy="228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8F82220-3B42-0A44-8B7C-AAE8E3B68B27}"/>
              </a:ext>
            </a:extLst>
          </p:cNvPr>
          <p:cNvSpPr txBox="1"/>
          <p:nvPr/>
        </p:nvSpPr>
        <p:spPr>
          <a:xfrm>
            <a:off x="6579476" y="597776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由字典确定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5B1C25-47A3-A645-8B21-2570310E6CA1}"/>
              </a:ext>
            </a:extLst>
          </p:cNvPr>
          <p:cNvSpPr txBox="1"/>
          <p:nvPr/>
        </p:nvSpPr>
        <p:spPr>
          <a:xfrm>
            <a:off x="6942083" y="504815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由查询图片确定</a:t>
            </a:r>
          </a:p>
        </p:txBody>
      </p:sp>
    </p:spTree>
    <p:extLst>
      <p:ext uri="{BB962C8B-B14F-4D97-AF65-F5344CB8AC3E}">
        <p14:creationId xmlns:p14="http://schemas.microsoft.com/office/powerpoint/2010/main" val="315533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4B4CAEC-029D-5843-BED9-BFB285659E66}"/>
              </a:ext>
            </a:extLst>
          </p:cNvPr>
          <p:cNvSpPr txBox="1"/>
          <p:nvPr/>
        </p:nvSpPr>
        <p:spPr>
          <a:xfrm>
            <a:off x="719956" y="1641640"/>
            <a:ext cx="76567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u="none" strike="noStrike" dirty="0">
                <a:effectLst/>
                <a:latin typeface="-apple-system"/>
              </a:rPr>
              <a:t>分子为当前图片中出现单词</a:t>
            </a:r>
            <a:r>
              <a:rPr lang="fr-FR" altLang="zh-CN" sz="2000" b="0" i="0" u="none" strike="noStrike" dirty="0">
                <a:effectLst/>
                <a:latin typeface="-apple-system"/>
              </a:rPr>
              <a:t>i</a:t>
            </a:r>
            <a:r>
              <a:rPr lang="zh-CN" altLang="en-US" sz="2000" b="0" i="0" u="none" strike="noStrike" dirty="0">
                <a:effectLst/>
                <a:latin typeface="-apple-system"/>
              </a:rPr>
              <a:t>的个数，分母为总共包含的单词个数，这是在线图像中计算得到的。</a:t>
            </a:r>
            <a:endParaRPr lang="zh-CN" altLang="en-US" sz="2000" dirty="0"/>
          </a:p>
        </p:txBody>
      </p:sp>
      <p:pic>
        <p:nvPicPr>
          <p:cNvPr id="6" name="Picture 2" descr="这里写图片描述">
            <a:extLst>
              <a:ext uri="{FF2B5EF4-FFF2-40B4-BE49-F238E27FC236}">
                <a16:creationId xmlns:a16="http://schemas.microsoft.com/office/drawing/2014/main" id="{96178CE2-0C87-4643-994C-1553E70DD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6" b="38282"/>
          <a:stretch/>
        </p:blipFill>
        <p:spPr bwMode="auto">
          <a:xfrm>
            <a:off x="719958" y="710744"/>
            <a:ext cx="6285187" cy="88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这里写图片描述">
            <a:extLst>
              <a:ext uri="{FF2B5EF4-FFF2-40B4-BE49-F238E27FC236}">
                <a16:creationId xmlns:a16="http://schemas.microsoft.com/office/drawing/2014/main" id="{A851B804-3B17-7240-89D2-2DE500115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99"/>
          <a:stretch/>
        </p:blipFill>
        <p:spPr bwMode="auto">
          <a:xfrm>
            <a:off x="877613" y="2461522"/>
            <a:ext cx="6285187" cy="89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B609F82-5A4A-8247-810D-CF92BA0BB896}"/>
              </a:ext>
            </a:extLst>
          </p:cNvPr>
          <p:cNvSpPr txBox="1"/>
          <p:nvPr/>
        </p:nvSpPr>
        <p:spPr>
          <a:xfrm>
            <a:off x="719958" y="3363370"/>
            <a:ext cx="74991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u="none" strike="noStrike" dirty="0">
                <a:effectLst/>
                <a:latin typeface="-apple-system"/>
              </a:rPr>
              <a:t>这是词典的属性，已经离线生成，不会发生改变，分子为生成词典时所包含的训练图片数量，分母为出现单词</a:t>
            </a:r>
            <a:r>
              <a:rPr lang="fr-FR" altLang="zh-CN" sz="2000" b="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000" b="0" i="0" u="none" strike="noStrike" dirty="0">
                <a:effectLst/>
                <a:latin typeface="-apple-system"/>
              </a:rPr>
              <a:t>的图片个数</a:t>
            </a:r>
            <a:r>
              <a:rPr lang="zh-CN" altLang="en-US" sz="2000" dirty="0">
                <a:latin typeface="-apple-system"/>
              </a:rPr>
              <a:t>。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814CEB-F54D-AC44-B4AE-D22DEDA5C409}"/>
              </a:ext>
            </a:extLst>
          </p:cNvPr>
          <p:cNvSpPr txBox="1"/>
          <p:nvPr/>
        </p:nvSpPr>
        <p:spPr>
          <a:xfrm>
            <a:off x="719956" y="4244649"/>
            <a:ext cx="74991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u="none" strike="noStrike" dirty="0">
                <a:effectLst/>
                <a:latin typeface="-apple-system"/>
              </a:rPr>
              <a:t>这个比重分量主要为了凸显差异型，认为在训练时经常出现的单词差异性较小，权重赋予的小一些。</a:t>
            </a:r>
            <a:endParaRPr lang="zh-CN" altLang="en-US" sz="2000" dirty="0"/>
          </a:p>
        </p:txBody>
      </p:sp>
      <p:pic>
        <p:nvPicPr>
          <p:cNvPr id="12" name="Picture 2" descr="这里写图片描述">
            <a:extLst>
              <a:ext uri="{FF2B5EF4-FFF2-40B4-BE49-F238E27FC236}">
                <a16:creationId xmlns:a16="http://schemas.microsoft.com/office/drawing/2014/main" id="{CA22A798-1C46-3A40-A7B1-A18D5F68E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88"/>
          <a:stretch/>
        </p:blipFill>
        <p:spPr bwMode="auto">
          <a:xfrm>
            <a:off x="719958" y="5125928"/>
            <a:ext cx="6285187" cy="5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FB37E74-8348-C940-93FF-FA403DBF4852}"/>
              </a:ext>
            </a:extLst>
          </p:cNvPr>
          <p:cNvSpPr txBox="1"/>
          <p:nvPr/>
        </p:nvSpPr>
        <p:spPr>
          <a:xfrm>
            <a:off x="719956" y="5833814"/>
            <a:ext cx="74991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u="none" strike="noStrike" dirty="0">
                <a:effectLst/>
                <a:latin typeface="-apple-system"/>
              </a:rPr>
              <a:t>最后对图像中出现的单词计算权重，并对所有出现的单词权重归一化。</a:t>
            </a:r>
            <a:endParaRPr lang="zh-CN" altLang="en-US" sz="200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98C3F650-2D98-C848-BE4A-B220FD06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31" y="64616"/>
            <a:ext cx="8229240" cy="761760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图像</a:t>
            </a:r>
            <a:r>
              <a:rPr lang="en-US" altLang="zh-CN" b="1" dirty="0"/>
              <a:t>—&gt;</a:t>
            </a:r>
            <a:r>
              <a:rPr lang="fr-FR" altLang="zh-CN" b="1" dirty="0" err="1"/>
              <a:t>BoW</a:t>
            </a:r>
            <a:r>
              <a:rPr lang="zh-CN" altLang="en-US" b="1" dirty="0"/>
              <a:t>向量流程，权重的计算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4707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8161E5-22A9-C746-A13A-665E38484B0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1319" y="947158"/>
            <a:ext cx="8229240" cy="1084538"/>
          </a:xfrm>
        </p:spPr>
        <p:txBody>
          <a:bodyPr>
            <a:normAutofit/>
          </a:bodyPr>
          <a:lstStyle/>
          <a:p>
            <a:r>
              <a:rPr kumimoji="1" lang="zh-CN" altLang="en-US" sz="2800" dirty="0"/>
              <a:t>查询在线检测的图像与图像数据库中哪个图像接近的时候，需要计算图像词向量相似度。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A5D85F6-E177-F64A-8DFA-645C4761FF3D}"/>
              </a:ext>
            </a:extLst>
          </p:cNvPr>
          <p:cNvSpPr txBox="1">
            <a:spLocks/>
          </p:cNvSpPr>
          <p:nvPr/>
        </p:nvSpPr>
        <p:spPr>
          <a:xfrm>
            <a:off x="457380" y="148699"/>
            <a:ext cx="8229240" cy="7617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2.</a:t>
            </a:r>
            <a:r>
              <a:rPr lang="zh-CN" altLang="en-US" b="1" dirty="0"/>
              <a:t>图像</a:t>
            </a:r>
            <a:r>
              <a:rPr lang="en-US" altLang="zh-CN" b="1" dirty="0"/>
              <a:t>—&gt;</a:t>
            </a:r>
            <a:r>
              <a:rPr lang="fr-FR" altLang="zh-CN" b="1" dirty="0" err="1"/>
              <a:t>BoW</a:t>
            </a:r>
            <a:r>
              <a:rPr lang="zh-CN" altLang="en-US" b="1" dirty="0"/>
              <a:t>向量流程，相似度计算</a:t>
            </a:r>
            <a:endParaRPr kumimoji="1" lang="zh-CN" altLang="en-US" b="1" dirty="0"/>
          </a:p>
        </p:txBody>
      </p:sp>
      <p:pic>
        <p:nvPicPr>
          <p:cNvPr id="13314" name="Picture 2" descr="这里写图片描述">
            <a:extLst>
              <a:ext uri="{FF2B5EF4-FFF2-40B4-BE49-F238E27FC236}">
                <a16:creationId xmlns:a16="http://schemas.microsoft.com/office/drawing/2014/main" id="{D4B5435C-848D-8E47-8F7B-733C74044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930" y="1863504"/>
            <a:ext cx="4885339" cy="113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BC930D-00D2-8B47-9BAC-AE8C03A5EE9F}"/>
              </a:ext>
            </a:extLst>
          </p:cNvPr>
          <p:cNvSpPr txBox="1"/>
          <p:nvPr/>
        </p:nvSpPr>
        <p:spPr>
          <a:xfrm>
            <a:off x="987971" y="3002573"/>
            <a:ext cx="7669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1-</a:t>
            </a:r>
            <a:r>
              <a:rPr kumimoji="1" lang="zh-CN" altLang="en-US" sz="2000" dirty="0">
                <a:solidFill>
                  <a:srgbClr val="C00000"/>
                </a:solidFill>
              </a:rPr>
              <a:t>范数是求向量元素的绝对值之和，两个词向量越接近，相似度</a:t>
            </a:r>
            <a:r>
              <a:rPr kumimoji="1" lang="en-US" altLang="zh-CN" sz="2000" dirty="0">
                <a:solidFill>
                  <a:srgbClr val="C00000"/>
                </a:solidFill>
              </a:rPr>
              <a:t>Score</a:t>
            </a:r>
            <a:r>
              <a:rPr kumimoji="1" lang="zh-CN" altLang="en-US" sz="2000" dirty="0">
                <a:solidFill>
                  <a:srgbClr val="C00000"/>
                </a:solidFill>
              </a:rPr>
              <a:t>越接近于</a:t>
            </a:r>
            <a:r>
              <a:rPr kumimoji="1" lang="en-US" altLang="zh-CN" sz="2000" dirty="0">
                <a:solidFill>
                  <a:srgbClr val="C00000"/>
                </a:solidFill>
              </a:rPr>
              <a:t>1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AFB071-56DA-0247-82AD-484141727EBF}"/>
              </a:ext>
            </a:extLst>
          </p:cNvPr>
          <p:cNvSpPr txBox="1"/>
          <p:nvPr/>
        </p:nvSpPr>
        <p:spPr>
          <a:xfrm>
            <a:off x="987972" y="3747158"/>
            <a:ext cx="74623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u="none" strike="noStrike" dirty="0">
                <a:solidFill>
                  <a:srgbClr val="C00000"/>
                </a:solidFill>
                <a:effectLst/>
                <a:latin typeface="-apple-system"/>
              </a:rPr>
              <a:t>实际中不可能存一个</a:t>
            </a:r>
            <a:r>
              <a:rPr lang="en-US" altLang="zh-CN" sz="2000" b="1" i="0" u="none" strike="noStrike" dirty="0">
                <a:solidFill>
                  <a:srgbClr val="C00000"/>
                </a:solidFill>
                <a:effectLst/>
                <a:latin typeface="-apple-system"/>
              </a:rPr>
              <a:t>100</a:t>
            </a:r>
            <a:r>
              <a:rPr lang="zh-CN" altLang="en-US" sz="2000" b="1" i="0" u="none" strike="noStrike" dirty="0">
                <a:solidFill>
                  <a:srgbClr val="C00000"/>
                </a:solidFill>
                <a:effectLst/>
                <a:latin typeface="-apple-system"/>
              </a:rPr>
              <a:t>万维的</a:t>
            </a:r>
            <a:r>
              <a:rPr lang="fr-FR" altLang="zh-CN" sz="2000" b="1" i="0" u="none" strike="noStrike" dirty="0" err="1">
                <a:solidFill>
                  <a:srgbClr val="C00000"/>
                </a:solidFill>
                <a:effectLst/>
                <a:latin typeface="-apple-system"/>
              </a:rPr>
              <a:t>BoW</a:t>
            </a:r>
            <a:r>
              <a:rPr lang="zh-CN" altLang="en-US" sz="2000" b="1" i="0" u="none" strike="noStrike" dirty="0">
                <a:solidFill>
                  <a:srgbClr val="C00000"/>
                </a:solidFill>
                <a:effectLst/>
                <a:latin typeface="-apple-system"/>
              </a:rPr>
              <a:t>向量，向量是稀疏的，程序中只存下出现某个单词的索引及权重 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BB2F86-91EE-8C4A-A532-D3D73FAFED8B}"/>
              </a:ext>
            </a:extLst>
          </p:cNvPr>
          <p:cNvSpPr txBox="1"/>
          <p:nvPr/>
        </p:nvSpPr>
        <p:spPr>
          <a:xfrm>
            <a:off x="897357" y="4539854"/>
            <a:ext cx="781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具体计算过程</a:t>
            </a:r>
            <a:r>
              <a:rPr kumimoji="1" lang="zh-CN" altLang="en-US" sz="2000" dirty="0"/>
              <a:t>逐个找到</a:t>
            </a:r>
            <a:r>
              <a:rPr kumimoji="1" lang="en-US" altLang="zh-CN" sz="2000" dirty="0"/>
              <a:t>index</a:t>
            </a:r>
            <a:r>
              <a:rPr kumimoji="1" lang="zh-CN" altLang="en-US" sz="2000" dirty="0"/>
              <a:t> 相同的</a:t>
            </a:r>
            <a:r>
              <a:rPr kumimoji="1" lang="en-US" altLang="zh-CN" sz="2000" dirty="0"/>
              <a:t>word</a:t>
            </a:r>
            <a:r>
              <a:rPr kumimoji="1" lang="zh-CN" altLang="en-US" sz="2000" dirty="0"/>
              <a:t>，计算相似度，然后累加。</a:t>
            </a:r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15A8CA45-E50D-D743-B302-B82B853CC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82"/>
          <a:stretch/>
        </p:blipFill>
        <p:spPr bwMode="auto">
          <a:xfrm>
            <a:off x="641319" y="5223202"/>
            <a:ext cx="4181524" cy="136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945D05-47DF-BA48-BC2A-54BF9FA80614}"/>
              </a:ext>
            </a:extLst>
          </p:cNvPr>
          <p:cNvSpPr txBox="1"/>
          <p:nvPr/>
        </p:nvSpPr>
        <p:spPr>
          <a:xfrm>
            <a:off x="4780614" y="5301210"/>
            <a:ext cx="4177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逐个找到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相同的单词，累加相似度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C00000"/>
                </a:solidFill>
              </a:rPr>
              <a:t>越相似数值越小</a:t>
            </a:r>
            <a:r>
              <a:rPr kumimoji="1" lang="zh-CN" altLang="en-US" dirty="0"/>
              <a:t>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B5ACD1-900D-AD40-BFF9-F290F93A8F8A}"/>
              </a:ext>
            </a:extLst>
          </p:cNvPr>
          <p:cNvSpPr txBox="1"/>
          <p:nvPr/>
        </p:nvSpPr>
        <p:spPr>
          <a:xfrm>
            <a:off x="4780614" y="6084455"/>
            <a:ext cx="434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取反乘以</a:t>
            </a:r>
            <a:r>
              <a:rPr kumimoji="1" lang="en-US" altLang="zh-CN" dirty="0">
                <a:solidFill>
                  <a:srgbClr val="C00000"/>
                </a:solidFill>
              </a:rPr>
              <a:t>1/2</a:t>
            </a:r>
            <a:r>
              <a:rPr kumimoji="1" lang="zh-CN" altLang="en-US" dirty="0">
                <a:solidFill>
                  <a:srgbClr val="C00000"/>
                </a:solidFill>
              </a:rPr>
              <a:t>，越相似数值越大，范围</a:t>
            </a:r>
            <a:r>
              <a:rPr kumimoji="1" lang="en-US" altLang="zh-CN" dirty="0">
                <a:solidFill>
                  <a:srgbClr val="C00000"/>
                </a:solidFill>
              </a:rPr>
              <a:t>0-1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631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7" grpId="0"/>
      <p:bldP spid="9" grpId="0"/>
      <p:bldP spid="1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9F279-33B6-DC49-B455-61404A90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6985"/>
            <a:ext cx="8229240" cy="761760"/>
          </a:xfrm>
        </p:spPr>
        <p:txBody>
          <a:bodyPr/>
          <a:lstStyle/>
          <a:p>
            <a:r>
              <a:rPr kumimoji="1" lang="en-US" altLang="zh-CN" b="1" dirty="0"/>
              <a:t>3.</a:t>
            </a:r>
            <a:r>
              <a:rPr kumimoji="1" lang="zh-CN" altLang="en-US" b="1" dirty="0"/>
              <a:t> 基于词典查找匹配图像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8F51AF-82B9-CB4B-AFB0-43B17A1E48A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57200" y="1166400"/>
            <a:ext cx="3431628" cy="5691600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在图像插入数据库过程中，图像会越来越多，新查询图像需要同所有已知图像匹配么？</a:t>
            </a:r>
            <a:endParaRPr kumimoji="1" lang="en-US" altLang="zh-CN" sz="2400" dirty="0"/>
          </a:p>
          <a:p>
            <a:endParaRPr kumimoji="1" lang="en-US" altLang="zh-CN" sz="2800" dirty="0"/>
          </a:p>
          <a:p>
            <a:r>
              <a:rPr kumimoji="1" lang="zh-CN" altLang="en-US" sz="2400" dirty="0"/>
              <a:t>边收集图像边建立</a:t>
            </a:r>
            <a:r>
              <a:rPr kumimoji="1" lang="en-US" altLang="zh-CN" sz="2400" dirty="0"/>
              <a:t>Image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Database,</a:t>
            </a:r>
            <a:r>
              <a:rPr kumimoji="1" lang="zh-CN" altLang="en-US" sz="2400" dirty="0"/>
              <a:t> 通过</a:t>
            </a:r>
            <a:r>
              <a:rPr kumimoji="1" lang="en-US" altLang="zh-CN" sz="2400" dirty="0"/>
              <a:t>Inverse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Index</a:t>
            </a:r>
            <a:r>
              <a:rPr kumimoji="1" lang="zh-CN" altLang="en-US" sz="2400" dirty="0"/>
              <a:t> </a:t>
            </a:r>
            <a:r>
              <a:rPr kumimoji="1" lang="zh-CN" altLang="en-US" sz="2400" b="1" dirty="0">
                <a:solidFill>
                  <a:srgbClr val="C00000"/>
                </a:solidFill>
              </a:rPr>
              <a:t>为每个</a:t>
            </a:r>
            <a:r>
              <a:rPr kumimoji="1" lang="en-US" altLang="zh-CN" sz="2400" b="1" dirty="0">
                <a:solidFill>
                  <a:srgbClr val="C00000"/>
                </a:solidFill>
              </a:rPr>
              <a:t>word</a:t>
            </a:r>
            <a:r>
              <a:rPr kumimoji="1" lang="zh-CN" altLang="en-US" sz="2400" b="1" dirty="0">
                <a:solidFill>
                  <a:srgbClr val="C00000"/>
                </a:solidFill>
              </a:rPr>
              <a:t>存储其出现的图像列表和这个</a:t>
            </a:r>
            <a:r>
              <a:rPr kumimoji="1" lang="en-US" altLang="zh-CN" sz="2400" b="1" dirty="0">
                <a:solidFill>
                  <a:srgbClr val="C00000"/>
                </a:solidFill>
              </a:rPr>
              <a:t>word</a:t>
            </a:r>
            <a:r>
              <a:rPr kumimoji="1" lang="zh-CN" altLang="en-US" sz="2400" b="1" dirty="0">
                <a:solidFill>
                  <a:srgbClr val="C00000"/>
                </a:solidFill>
              </a:rPr>
              <a:t>在该图像中的权重</a:t>
            </a:r>
            <a:r>
              <a:rPr kumimoji="1" lang="zh-CN" altLang="en-US" sz="2400" dirty="0">
                <a:solidFill>
                  <a:srgbClr val="C00000"/>
                </a:solidFill>
              </a:rPr>
              <a:t>。</a:t>
            </a:r>
            <a:endParaRPr kumimoji="1" lang="en-US" altLang="zh-CN" sz="2400" dirty="0">
              <a:solidFill>
                <a:srgbClr val="C00000"/>
              </a:solidFill>
            </a:endParaRPr>
          </a:p>
          <a:p>
            <a:endParaRPr kumimoji="1" lang="en-US" altLang="zh-CN" sz="2400" dirty="0">
              <a:solidFill>
                <a:srgbClr val="C00000"/>
              </a:solidFill>
            </a:endParaRPr>
          </a:p>
          <a:p>
            <a:r>
              <a:rPr kumimoji="1" lang="zh-CN" altLang="en-US" sz="2400" dirty="0"/>
              <a:t>逆序索引单词涵盖所有出现的单词，每一个单词指向包含它的一系列图像 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zh-CN" altLang="en-US" sz="2400" dirty="0"/>
              <a:t>采用投票机制选取候选者，加速匹配搜索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A9A68E0-26D5-3646-91E5-BECC4C385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991" y="1456657"/>
            <a:ext cx="48768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75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9F279-33B6-DC49-B455-61404A90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6985"/>
            <a:ext cx="8229240" cy="761760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/>
              <a:t>3.</a:t>
            </a:r>
            <a:r>
              <a:rPr kumimoji="1" lang="zh-CN" altLang="en-US" b="1" dirty="0"/>
              <a:t> 基于词典查找匹配图像的加速方法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E7847EB-EE6F-1542-9A3E-F84D61A7B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7431"/>
            <a:ext cx="9144000" cy="463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3595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BBF167-CA1B-1544-BD5A-59D0B89D0543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E8EBC59-DB41-A44A-B1A0-7D044F985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1015"/>
            <a:ext cx="91440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1FD6AF4B-D59A-0648-BB80-0F3E51367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6985"/>
            <a:ext cx="8229240" cy="761760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/>
              <a:t>3.</a:t>
            </a:r>
            <a:r>
              <a:rPr kumimoji="1" lang="zh-CN" altLang="en-US" b="1" dirty="0"/>
              <a:t> 基于词典查找匹配图像的加速方法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899A50-D7B7-454D-93B8-E4E0CB2D33D3}"/>
              </a:ext>
            </a:extLst>
          </p:cNvPr>
          <p:cNvSpPr txBox="1"/>
          <p:nvPr/>
        </p:nvSpPr>
        <p:spPr>
          <a:xfrm>
            <a:off x="101938" y="5780018"/>
            <a:ext cx="878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基于投票结果对可能匹配的图像进行排序，这样</a:t>
            </a:r>
            <a:r>
              <a:rPr kumimoji="1" lang="zh-CN" altLang="en-US" sz="2400" dirty="0">
                <a:solidFill>
                  <a:srgbClr val="C00000"/>
                </a:solidFill>
              </a:rPr>
              <a:t>只有包含查询图像中</a:t>
            </a:r>
            <a:r>
              <a:rPr kumimoji="1" lang="en-US" altLang="zh-CN" sz="2400" dirty="0">
                <a:solidFill>
                  <a:srgbClr val="C00000"/>
                </a:solidFill>
              </a:rPr>
              <a:t>word</a:t>
            </a:r>
            <a:r>
              <a:rPr kumimoji="1" lang="zh-CN" altLang="en-US" sz="2400" dirty="0">
                <a:solidFill>
                  <a:srgbClr val="C00000"/>
                </a:solidFill>
              </a:rPr>
              <a:t>的相关图像会被选出</a:t>
            </a:r>
            <a:r>
              <a:rPr kumimoji="1" lang="zh-CN" altLang="en-US" sz="2400" dirty="0"/>
              <a:t>，不会涉及数据库中的所有图像。</a:t>
            </a:r>
          </a:p>
        </p:txBody>
      </p:sp>
    </p:spTree>
    <p:extLst>
      <p:ext uri="{BB962C8B-B14F-4D97-AF65-F5344CB8AC3E}">
        <p14:creationId xmlns:p14="http://schemas.microsoft.com/office/powerpoint/2010/main" val="266427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5CB4EA6-D5DB-2744-A8C3-68182C16BAD8}"/>
              </a:ext>
            </a:extLst>
          </p:cNvPr>
          <p:cNvSpPr txBox="1"/>
          <p:nvPr/>
        </p:nvSpPr>
        <p:spPr>
          <a:xfrm>
            <a:off x="314695" y="1462529"/>
            <a:ext cx="882930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Times-Roman" pitchFamily="2" charset="0"/>
              </a:rPr>
              <a:t>public class Rectangle {         </a:t>
            </a:r>
          </a:p>
          <a:p>
            <a:r>
              <a:rPr lang="en-US" altLang="zh-CN" sz="2400" dirty="0">
                <a:solidFill>
                  <a:prstClr val="black"/>
                </a:solidFill>
                <a:latin typeface="Times-Roman" pitchFamily="2" charset="0"/>
              </a:rPr>
              <a:t>	private Point low;         </a:t>
            </a:r>
          </a:p>
          <a:p>
            <a:r>
              <a:rPr lang="en-US" altLang="zh-CN" sz="2400" dirty="0">
                <a:solidFill>
                  <a:prstClr val="black"/>
                </a:solidFill>
                <a:latin typeface="Times-Roman" pitchFamily="2" charset="0"/>
              </a:rPr>
              <a:t>	private Point high;   </a:t>
            </a:r>
          </a:p>
          <a:p>
            <a:r>
              <a:rPr lang="en-US" altLang="zh-CN" sz="2400" dirty="0">
                <a:solidFill>
                  <a:prstClr val="black"/>
                </a:solidFill>
                <a:latin typeface="Times-Roman" pitchFamily="2" charset="0"/>
              </a:rPr>
              <a:t>      </a:t>
            </a:r>
          </a:p>
          <a:p>
            <a:pPr lvl="1"/>
            <a:r>
              <a:rPr lang="en-US" altLang="zh-CN" sz="2400" dirty="0">
                <a:solidFill>
                  <a:prstClr val="black"/>
                </a:solidFill>
                <a:latin typeface="Times-Roman" pitchFamily="2" charset="0"/>
              </a:rPr>
              <a:t>public Rectangle(Point low, Point high) ...         </a:t>
            </a:r>
          </a:p>
          <a:p>
            <a:pPr lvl="1"/>
            <a:r>
              <a:rPr lang="en-US" altLang="zh-CN" sz="2400" dirty="0">
                <a:solidFill>
                  <a:prstClr val="black"/>
                </a:solidFill>
                <a:latin typeface="Times-Roman" pitchFamily="2" charset="0"/>
              </a:rPr>
              <a:t>public </a:t>
            </a:r>
            <a:r>
              <a:rPr lang="en-US" altLang="zh-CN" sz="2400" dirty="0" err="1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boolean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 contains(Point q) </a:t>
            </a:r>
            <a:r>
              <a:rPr lang="en-US" altLang="zh-CN" sz="2400" dirty="0">
                <a:solidFill>
                  <a:prstClr val="black"/>
                </a:solidFill>
                <a:latin typeface="Times-Roman" pitchFamily="2" charset="0"/>
              </a:rPr>
              <a:t>...         </a:t>
            </a:r>
          </a:p>
          <a:p>
            <a:pPr lvl="1"/>
            <a:r>
              <a:rPr lang="en-US" altLang="zh-CN" sz="2400" dirty="0">
                <a:solidFill>
                  <a:prstClr val="black"/>
                </a:solidFill>
                <a:latin typeface="Times-Roman" pitchFamily="2" charset="0"/>
              </a:rPr>
              <a:t>public </a:t>
            </a:r>
            <a:r>
              <a:rPr lang="en-US" altLang="zh-CN" sz="2400" dirty="0" err="1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boolean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 contains(Rectangle c) </a:t>
            </a:r>
            <a:r>
              <a:rPr lang="en-US" altLang="zh-CN" sz="2400" dirty="0">
                <a:solidFill>
                  <a:prstClr val="black"/>
                </a:solidFill>
                <a:latin typeface="Times-Roman" pitchFamily="2" charset="0"/>
              </a:rPr>
              <a:t>...         </a:t>
            </a:r>
          </a:p>
          <a:p>
            <a:pPr lvl="1"/>
            <a:r>
              <a:rPr lang="en-US" altLang="zh-CN" sz="2400" dirty="0">
                <a:solidFill>
                  <a:prstClr val="black"/>
                </a:solidFill>
                <a:latin typeface="Times-Roman" pitchFamily="2" charset="0"/>
              </a:rPr>
              <a:t>public </a:t>
            </a:r>
            <a:r>
              <a:rPr lang="en-US" altLang="zh-CN" sz="2400" dirty="0" err="1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boolean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 </a:t>
            </a:r>
            <a:r>
              <a:rPr lang="en-US" altLang="zh-CN" sz="2400" dirty="0" err="1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isDisjointFrom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(Rectangle c)</a:t>
            </a:r>
            <a:r>
              <a:rPr lang="en-US" altLang="zh-CN" sz="2400" dirty="0">
                <a:solidFill>
                  <a:prstClr val="black"/>
                </a:solidFill>
                <a:latin typeface="Times-Roman" pitchFamily="2" charset="0"/>
              </a:rPr>
              <a:t> ...  </a:t>
            </a:r>
          </a:p>
          <a:p>
            <a:pPr lvl="1"/>
            <a:r>
              <a:rPr lang="en-US" altLang="zh-CN" sz="2400" dirty="0">
                <a:solidFill>
                  <a:prstClr val="black"/>
                </a:solidFill>
                <a:latin typeface="Times-Roman" pitchFamily="2" charset="0"/>
              </a:rPr>
              <a:t>public 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float </a:t>
            </a:r>
            <a:r>
              <a:rPr lang="en-US" altLang="zh-CN" sz="2400" dirty="0" err="1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distanceTo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(Point q) </a:t>
            </a:r>
            <a:r>
              <a:rPr lang="en-US" altLang="zh-CN" sz="2400" dirty="0">
                <a:solidFill>
                  <a:prstClr val="black"/>
                </a:solidFill>
                <a:latin typeface="Times-Roman" pitchFamily="2" charset="0"/>
              </a:rPr>
              <a:t>...  </a:t>
            </a:r>
          </a:p>
          <a:p>
            <a:pPr lvl="1"/>
            <a:r>
              <a:rPr lang="en-US" altLang="zh-CN" sz="2400" dirty="0">
                <a:solidFill>
                  <a:prstClr val="black"/>
                </a:solidFill>
                <a:latin typeface="Times-Roman" pitchFamily="2" charset="0"/>
              </a:rPr>
              <a:t>public</a:t>
            </a:r>
            <a:r>
              <a:rPr lang="zh-CN" altLang="en-US" sz="2400" dirty="0">
                <a:solidFill>
                  <a:prstClr val="black"/>
                </a:solidFill>
                <a:latin typeface="Times-Roman" pitchFamily="2" charset="0"/>
              </a:rPr>
              <a:t> 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float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 </a:t>
            </a:r>
            <a:r>
              <a:rPr lang="en-US" altLang="zh-CN" sz="2400" dirty="0" err="1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distanceTo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(Cell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 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c)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 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…          </a:t>
            </a:r>
          </a:p>
          <a:p>
            <a:pPr lvl="1"/>
            <a:r>
              <a:rPr lang="en-US" altLang="zh-CN" sz="2400" dirty="0">
                <a:solidFill>
                  <a:prstClr val="black"/>
                </a:solidFill>
                <a:latin typeface="Times-Roman" pitchFamily="2" charset="0"/>
              </a:rPr>
              <a:t>public 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Rectangle </a:t>
            </a:r>
            <a:r>
              <a:rPr lang="en-US" altLang="zh-CN" sz="2400" dirty="0" err="1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leftPart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(int cd, Point s) </a:t>
            </a:r>
            <a:r>
              <a:rPr lang="en-US" altLang="zh-CN" sz="2400" dirty="0">
                <a:solidFill>
                  <a:prstClr val="black"/>
                </a:solidFill>
                <a:latin typeface="Times-Roman" pitchFamily="2" charset="0"/>
              </a:rPr>
              <a:t>...  // left part from s         </a:t>
            </a:r>
          </a:p>
          <a:p>
            <a:pPr lvl="1"/>
            <a:r>
              <a:rPr lang="en-US" altLang="zh-CN" sz="2400" dirty="0">
                <a:solidFill>
                  <a:prstClr val="black"/>
                </a:solidFill>
                <a:latin typeface="Times-Roman" pitchFamily="2" charset="0"/>
              </a:rPr>
              <a:t>public 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Rectangle </a:t>
            </a:r>
            <a:r>
              <a:rPr lang="en-US" altLang="zh-CN" sz="2400" dirty="0" err="1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rightPart</a:t>
            </a: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  <a:latin typeface="Times-Roman" pitchFamily="2" charset="0"/>
              </a:rPr>
              <a:t>(int cd, Point s) </a:t>
            </a:r>
            <a:r>
              <a:rPr lang="en-US" altLang="zh-CN" sz="2400" dirty="0">
                <a:solidFill>
                  <a:prstClr val="black"/>
                </a:solidFill>
                <a:latin typeface="Times-Roman" pitchFamily="2" charset="0"/>
              </a:rPr>
              <a:t>... // right part from s     </a:t>
            </a:r>
          </a:p>
          <a:p>
            <a:r>
              <a:rPr lang="en-US" altLang="zh-CN" sz="2400" dirty="0">
                <a:solidFill>
                  <a:prstClr val="black"/>
                </a:solidFill>
                <a:latin typeface="Times-Roman" pitchFamily="2" charset="0"/>
              </a:rPr>
              <a:t>}</a:t>
            </a:r>
            <a:endParaRPr 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57C40E8-5663-0840-A763-02F5C500D3BE}"/>
              </a:ext>
            </a:extLst>
          </p:cNvPr>
          <p:cNvSpPr txBox="1"/>
          <p:nvPr/>
        </p:nvSpPr>
        <p:spPr>
          <a:xfrm>
            <a:off x="314695" y="640323"/>
            <a:ext cx="575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Rectangle</a:t>
            </a:r>
            <a:r>
              <a:rPr lang="zh-CN" altLang="en-US" sz="2400" dirty="0"/>
              <a:t>类，描述每个</a:t>
            </a:r>
            <a:r>
              <a:rPr lang="en-US" altLang="zh-CN" sz="2400" dirty="0"/>
              <a:t>KD</a:t>
            </a:r>
            <a:r>
              <a:rPr lang="zh-CN" altLang="en-US" sz="2400" dirty="0"/>
              <a:t> </a:t>
            </a:r>
            <a:r>
              <a:rPr lang="en-US" altLang="zh-CN" sz="2400" dirty="0"/>
              <a:t>Tree</a:t>
            </a:r>
            <a:r>
              <a:rPr lang="zh-CN" altLang="en-US" sz="2400" dirty="0"/>
              <a:t>节点的范围</a:t>
            </a:r>
            <a:endParaRPr lang="en-US" sz="2400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9832ACF3-B9BF-6046-BCC9-27F966817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06BC629-8112-1A43-A12D-6639C8A3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824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CED9F-BAB5-FF4E-B827-C3C6A827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75707"/>
            <a:ext cx="8229240" cy="761760"/>
          </a:xfrm>
        </p:spPr>
        <p:txBody>
          <a:bodyPr/>
          <a:lstStyle/>
          <a:p>
            <a:r>
              <a:rPr kumimoji="1" lang="zh-CN" altLang="en-US" dirty="0"/>
              <a:t>字典构造和查找的开源库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CCD185-C300-2845-B85D-EFF97F0FEFF1}"/>
              </a:ext>
            </a:extLst>
          </p:cNvPr>
          <p:cNvSpPr txBox="1"/>
          <p:nvPr/>
        </p:nvSpPr>
        <p:spPr>
          <a:xfrm>
            <a:off x="465082" y="809048"/>
            <a:ext cx="8229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altLang="zh-CN" b="1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DBOW</a:t>
            </a:r>
          </a:p>
          <a:p>
            <a:pPr algn="l"/>
            <a:r>
              <a:rPr lang="fr-FR" altLang="zh-CN" b="0" i="0" u="none" strike="noStrike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DBow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库是一个开源</a:t>
            </a:r>
            <a:r>
              <a:rPr lang="fr-FR" altLang="zh-CN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 ++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库，用于索引图像并将图像转换为词袋表示。它实现了一个分层树，用于近似图像特征空间中的最近邻并创建可视词汇表。</a:t>
            </a:r>
            <a:r>
              <a:rPr lang="fr-FR" altLang="zh-CN" b="0" i="0" u="none" strike="noStrike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DBow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还实现了一个基于逆序文件结构的图像数据库，用于索引图像和快速查询。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38CF87-A254-434F-A9A3-CF75DA08EEA2}"/>
              </a:ext>
            </a:extLst>
          </p:cNvPr>
          <p:cNvSpPr txBox="1"/>
          <p:nvPr/>
        </p:nvSpPr>
        <p:spPr>
          <a:xfrm>
            <a:off x="465082" y="1992506"/>
            <a:ext cx="6794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源码地址：</a:t>
            </a:r>
            <a:r>
              <a:rPr lang="fr-FR" altLang="zh-CN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3"/>
              </a:rPr>
              <a:t>https://github.com/dorian3d/DBow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BF182F-B932-BE45-BDFC-A63E78404C53}"/>
              </a:ext>
            </a:extLst>
          </p:cNvPr>
          <p:cNvSpPr txBox="1"/>
          <p:nvPr/>
        </p:nvSpPr>
        <p:spPr>
          <a:xfrm>
            <a:off x="472965" y="243251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altLang="zh-CN" b="1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DBOW2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A7DB48-98EE-F342-BA65-B7834F02D8D1}"/>
              </a:ext>
            </a:extLst>
          </p:cNvPr>
          <p:cNvSpPr txBox="1"/>
          <p:nvPr/>
        </p:nvSpPr>
        <p:spPr>
          <a:xfrm>
            <a:off x="472965" y="2801847"/>
            <a:ext cx="81402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DBoW2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实现了具有正序和逆序指向索引图片的的图像数据库，可以实现快速查询和特征比较。</a:t>
            </a:r>
            <a:r>
              <a:rPr lang="zh-CN" altLang="en-US" dirty="0"/>
              <a:t>在几个真实数据集上进行了测试，</a:t>
            </a:r>
            <a:r>
              <a:rPr lang="en-US" altLang="zh-CN" dirty="0"/>
              <a:t>3</a:t>
            </a:r>
            <a:r>
              <a:rPr lang="zh-CN" altLang="en-US" dirty="0"/>
              <a:t>毫秒可以将图像的简要特征转换为词袋向量，</a:t>
            </a:r>
            <a:r>
              <a:rPr lang="en-US" altLang="zh-CN" dirty="0"/>
              <a:t>5</a:t>
            </a:r>
            <a:r>
              <a:rPr lang="zh-CN" altLang="en-US" dirty="0"/>
              <a:t>毫秒可以在数据库中查找图像匹配超过</a:t>
            </a:r>
            <a:r>
              <a:rPr lang="en-US" altLang="zh-CN" dirty="0"/>
              <a:t>19000</a:t>
            </a:r>
            <a:r>
              <a:rPr lang="zh-CN" altLang="en-US" dirty="0"/>
              <a:t>张图片。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9234110-FCE5-7A48-B762-5FADF5912FDD}"/>
              </a:ext>
            </a:extLst>
          </p:cNvPr>
          <p:cNvSpPr txBox="1"/>
          <p:nvPr/>
        </p:nvSpPr>
        <p:spPr>
          <a:xfrm>
            <a:off x="472965" y="3717547"/>
            <a:ext cx="7478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源码地址：</a:t>
            </a:r>
            <a:r>
              <a:rPr lang="fr-FR" altLang="zh-CN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4"/>
              </a:rPr>
              <a:t>https://github.com/dorian3d/DBoW2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6E9842-14A8-FD4A-AFDA-A4900F24CD10}"/>
              </a:ext>
            </a:extLst>
          </p:cNvPr>
          <p:cNvSpPr txBox="1"/>
          <p:nvPr/>
        </p:nvSpPr>
        <p:spPr>
          <a:xfrm>
            <a:off x="465083" y="418167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altLang="zh-CN" b="1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DBoW3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4DFEF90-133A-544A-8E3D-DFAA96358CFC}"/>
              </a:ext>
            </a:extLst>
          </p:cNvPr>
          <p:cNvSpPr txBox="1"/>
          <p:nvPr/>
        </p:nvSpPr>
        <p:spPr>
          <a:xfrm>
            <a:off x="465083" y="45757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DBoW3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是</a:t>
            </a:r>
            <a:r>
              <a:rPr lang="fr-FR" altLang="zh-CN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DBow2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库的改进版本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93B2B15-A97F-2741-8FF9-709A61E3D484}"/>
              </a:ext>
            </a:extLst>
          </p:cNvPr>
          <p:cNvSpPr txBox="1"/>
          <p:nvPr/>
        </p:nvSpPr>
        <p:spPr>
          <a:xfrm>
            <a:off x="465082" y="4937497"/>
            <a:ext cx="6492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源码地址：</a:t>
            </a:r>
            <a:r>
              <a:rPr lang="fr-FR" altLang="zh-CN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5"/>
              </a:rPr>
              <a:t>https://github.com/rmsalinas/DBow3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179A381-DAB7-E844-A56B-CBAB5B7B63E1}"/>
              </a:ext>
            </a:extLst>
          </p:cNvPr>
          <p:cNvSpPr txBox="1"/>
          <p:nvPr/>
        </p:nvSpPr>
        <p:spPr>
          <a:xfrm>
            <a:off x="480848" y="53898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altLang="zh-CN" b="1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FBOW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C527F44-7A72-0247-9373-3468AC942821}"/>
              </a:ext>
            </a:extLst>
          </p:cNvPr>
          <p:cNvSpPr txBox="1"/>
          <p:nvPr/>
        </p:nvSpPr>
        <p:spPr>
          <a:xfrm>
            <a:off x="472965" y="5672016"/>
            <a:ext cx="8363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0" i="0" u="none" strike="noStrike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Fast</a:t>
            </a:r>
            <a:r>
              <a:rPr lang="fr-FR" altLang="zh-CN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Bag of </a:t>
            </a:r>
            <a:r>
              <a:rPr lang="fr-FR" altLang="zh-CN" b="0" i="0" u="none" strike="noStrike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Words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是</a:t>
            </a:r>
            <a:r>
              <a:rPr lang="fr-FR" altLang="zh-CN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DBow2 / DBow3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库的极端优化版本，</a:t>
            </a:r>
            <a:r>
              <a:rPr lang="zh-CN" altLang="en-US" dirty="0">
                <a:solidFill>
                  <a:srgbClr val="333333"/>
                </a:solidFill>
                <a:latin typeface="Georgia" panose="02040502050405020303" pitchFamily="18" charset="0"/>
              </a:rPr>
              <a:t>比</a:t>
            </a:r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DBOW2</a:t>
            </a:r>
            <a:r>
              <a:rPr lang="zh-CN" altLang="en-US" dirty="0">
                <a:solidFill>
                  <a:srgbClr val="333333"/>
                </a:solidFill>
                <a:latin typeface="Georgia" panose="02040502050405020303" pitchFamily="18" charset="0"/>
              </a:rPr>
              <a:t>快</a:t>
            </a:r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80</a:t>
            </a:r>
            <a:r>
              <a:rPr lang="zh-CN" altLang="en-US" dirty="0">
                <a:solidFill>
                  <a:srgbClr val="333333"/>
                </a:solidFill>
                <a:latin typeface="Georgia" panose="02040502050405020303" pitchFamily="18" charset="0"/>
              </a:rPr>
              <a:t>倍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。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0ECAC90-AA77-2D4E-8B1F-78C4D88AEC18}"/>
              </a:ext>
            </a:extLst>
          </p:cNvPr>
          <p:cNvSpPr txBox="1"/>
          <p:nvPr/>
        </p:nvSpPr>
        <p:spPr>
          <a:xfrm>
            <a:off x="480847" y="6033718"/>
            <a:ext cx="7094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源码地址：</a:t>
            </a:r>
            <a:r>
              <a:rPr lang="fr-FR" altLang="zh-CN" b="0" i="0" u="none" strike="noStrike" dirty="0">
                <a:solidFill>
                  <a:srgbClr val="3D81EE"/>
                </a:solidFill>
                <a:effectLst/>
                <a:latin typeface="Georgia" panose="02040502050405020303" pitchFamily="18" charset="0"/>
                <a:hlinkClick r:id="rId6"/>
              </a:rPr>
              <a:t>https://github.com/rmsalinas/fbow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3E11C6E-0C8E-8C44-961E-4727EE4246BB}"/>
              </a:ext>
            </a:extLst>
          </p:cNvPr>
          <p:cNvSpPr txBox="1"/>
          <p:nvPr/>
        </p:nvSpPr>
        <p:spPr>
          <a:xfrm>
            <a:off x="1599838" y="6457848"/>
            <a:ext cx="709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u="sng" dirty="0">
                <a:solidFill>
                  <a:srgbClr val="00B0F0"/>
                </a:solidFill>
              </a:rPr>
              <a:t>https://www.cnblogs.com/CV-life/p/11420320.html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AC7357E-8063-C24D-BE63-C497433094B6}"/>
              </a:ext>
            </a:extLst>
          </p:cNvPr>
          <p:cNvSpPr txBox="1"/>
          <p:nvPr/>
        </p:nvSpPr>
        <p:spPr>
          <a:xfrm>
            <a:off x="480847" y="648010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相关介绍：</a:t>
            </a:r>
          </a:p>
        </p:txBody>
      </p:sp>
    </p:spTree>
    <p:extLst>
      <p:ext uri="{BB962C8B-B14F-4D97-AF65-F5344CB8AC3E}">
        <p14:creationId xmlns:p14="http://schemas.microsoft.com/office/powerpoint/2010/main" val="419349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5" grpId="0"/>
      <p:bldP spid="17" grpId="0"/>
      <p:bldP spid="19" grpId="0"/>
      <p:bldP spid="21" grpId="0"/>
      <p:bldP spid="23" grpId="0"/>
      <p:bldP spid="25" grpId="0"/>
      <p:bldP spid="27" grpId="0"/>
      <p:bldP spid="2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/>
          </p:nvPr>
        </p:nvSpPr>
        <p:spPr>
          <a:xfrm>
            <a:off x="457200" y="1240591"/>
            <a:ext cx="8229240" cy="4958515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如何创建和使用</a:t>
            </a:r>
            <a:r>
              <a:rPr lang="en-US" altLang="zh-CN" dirty="0"/>
              <a:t>ORB</a:t>
            </a:r>
            <a:r>
              <a:rPr lang="zh-CN" altLang="en-US" dirty="0"/>
              <a:t>字典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sz="1200" dirty="0"/>
          </a:p>
          <a:p>
            <a:r>
              <a:rPr lang="en-US" altLang="zh-CN" dirty="0"/>
              <a:t>10</a:t>
            </a:r>
            <a:r>
              <a:rPr lang="zh-CN" altLang="en-US" dirty="0"/>
              <a:t>幅不同位置采集到的图像</a:t>
            </a:r>
            <a:endParaRPr lang="en-US" altLang="zh-CN" dirty="0"/>
          </a:p>
          <a:p>
            <a:endParaRPr lang="en-US" altLang="zh-CN" dirty="0"/>
          </a:p>
          <a:p>
            <a:pPr algn="l"/>
            <a:r>
              <a:rPr lang="zh-CN" altLang="en-US" dirty="0"/>
              <a:t>第</a:t>
            </a:r>
            <a:r>
              <a:rPr lang="en-US" altLang="zh-CN" dirty="0"/>
              <a:t>1 </a:t>
            </a:r>
            <a:r>
              <a:rPr lang="zh-CN" altLang="en-US" dirty="0"/>
              <a:t>张图像与最后一张图像采自同一个地方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8014"/>
            <a:ext cx="8229240" cy="761760"/>
          </a:xfrm>
        </p:spPr>
        <p:txBody>
          <a:bodyPr/>
          <a:lstStyle/>
          <a:p>
            <a:r>
              <a:rPr lang="zh-CN" altLang="en-US" sz="2800" b="0" i="0" u="none" strike="noStrike" baseline="0" dirty="0">
                <a:latin typeface="黑体" panose="02010609060101010101" charset="-122"/>
                <a:ea typeface="黑体" panose="02010609060101010101" charset="-122"/>
              </a:rPr>
              <a:t>实践：创建字典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4246"/>
            <a:ext cx="9144000" cy="323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418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" y="1087120"/>
            <a:ext cx="9098915" cy="2832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1076" y="245745"/>
            <a:ext cx="8229240" cy="761760"/>
          </a:xfrm>
        </p:spPr>
        <p:txBody>
          <a:bodyPr/>
          <a:lstStyle/>
          <a:p>
            <a:r>
              <a:rPr lang="zh-CN" altLang="en-US" sz="3200" dirty="0"/>
              <a:t>使用开源库</a:t>
            </a:r>
            <a:r>
              <a:rPr lang="en-US" altLang="zh-CN" sz="3200" dirty="0"/>
              <a:t>DBoW3</a:t>
            </a:r>
            <a:r>
              <a:rPr lang="zh-CN" altLang="en-US" sz="3200" dirty="0"/>
              <a:t> 创建字典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" y="4354830"/>
            <a:ext cx="81248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467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" y="1609441"/>
            <a:ext cx="9110345" cy="432244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2FBC19B-372C-8D4B-9A1C-1EA04FA8A28F}"/>
              </a:ext>
            </a:extLst>
          </p:cNvPr>
          <p:cNvSpPr txBox="1">
            <a:spLocks/>
          </p:cNvSpPr>
          <p:nvPr/>
        </p:nvSpPr>
        <p:spPr>
          <a:xfrm>
            <a:off x="331076" y="245745"/>
            <a:ext cx="8229240" cy="7617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使用开源库</a:t>
            </a:r>
            <a:r>
              <a:rPr lang="en-US" altLang="zh-CN" sz="3200" dirty="0"/>
              <a:t>DBoW3</a:t>
            </a:r>
            <a:r>
              <a:rPr lang="zh-CN" altLang="en-US" sz="3200" dirty="0"/>
              <a:t> 创建字典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7ACE3D-A9FE-7A44-B508-27489B1CFDBF}"/>
              </a:ext>
            </a:extLst>
          </p:cNvPr>
          <p:cNvSpPr txBox="1"/>
          <p:nvPr/>
        </p:nvSpPr>
        <p:spPr>
          <a:xfrm>
            <a:off x="515008" y="1037548"/>
            <a:ext cx="791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字典中存储的一棵树，</a:t>
            </a:r>
            <a:r>
              <a:rPr kumimoji="1" lang="en-US" altLang="zh-CN" sz="2000" dirty="0"/>
              <a:t>k=10,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L=5,</a:t>
            </a:r>
            <a:r>
              <a:rPr kumimoji="1" lang="zh-CN" altLang="en-US" sz="2000" dirty="0"/>
              <a:t> 树中存储</a:t>
            </a:r>
            <a:r>
              <a:rPr kumimoji="1" lang="en-US" altLang="zh-CN" sz="2000" dirty="0"/>
              <a:t>node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parent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descriptor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922902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55600"/>
            <a:ext cx="5667375" cy="3305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" y="3848100"/>
            <a:ext cx="9048750" cy="24193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237605" y="2066290"/>
            <a:ext cx="2459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dirty="0">
                <a:ea typeface="宋体" panose="02010600030101010101" pitchFamily="2" charset="-122"/>
              </a:rPr>
              <a:t>检测结果</a:t>
            </a:r>
            <a:r>
              <a:rPr lang="zh-CN" altLang="en-US" sz="2000" dirty="0">
                <a:ea typeface="宋体" panose="02010600030101010101" pitchFamily="2" charset="-122"/>
              </a:rPr>
              <a:t>区分度不大，主要是由于词典小，区分度小。</a:t>
            </a:r>
            <a:endParaRPr lang="zh-CN" sz="20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A434934D-57C7-3B40-A80C-B4D26BA909B1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516ED4-A921-3F4F-9F07-849EC85CE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69"/>
          <a:stretch/>
        </p:blipFill>
        <p:spPr>
          <a:xfrm>
            <a:off x="457200" y="1418269"/>
            <a:ext cx="8031296" cy="386722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9D9416E-3D3A-C04C-B327-E89136749A39}"/>
              </a:ext>
            </a:extLst>
          </p:cNvPr>
          <p:cNvSpPr txBox="1">
            <a:spLocks/>
          </p:cNvSpPr>
          <p:nvPr/>
        </p:nvSpPr>
        <p:spPr>
          <a:xfrm>
            <a:off x="457200" y="274780"/>
            <a:ext cx="8229240" cy="7617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图像查询的应用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CA8A66-6223-2C44-9596-290101B83C47}"/>
              </a:ext>
            </a:extLst>
          </p:cNvPr>
          <p:cNvSpPr txBox="1"/>
          <p:nvPr/>
        </p:nvSpPr>
        <p:spPr>
          <a:xfrm>
            <a:off x="1641514" y="5500095"/>
            <a:ext cx="5960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/>
              <a:t>在</a:t>
            </a:r>
            <a:r>
              <a:rPr kumimoji="1" lang="en-US" altLang="zh-CN" sz="2000" dirty="0"/>
              <a:t>SLAM</a:t>
            </a:r>
            <a:r>
              <a:rPr kumimoji="1" lang="zh-CN" altLang="en-US" sz="2000" dirty="0"/>
              <a:t>已经建立好的地图中，基于相机拍摄的图像，计算相机的准确位置和姿态</a:t>
            </a:r>
          </a:p>
        </p:txBody>
      </p:sp>
    </p:spTree>
    <p:extLst>
      <p:ext uri="{BB962C8B-B14F-4D97-AF65-F5344CB8AC3E}">
        <p14:creationId xmlns:p14="http://schemas.microsoft.com/office/powerpoint/2010/main" val="22720561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96442A-5F5B-DA4B-A42C-4E9908D1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85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Recap</a:t>
            </a:r>
            <a:endParaRPr lang="en-US" sz="385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CB9BF5-FC9A-E54A-83FC-E30C3C6FBDB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52321" y="2227943"/>
            <a:ext cx="5033221" cy="37882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100">
                <a:latin typeface="+mn-lt"/>
                <a:ea typeface="+mn-ea"/>
                <a:cs typeface="+mn-cs"/>
              </a:rPr>
              <a:t>Nearest Neighbor Search</a:t>
            </a:r>
          </a:p>
          <a:p>
            <a:pPr marL="490538" lvl="3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NN in Quad Tree</a:t>
            </a:r>
          </a:p>
          <a:p>
            <a:pPr marL="490538" lvl="3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NN in K-d Tree</a:t>
            </a:r>
          </a:p>
          <a:p>
            <a:pPr marL="490538" lvl="3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ANN in K-d Tree</a:t>
            </a:r>
          </a:p>
          <a:p>
            <a:pPr marL="490538" lvl="3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ε‐ANN in K-d Tree</a:t>
            </a:r>
          </a:p>
          <a:p>
            <a:pPr marL="490538" lvl="3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kNN in K-d Tree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100">
                <a:latin typeface="+mn-lt"/>
                <a:ea typeface="+mn-ea"/>
                <a:cs typeface="+mn-cs"/>
              </a:rPr>
              <a:t>Hierarchical clustering tree</a:t>
            </a:r>
          </a:p>
          <a:p>
            <a:pPr marL="628650"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Dictionary building</a:t>
            </a:r>
          </a:p>
          <a:p>
            <a:pPr marL="628650"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 based localization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复选标记">
            <a:extLst>
              <a:ext uri="{FF2B5EF4-FFF2-40B4-BE49-F238E27FC236}">
                <a16:creationId xmlns:a16="http://schemas.microsoft.com/office/drawing/2014/main" id="{90D09136-44BF-25B0-E997-F60FFA23B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647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Next time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1050" y="1843089"/>
            <a:ext cx="7886700" cy="130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Hashing!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A4D16A-F245-5344-ABE4-A7ABDDE417E6}"/>
              </a:ext>
            </a:extLst>
          </p:cNvPr>
          <p:cNvSpPr txBox="1">
            <a:spLocks/>
          </p:cNvSpPr>
          <p:nvPr/>
        </p:nvSpPr>
        <p:spPr>
          <a:xfrm>
            <a:off x="781050" y="343817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6100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91E770-66D8-314F-9231-660F915B37E3}"/>
              </a:ext>
            </a:extLst>
          </p:cNvPr>
          <p:cNvSpPr txBox="1">
            <a:spLocks/>
          </p:cNvSpPr>
          <p:nvPr/>
        </p:nvSpPr>
        <p:spPr>
          <a:xfrm>
            <a:off x="781050" y="4651900"/>
            <a:ext cx="7886700" cy="130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Pre-lecture exercise for Lecture 8</a:t>
            </a:r>
          </a:p>
          <a:p>
            <a:r>
              <a:rPr lang="en-US" sz="3200" dirty="0"/>
              <a:t>More probability yay!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54C6D4B-FBBD-D74D-A041-D4DCA704E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FFE27A-9D54-F142-B2DC-EAEB3BDA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30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8328</TotalTime>
  <Words>6325</Words>
  <Application>Microsoft Macintosh PowerPoint</Application>
  <PresentationFormat>全屏显示(4:3)</PresentationFormat>
  <Paragraphs>990</Paragraphs>
  <Slides>97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123" baseType="lpstr">
      <vt:lpstr>-apple-system</vt:lpstr>
      <vt:lpstr>等线</vt:lpstr>
      <vt:lpstr>黑体</vt:lpstr>
      <vt:lpstr>宋体</vt:lpstr>
      <vt:lpstr>CMMI10</vt:lpstr>
      <vt:lpstr>CMR7</vt:lpstr>
      <vt:lpstr>CMTT10</vt:lpstr>
      <vt:lpstr>LMRoman10-Regular-Identity-H</vt:lpstr>
      <vt:lpstr>Arial</vt:lpstr>
      <vt:lpstr>Calibri</vt:lpstr>
      <vt:lpstr>Calibri Light</vt:lpstr>
      <vt:lpstr>Cambria Math</vt:lpstr>
      <vt:lpstr>Comic Sans MS</vt:lpstr>
      <vt:lpstr>Garamond</vt:lpstr>
      <vt:lpstr>Georgia</vt:lpstr>
      <vt:lpstr>Helvetica</vt:lpstr>
      <vt:lpstr>Palatino</vt:lpstr>
      <vt:lpstr>Symbol</vt:lpstr>
      <vt:lpstr>Tahoma</vt:lpstr>
      <vt:lpstr>Times</vt:lpstr>
      <vt:lpstr>Times New Roman</vt:lpstr>
      <vt:lpstr>Times-Roman</vt:lpstr>
      <vt:lpstr>Verdana</vt:lpstr>
      <vt:lpstr>Wingdings</vt:lpstr>
      <vt:lpstr>Office 主题​​</vt:lpstr>
      <vt:lpstr>Equation</vt:lpstr>
      <vt:lpstr>Lecture 7 Nearest Neighbor Search &amp; Hierarchical clustering Tree</vt:lpstr>
      <vt:lpstr>主要内容</vt:lpstr>
      <vt:lpstr>回顾上节课内容</vt:lpstr>
      <vt:lpstr>How to build a 2D range tree</vt:lpstr>
      <vt:lpstr>Range Query in 2D range tree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主要内容</vt:lpstr>
      <vt:lpstr>Nearest Neighbor (NN) Search</vt:lpstr>
      <vt:lpstr>Nearest Neighbor (NN) Search</vt:lpstr>
      <vt:lpstr>Array (Grid) Structure</vt:lpstr>
      <vt:lpstr>PowerPoint 演示文稿</vt:lpstr>
      <vt:lpstr>PowerPoint 演示文稿</vt:lpstr>
      <vt:lpstr>Quadtree Construction</vt:lpstr>
      <vt:lpstr>Quadtree – Exact Match Query</vt:lpstr>
      <vt:lpstr>Quadtree – Nearest Neighbor Query</vt:lpstr>
      <vt:lpstr>Quadtree – Nearest Neighbor Query</vt:lpstr>
      <vt:lpstr>Quadtree–  Nearest Neighbor Query</vt:lpstr>
      <vt:lpstr>Quadtree–  Nearest Neighbor Search </vt:lpstr>
      <vt:lpstr>PowerPoint 演示文稿</vt:lpstr>
      <vt:lpstr>PowerPoint 演示文稿</vt:lpstr>
      <vt:lpstr>主要内容</vt:lpstr>
      <vt:lpstr>NN Search in K-D Tree</vt:lpstr>
      <vt:lpstr>PowerPoint 演示文稿</vt:lpstr>
      <vt:lpstr>NN Search in K-D Tree, Ideas</vt:lpstr>
      <vt:lpstr>NN Search in K-D Tree, Ideas</vt:lpstr>
      <vt:lpstr>Nearest Neighbor with KD Trees</vt:lpstr>
      <vt:lpstr>Nearest Neighbor with KD Trees</vt:lpstr>
      <vt:lpstr>Nearest Neighbor with KD Trees</vt:lpstr>
      <vt:lpstr>Nearest Neighbor with KD Trees</vt:lpstr>
      <vt:lpstr>Nearest Neighbor with KD Trees</vt:lpstr>
      <vt:lpstr>Nearest Neighbor with KD Trees</vt:lpstr>
      <vt:lpstr>Nearest Neighbor with KD Trees</vt:lpstr>
      <vt:lpstr>Nearest Neighbor with KD Trees</vt:lpstr>
      <vt:lpstr>Nearest Neighbor with KD Trees</vt:lpstr>
      <vt:lpstr>Nearest Neighbor with KD Trees</vt:lpstr>
      <vt:lpstr>Nearest Neighbor with KD Trees</vt:lpstr>
      <vt:lpstr>Nearest Neighbor with KD Trees</vt:lpstr>
      <vt:lpstr>PowerPoint 演示文稿</vt:lpstr>
      <vt:lpstr>PowerPoint 演示文稿</vt:lpstr>
      <vt:lpstr>NN example using kD trees</vt:lpstr>
      <vt:lpstr>NN example using kD trees (cont’d)</vt:lpstr>
      <vt:lpstr>NN example using kD trees (cont’d)</vt:lpstr>
      <vt:lpstr>Another example</vt:lpstr>
      <vt:lpstr>PowerPoint 演示文稿</vt:lpstr>
      <vt:lpstr>PowerPoint 演示文稿</vt:lpstr>
      <vt:lpstr>PowerPoint 演示文稿</vt:lpstr>
      <vt:lpstr>Complexity Analysis of NN Search in K-D tree</vt:lpstr>
      <vt:lpstr>Complexity Analysis of NN Search in K-D tree</vt:lpstr>
      <vt:lpstr>Complexity Analysis of NN Search in K-D tree</vt:lpstr>
      <vt:lpstr>Complexity Analysis of NN Search in K-D tree</vt:lpstr>
      <vt:lpstr>主要内容</vt:lpstr>
      <vt:lpstr>PowerPoint 演示文稿</vt:lpstr>
      <vt:lpstr>KD variations - PCP Trees </vt:lpstr>
      <vt:lpstr>KD variations - PCP Trees </vt:lpstr>
      <vt:lpstr>“Curse” of dimensionality</vt:lpstr>
      <vt:lpstr>Approximate Nearest-Neighbor (ANN)</vt:lpstr>
      <vt:lpstr>Approximate Nearest-Neighbor (ANN)： Best Bin First</vt:lpstr>
      <vt:lpstr>PowerPoint 演示文稿</vt:lpstr>
      <vt:lpstr>BBF vs. restricted K-D tree NN search</vt:lpstr>
      <vt:lpstr>BBF vs. K-D tree NN search vs. exhaustive search in high dimensional data</vt:lpstr>
      <vt:lpstr>Approximation ratio increases slowly with Dimension </vt:lpstr>
      <vt:lpstr>ε‐Approximate Nearest Neighbor </vt:lpstr>
      <vt:lpstr>Locality Sensitive Hashing (LSH)</vt:lpstr>
      <vt:lpstr>Dimensionality Reduction</vt:lpstr>
      <vt:lpstr>Recap of K-D Trees</vt:lpstr>
      <vt:lpstr>主要内容</vt:lpstr>
      <vt:lpstr>Hierarchical Clustering Tree (层次聚类树)</vt:lpstr>
      <vt:lpstr>What we have learned</vt:lpstr>
      <vt:lpstr>How should we query high dimension data efficiently?</vt:lpstr>
      <vt:lpstr>词典模型 Bag-of-Words（BoW）</vt:lpstr>
      <vt:lpstr>举例：基于层次聚类树，基于词袋模型查询图像</vt:lpstr>
      <vt:lpstr>1. 词典的构造</vt:lpstr>
      <vt:lpstr>PowerPoint 演示文稿</vt:lpstr>
      <vt:lpstr>1. 词典的构造，层次聚类法</vt:lpstr>
      <vt:lpstr>图像特征点构成的词典的构造方法</vt:lpstr>
      <vt:lpstr>1. 考虑图像词典的构造</vt:lpstr>
      <vt:lpstr>2. 图像—&gt;BoW向量流程</vt:lpstr>
      <vt:lpstr>2. 图像—&gt;BoW向量流程</vt:lpstr>
      <vt:lpstr>2.图像—&gt;BoW向量流程，权重的计算</vt:lpstr>
      <vt:lpstr>PowerPoint 演示文稿</vt:lpstr>
      <vt:lpstr>3. 基于词典查找匹配图像</vt:lpstr>
      <vt:lpstr>3. 基于词典查找匹配图像的加速方法 </vt:lpstr>
      <vt:lpstr>3. 基于词典查找匹配图像的加速方法 </vt:lpstr>
      <vt:lpstr>字典构造和查找的开源库</vt:lpstr>
      <vt:lpstr>实践：创建字典</vt:lpstr>
      <vt:lpstr>使用开源库DBoW3 创建字典</vt:lpstr>
      <vt:lpstr>PowerPoint 演示文稿</vt:lpstr>
      <vt:lpstr>PowerPoint 演示文稿</vt:lpstr>
      <vt:lpstr>PowerPoint 演示文稿</vt:lpstr>
      <vt:lpstr>Recap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Nearest Neighbor Search &amp; Quad Tree</dc:title>
  <dc:creator>Wang Yongcai</dc:creator>
  <cp:lastModifiedBy>Yongcai Wang</cp:lastModifiedBy>
  <cp:revision>20</cp:revision>
  <dcterms:created xsi:type="dcterms:W3CDTF">2022-04-07T00:59:47Z</dcterms:created>
  <dcterms:modified xsi:type="dcterms:W3CDTF">2024-04-24T15:28:19Z</dcterms:modified>
</cp:coreProperties>
</file>